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56" r:id="rId2"/>
    <p:sldId id="258" r:id="rId3"/>
    <p:sldId id="259" r:id="rId4"/>
    <p:sldId id="260" r:id="rId5"/>
    <p:sldId id="261" r:id="rId6"/>
    <p:sldId id="265" r:id="rId7"/>
    <p:sldId id="262" r:id="rId8"/>
    <p:sldId id="263" r:id="rId9"/>
    <p:sldId id="266" r:id="rId10"/>
    <p:sldId id="268" r:id="rId11"/>
    <p:sldId id="269" r:id="rId12"/>
    <p:sldId id="264" r:id="rId13"/>
    <p:sldId id="270" r:id="rId14"/>
    <p:sldId id="274" r:id="rId15"/>
    <p:sldId id="271" r:id="rId16"/>
    <p:sldId id="273" r:id="rId1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7347" autoAdjust="0"/>
  </p:normalViewPr>
  <p:slideViewPr>
    <p:cSldViewPr>
      <p:cViewPr>
        <p:scale>
          <a:sx n="107" d="100"/>
          <a:sy n="107" d="100"/>
        </p:scale>
        <p:origin x="-1728" y="-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5C994C-F754-4EBF-969C-494B0B250E86}" type="datetimeFigureOut">
              <a:rPr lang="ko-KR" altLang="en-US" smtClean="0"/>
              <a:pPr/>
              <a:t>2017-03-28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1DAB1F-75A2-4573-B72B-3BE760BBE79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9151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2017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1</a:t>
            </a:r>
            <a:r>
              <a:rPr lang="ko-KR" altLang="en-US" dirty="0" smtClean="0"/>
              <a:t>월 </a:t>
            </a:r>
            <a:r>
              <a:rPr lang="en-US" altLang="ko-KR" dirty="0" err="1" smtClean="0"/>
              <a:t>annallsat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에 실린 </a:t>
            </a:r>
            <a:r>
              <a:rPr lang="en-US" altLang="ko-KR" baseline="0" dirty="0" smtClean="0"/>
              <a:t>pulmonary rehabilitation </a:t>
            </a:r>
            <a:r>
              <a:rPr lang="en-US" altLang="ko-KR" baseline="0" dirty="0" err="1" smtClean="0"/>
              <a:t>improveds</a:t>
            </a:r>
            <a:r>
              <a:rPr lang="en-US" altLang="ko-KR" baseline="0" dirty="0" smtClean="0"/>
              <a:t> outcome in </a:t>
            </a:r>
            <a:r>
              <a:rPr lang="en-US" altLang="ko-KR" baseline="0" dirty="0" err="1" smtClean="0"/>
              <a:t>COPD</a:t>
            </a:r>
            <a:r>
              <a:rPr lang="en-US" altLang="ko-KR" baseline="0" dirty="0" smtClean="0"/>
              <a:t> disease in dependent of disease burden </a:t>
            </a:r>
            <a:r>
              <a:rPr lang="ko-KR" altLang="en-US" baseline="0" dirty="0" smtClean="0"/>
              <a:t>이라는 제목의 저널을 발표하겠습니다</a:t>
            </a:r>
            <a:r>
              <a:rPr lang="en-US" altLang="ko-KR" baseline="0" dirty="0" smtClean="0"/>
              <a:t>. </a:t>
            </a:r>
          </a:p>
          <a:p>
            <a:r>
              <a:rPr lang="ko-KR" altLang="en-US" dirty="0" smtClean="0"/>
              <a:t>발표를 맡은 </a:t>
            </a:r>
            <a:r>
              <a:rPr lang="ko-KR" altLang="en-US" dirty="0" err="1" smtClean="0"/>
              <a:t>삼년차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이선영</a:t>
            </a:r>
            <a:r>
              <a:rPr lang="ko-KR" altLang="en-US" dirty="0" smtClean="0"/>
              <a:t> 입니다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DAB1F-75A2-4573-B72B-3BE760BBE797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36918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다음은 </a:t>
            </a:r>
            <a:r>
              <a:rPr lang="en-US" altLang="ko-KR" dirty="0" smtClean="0"/>
              <a:t>baseline dyspnea</a:t>
            </a:r>
            <a:r>
              <a:rPr lang="ko-KR" altLang="en-US" dirty="0" smtClean="0"/>
              <a:t>에 따른 </a:t>
            </a:r>
            <a:r>
              <a:rPr lang="ko-KR" altLang="en-US" dirty="0" err="1" smtClean="0"/>
              <a:t>호흡재활의</a:t>
            </a:r>
            <a:r>
              <a:rPr lang="ko-KR" altLang="en-US" dirty="0" smtClean="0"/>
              <a:t> 효과를 비교하기 위해 </a:t>
            </a:r>
            <a:r>
              <a:rPr lang="en-US" altLang="ko-KR" dirty="0" err="1" smtClean="0"/>
              <a:t>SOBQ</a:t>
            </a:r>
            <a:r>
              <a:rPr lang="ko-KR" altLang="en-US" dirty="0" smtClean="0"/>
              <a:t>를 통해 </a:t>
            </a:r>
            <a:r>
              <a:rPr lang="en-US" altLang="ko-KR" dirty="0" smtClean="0"/>
              <a:t>cohort</a:t>
            </a:r>
            <a:r>
              <a:rPr lang="ko-KR" altLang="en-US" dirty="0" smtClean="0"/>
              <a:t>를 </a:t>
            </a:r>
            <a:r>
              <a:rPr lang="en-US" altLang="ko-KR" dirty="0" smtClean="0"/>
              <a:t>4</a:t>
            </a:r>
            <a:r>
              <a:rPr lang="ko-KR" altLang="en-US" dirty="0" smtClean="0"/>
              <a:t>개의 </a:t>
            </a:r>
            <a:r>
              <a:rPr lang="en-US" altLang="ko-KR" dirty="0" err="1" smtClean="0"/>
              <a:t>qurtile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로 분류하였고 역시 </a:t>
            </a:r>
            <a:r>
              <a:rPr lang="en-US" altLang="ko-KR" baseline="0" dirty="0" smtClean="0"/>
              <a:t>quartile 1</a:t>
            </a:r>
            <a:r>
              <a:rPr lang="ko-KR" altLang="en-US" baseline="0" dirty="0" smtClean="0"/>
              <a:t>이 가장 </a:t>
            </a:r>
            <a:r>
              <a:rPr lang="ko-KR" altLang="en-US" baseline="0" dirty="0" err="1" smtClean="0"/>
              <a:t>호흡곤란이</a:t>
            </a:r>
            <a:r>
              <a:rPr lang="ko-KR" altLang="en-US" baseline="0" dirty="0" smtClean="0"/>
              <a:t> 심한 상태입니다</a:t>
            </a:r>
            <a:r>
              <a:rPr lang="en-US" altLang="ko-KR" baseline="0" dirty="0" smtClean="0"/>
              <a:t>. </a:t>
            </a:r>
          </a:p>
          <a:p>
            <a:r>
              <a:rPr lang="ko-KR" altLang="en-US" baseline="0" dirty="0" smtClean="0"/>
              <a:t>결과는 마찬가지로 각 </a:t>
            </a:r>
            <a:r>
              <a:rPr lang="en-US" altLang="ko-KR" baseline="0" dirty="0" smtClean="0"/>
              <a:t>quartile</a:t>
            </a:r>
            <a:r>
              <a:rPr lang="ko-KR" altLang="en-US" baseline="0" dirty="0" smtClean="0"/>
              <a:t>간의 </a:t>
            </a:r>
            <a:r>
              <a:rPr lang="en-US" altLang="ko-KR" baseline="0" dirty="0" smtClean="0"/>
              <a:t>SF-36</a:t>
            </a:r>
            <a:r>
              <a:rPr lang="ko-KR" altLang="en-US" baseline="0" dirty="0" smtClean="0"/>
              <a:t> 개선의 효과 차이는 없었으며</a:t>
            </a:r>
            <a:r>
              <a:rPr lang="en-US" altLang="ko-KR" baseline="0" dirty="0" smtClean="0"/>
              <a:t>, 6</a:t>
            </a:r>
            <a:r>
              <a:rPr lang="ko-KR" altLang="en-US" baseline="0" dirty="0" err="1" smtClean="0"/>
              <a:t>분보행거리</a:t>
            </a:r>
            <a:r>
              <a:rPr lang="ko-KR" altLang="en-US" baseline="0" dirty="0" smtClean="0"/>
              <a:t> 및 </a:t>
            </a:r>
            <a:r>
              <a:rPr lang="ko-KR" altLang="en-US" baseline="0" dirty="0" err="1" smtClean="0"/>
              <a:t>우울감소의</a:t>
            </a:r>
            <a:r>
              <a:rPr lang="ko-KR" altLang="en-US" baseline="0" dirty="0" smtClean="0"/>
              <a:t> 차이는 없었으나</a:t>
            </a:r>
            <a:r>
              <a:rPr lang="en-US" altLang="ko-KR" baseline="0" dirty="0" smtClean="0"/>
              <a:t>, </a:t>
            </a:r>
          </a:p>
          <a:p>
            <a:r>
              <a:rPr lang="en-US" altLang="ko-KR" baseline="0" dirty="0" err="1" smtClean="0"/>
              <a:t>dsypnea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개선은 </a:t>
            </a:r>
            <a:r>
              <a:rPr lang="en-US" altLang="ko-KR" baseline="0" dirty="0" err="1" smtClean="0"/>
              <a:t>dyspena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가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가장 심했던 군에서 가장 좋았음을 확인할 수 있었습니다</a:t>
            </a:r>
            <a:r>
              <a:rPr lang="en-US" altLang="ko-KR" baseline="0" dirty="0" smtClean="0"/>
              <a:t>. 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DAB1F-75A2-4573-B72B-3BE760BBE797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60654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마지막으로 </a:t>
            </a:r>
            <a:r>
              <a:rPr lang="en-US" altLang="ko-KR" dirty="0" smtClean="0"/>
              <a:t>lung</a:t>
            </a:r>
            <a:r>
              <a:rPr lang="en-US" altLang="ko-KR" baseline="0" dirty="0" smtClean="0"/>
              <a:t> function</a:t>
            </a:r>
            <a:r>
              <a:rPr lang="ko-KR" altLang="en-US" baseline="0" dirty="0" smtClean="0"/>
              <a:t>에 따른 </a:t>
            </a:r>
            <a:r>
              <a:rPr lang="ko-KR" altLang="en-US" baseline="0" dirty="0" err="1" smtClean="0"/>
              <a:t>호흡재활의</a:t>
            </a:r>
            <a:r>
              <a:rPr lang="ko-KR" altLang="en-US" baseline="0" dirty="0" smtClean="0"/>
              <a:t> 결과를 비교하기 위해 </a:t>
            </a:r>
            <a:r>
              <a:rPr lang="en-US" altLang="ko-KR" baseline="0" dirty="0" smtClean="0"/>
              <a:t>cohort </a:t>
            </a:r>
            <a:r>
              <a:rPr lang="ko-KR" altLang="en-US" baseline="0" dirty="0" smtClean="0"/>
              <a:t>를 </a:t>
            </a:r>
            <a:r>
              <a:rPr lang="en-US" altLang="ko-KR" baseline="0" dirty="0" err="1" smtClean="0"/>
              <a:t>FEV1</a:t>
            </a:r>
            <a:r>
              <a:rPr lang="en-US" altLang="ko-KR" baseline="0" dirty="0" smtClean="0"/>
              <a:t> % predicted </a:t>
            </a:r>
            <a:r>
              <a:rPr lang="ko-KR" altLang="en-US" baseline="0" dirty="0" smtClean="0"/>
              <a:t>로 분류하였으며</a:t>
            </a:r>
            <a:r>
              <a:rPr lang="en-US" altLang="ko-KR" baseline="0" dirty="0" smtClean="0"/>
              <a:t>, </a:t>
            </a:r>
          </a:p>
          <a:p>
            <a:r>
              <a:rPr lang="ko-KR" altLang="en-US" baseline="0" dirty="0" smtClean="0"/>
              <a:t>표에 보인 바와 같이 각 </a:t>
            </a:r>
            <a:r>
              <a:rPr lang="en-US" altLang="ko-KR" baseline="0" dirty="0" smtClean="0"/>
              <a:t>quartile</a:t>
            </a:r>
            <a:r>
              <a:rPr lang="ko-KR" altLang="en-US" baseline="0" dirty="0" smtClean="0"/>
              <a:t>에서 </a:t>
            </a:r>
            <a:r>
              <a:rPr lang="en-US" altLang="ko-KR" baseline="0" dirty="0" err="1" smtClean="0"/>
              <a:t>Sf</a:t>
            </a:r>
            <a:r>
              <a:rPr lang="en-US" altLang="ko-KR" baseline="0" dirty="0" smtClean="0"/>
              <a:t> 36</a:t>
            </a:r>
            <a:r>
              <a:rPr lang="ko-KR" altLang="en-US" baseline="0" dirty="0" smtClean="0"/>
              <a:t>의 개선 및 </a:t>
            </a:r>
            <a:r>
              <a:rPr lang="en-US" altLang="ko-KR" baseline="0" dirty="0" smtClean="0"/>
              <a:t>dyspnea </a:t>
            </a:r>
            <a:r>
              <a:rPr lang="ko-KR" altLang="en-US" baseline="0" dirty="0" smtClean="0"/>
              <a:t>개선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우울 개선의 유의미한 차이는 없음을 확인할 수 있었습니다</a:t>
            </a:r>
            <a:r>
              <a:rPr lang="en-US" altLang="ko-KR" baseline="0" dirty="0" smtClean="0"/>
              <a:t>. </a:t>
            </a:r>
          </a:p>
          <a:p>
            <a:r>
              <a:rPr lang="ko-KR" altLang="en-US" dirty="0" smtClean="0"/>
              <a:t>다만</a:t>
            </a:r>
            <a:r>
              <a:rPr lang="en-US" altLang="ko-KR" dirty="0" smtClean="0"/>
              <a:t>, lung</a:t>
            </a:r>
            <a:r>
              <a:rPr lang="en-US" altLang="ko-KR" baseline="0" dirty="0" smtClean="0"/>
              <a:t> function </a:t>
            </a:r>
            <a:r>
              <a:rPr lang="ko-KR" altLang="en-US" baseline="0" dirty="0" smtClean="0"/>
              <a:t>이 좋지 않은 환자에 있어서 </a:t>
            </a:r>
            <a:r>
              <a:rPr lang="en-US" altLang="ko-KR" baseline="0" dirty="0" smtClean="0"/>
              <a:t>6</a:t>
            </a:r>
            <a:r>
              <a:rPr lang="ko-KR" altLang="en-US" baseline="0" dirty="0" err="1" smtClean="0"/>
              <a:t>분보행거리의</a:t>
            </a:r>
            <a:r>
              <a:rPr lang="ko-KR" altLang="en-US" baseline="0" dirty="0" smtClean="0"/>
              <a:t> 개선 효과가 크지 않음을 확인할 수 있었습니다</a:t>
            </a:r>
            <a:r>
              <a:rPr lang="en-US" altLang="ko-KR" baseline="0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DAB1F-75A2-4573-B72B-3BE760BBE797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08373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discussion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입니다</a:t>
            </a:r>
            <a:r>
              <a:rPr lang="en-US" altLang="ko-KR" baseline="0" dirty="0" smtClean="0"/>
              <a:t>. </a:t>
            </a:r>
          </a:p>
          <a:p>
            <a:r>
              <a:rPr lang="ko-KR" altLang="en-US" baseline="0" dirty="0" err="1" smtClean="0"/>
              <a:t>호흡재활은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underlying disease severity </a:t>
            </a:r>
            <a:r>
              <a:rPr lang="ko-KR" altLang="en-US" baseline="0" dirty="0" smtClean="0"/>
              <a:t>에 </a:t>
            </a:r>
            <a:r>
              <a:rPr lang="ko-KR" altLang="en-US" baseline="0" dirty="0" err="1" smtClean="0"/>
              <a:t>무관하에</a:t>
            </a:r>
            <a:r>
              <a:rPr lang="ko-KR" altLang="en-US" baseline="0" dirty="0" smtClean="0"/>
              <a:t> 유의미한 기능의 향상을 기대할 수 있으며</a:t>
            </a:r>
            <a:r>
              <a:rPr lang="en-US" altLang="ko-KR" baseline="0" dirty="0" smtClean="0"/>
              <a:t>, dyspnea </a:t>
            </a:r>
            <a:r>
              <a:rPr lang="ko-KR" altLang="en-US" baseline="0" dirty="0" smtClean="0"/>
              <a:t>및 </a:t>
            </a:r>
            <a:r>
              <a:rPr lang="en-US" altLang="ko-KR" baseline="0" dirty="0" smtClean="0"/>
              <a:t>exercise capacity </a:t>
            </a:r>
            <a:r>
              <a:rPr lang="ko-KR" altLang="en-US" baseline="0" dirty="0" smtClean="0"/>
              <a:t>가 떨어지는 군에 대해서 특별한 </a:t>
            </a:r>
            <a:r>
              <a:rPr lang="en-US" altLang="ko-KR" baseline="0" dirty="0" smtClean="0"/>
              <a:t>benefit </a:t>
            </a:r>
            <a:r>
              <a:rPr lang="ko-KR" altLang="en-US" baseline="0" dirty="0" smtClean="0"/>
              <a:t>이 있을 수는 있으나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모든 군에서 </a:t>
            </a:r>
            <a:endParaRPr lang="en-US" altLang="ko-KR" baseline="0" dirty="0" smtClean="0"/>
          </a:p>
          <a:p>
            <a:r>
              <a:rPr lang="ko-KR" altLang="en-US" baseline="0" dirty="0" smtClean="0"/>
              <a:t>최소한 이상의 개선을 기대할 수 있습니다</a:t>
            </a:r>
            <a:r>
              <a:rPr lang="en-US" altLang="ko-KR" baseline="0" dirty="0" smtClean="0"/>
              <a:t>. </a:t>
            </a:r>
          </a:p>
          <a:p>
            <a:r>
              <a:rPr lang="ko-KR" altLang="en-US" baseline="0" dirty="0" smtClean="0"/>
              <a:t>현 가이드라인은 </a:t>
            </a:r>
            <a:r>
              <a:rPr lang="en-US" altLang="ko-KR" baseline="0" dirty="0" err="1" smtClean="0"/>
              <a:t>moderatbe</a:t>
            </a:r>
            <a:r>
              <a:rPr lang="en-US" altLang="ko-KR" baseline="0" dirty="0" smtClean="0"/>
              <a:t>, severe </a:t>
            </a:r>
            <a:r>
              <a:rPr lang="en-US" altLang="ko-KR" baseline="0" dirty="0" err="1" smtClean="0"/>
              <a:t>copD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및 지속적인 증상을 호소하는 환자에 대해서 </a:t>
            </a:r>
            <a:r>
              <a:rPr lang="ko-KR" altLang="en-US" baseline="0" dirty="0" err="1" smtClean="0"/>
              <a:t>호흡재활을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recommend </a:t>
            </a:r>
            <a:r>
              <a:rPr lang="ko-KR" altLang="en-US" baseline="0" dirty="0" smtClean="0"/>
              <a:t>하고 있다는 문제가 있고</a:t>
            </a:r>
            <a:r>
              <a:rPr lang="en-US" altLang="ko-KR" baseline="0" dirty="0" smtClean="0"/>
              <a:t>, </a:t>
            </a:r>
          </a:p>
          <a:p>
            <a:r>
              <a:rPr lang="ko-KR" altLang="en-US" baseline="0" dirty="0" smtClean="0"/>
              <a:t>실제 </a:t>
            </a:r>
            <a:r>
              <a:rPr lang="en-US" altLang="ko-KR" baseline="0" dirty="0" smtClean="0"/>
              <a:t>lung function </a:t>
            </a:r>
            <a:r>
              <a:rPr lang="ko-KR" altLang="en-US" baseline="0" dirty="0" smtClean="0"/>
              <a:t>과 </a:t>
            </a:r>
            <a:r>
              <a:rPr lang="en-US" altLang="ko-KR" baseline="0" dirty="0" err="1" smtClean="0"/>
              <a:t>morbidiety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발생의 상관관계가 미약하며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본 저널에서는 기저 </a:t>
            </a:r>
            <a:r>
              <a:rPr lang="ko-KR" altLang="en-US" baseline="0" dirty="0" err="1" smtClean="0"/>
              <a:t>호흡곤란</a:t>
            </a:r>
            <a:r>
              <a:rPr lang="ko-KR" altLang="en-US" baseline="0" dirty="0" smtClean="0"/>
              <a:t> 및 운동 능력이 </a:t>
            </a:r>
            <a:r>
              <a:rPr lang="ko-KR" altLang="en-US" baseline="0" dirty="0" err="1" smtClean="0"/>
              <a:t>호흡재활에</a:t>
            </a:r>
            <a:r>
              <a:rPr lang="ko-KR" altLang="en-US" baseline="0" dirty="0" smtClean="0"/>
              <a:t> 영향을 미치지 않는 다는 것을 확인하였습니다</a:t>
            </a:r>
            <a:r>
              <a:rPr lang="en-US" altLang="ko-KR" baseline="0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DAB1F-75A2-4573-B72B-3BE760BBE797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11930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실제 한 </a:t>
            </a:r>
            <a:r>
              <a:rPr lang="en-US" altLang="ko-KR" dirty="0" smtClean="0"/>
              <a:t>randomized</a:t>
            </a:r>
            <a:r>
              <a:rPr lang="en-US" altLang="ko-KR" baseline="0" dirty="0" smtClean="0"/>
              <a:t> trial </a:t>
            </a:r>
            <a:r>
              <a:rPr lang="ko-KR" altLang="en-US" baseline="0" dirty="0" smtClean="0"/>
              <a:t>에서는 </a:t>
            </a:r>
            <a:r>
              <a:rPr lang="en-US" altLang="ko-KR" baseline="0" dirty="0" smtClean="0"/>
              <a:t>severe </a:t>
            </a:r>
            <a:r>
              <a:rPr lang="en-US" altLang="ko-KR" baseline="0" dirty="0" err="1" smtClean="0"/>
              <a:t>coPD</a:t>
            </a:r>
            <a:r>
              <a:rPr lang="ko-KR" altLang="en-US" baseline="0" dirty="0" smtClean="0"/>
              <a:t>를 증상에 따라 </a:t>
            </a:r>
            <a:r>
              <a:rPr lang="en-US" altLang="ko-KR" baseline="0" dirty="0" smtClean="0"/>
              <a:t>moderate to severe</a:t>
            </a:r>
            <a:r>
              <a:rPr lang="ko-KR" altLang="en-US" baseline="0" dirty="0" smtClean="0"/>
              <a:t>로 나누어 </a:t>
            </a:r>
            <a:r>
              <a:rPr lang="ko-KR" altLang="en-US" baseline="0" dirty="0" err="1" smtClean="0"/>
              <a:t>호흡재활을</a:t>
            </a:r>
            <a:r>
              <a:rPr lang="ko-KR" altLang="en-US" baseline="0" dirty="0" smtClean="0"/>
              <a:t> 한 결과 </a:t>
            </a:r>
            <a:r>
              <a:rPr lang="en-US" altLang="ko-KR" baseline="0" dirty="0" smtClean="0"/>
              <a:t>severe </a:t>
            </a:r>
            <a:r>
              <a:rPr lang="ko-KR" altLang="en-US" baseline="0" dirty="0" smtClean="0"/>
              <a:t>의 경우 증상의 심해서 </a:t>
            </a:r>
            <a:r>
              <a:rPr lang="en-US" altLang="ko-KR" baseline="0" dirty="0" smtClean="0"/>
              <a:t>moderate </a:t>
            </a:r>
            <a:r>
              <a:rPr lang="ko-KR" altLang="en-US" baseline="0" dirty="0" smtClean="0"/>
              <a:t>군만이 효과를 보았다는 결과도 보고되고 있습니다</a:t>
            </a:r>
            <a:r>
              <a:rPr lang="en-US" altLang="ko-KR" baseline="0" dirty="0" smtClean="0"/>
              <a:t>. </a:t>
            </a:r>
          </a:p>
          <a:p>
            <a:r>
              <a:rPr lang="ko-KR" altLang="en-US" baseline="0" dirty="0" smtClean="0"/>
              <a:t>따라서 본 저널은 </a:t>
            </a:r>
            <a:r>
              <a:rPr lang="en-US" altLang="ko-KR" baseline="0" dirty="0" smtClean="0"/>
              <a:t>mild </a:t>
            </a:r>
            <a:r>
              <a:rPr lang="en-US" altLang="ko-KR" baseline="0" dirty="0" err="1" smtClean="0"/>
              <a:t>copD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환자에서 </a:t>
            </a:r>
            <a:r>
              <a:rPr lang="en-US" altLang="ko-KR" baseline="0" dirty="0" smtClean="0"/>
              <a:t>early </a:t>
            </a:r>
            <a:r>
              <a:rPr lang="en-US" altLang="ko-KR" baseline="0" dirty="0" err="1" smtClean="0"/>
              <a:t>intervtion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을 하는 것이 증상 개선 및 운동 능력 향상에 있어 도움을 줄 수 있을 것이라고 보고 있습니다</a:t>
            </a:r>
            <a:r>
              <a:rPr lang="en-US" altLang="ko-KR" baseline="0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DAB1F-75A2-4573-B72B-3BE760BBE797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636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DAB1F-75A2-4573-B72B-3BE760BBE797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99844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결론입니다</a:t>
            </a:r>
            <a:r>
              <a:rPr lang="en-US" altLang="ko-KR" dirty="0" smtClean="0"/>
              <a:t>. </a:t>
            </a:r>
            <a:r>
              <a:rPr lang="en-US" altLang="ko-KR" dirty="0" err="1" smtClean="0"/>
              <a:t>COPD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환자는 그들의 </a:t>
            </a:r>
            <a:r>
              <a:rPr lang="en-US" altLang="ko-KR" baseline="0" dirty="0" smtClean="0"/>
              <a:t>baseline </a:t>
            </a:r>
            <a:r>
              <a:rPr lang="en-US" altLang="ko-KR" baseline="0" dirty="0" err="1" smtClean="0"/>
              <a:t>lu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DAB1F-75A2-4573-B72B-3BE760BBE797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3135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간단한 개요입니다 </a:t>
            </a:r>
            <a:endParaRPr lang="en-US" altLang="ko-KR" dirty="0" smtClean="0"/>
          </a:p>
          <a:p>
            <a:r>
              <a:rPr lang="ko-KR" altLang="en-US" dirty="0" err="1" smtClean="0"/>
              <a:t>호흡재활은</a:t>
            </a:r>
            <a:r>
              <a:rPr lang="ko-KR" altLang="en-US" dirty="0" smtClean="0"/>
              <a:t> 현재 </a:t>
            </a:r>
            <a:r>
              <a:rPr lang="en-US" altLang="ko-KR" dirty="0" smtClean="0"/>
              <a:t>moderate</a:t>
            </a:r>
            <a:r>
              <a:rPr lang="en-US" altLang="ko-KR" baseline="0" dirty="0" smtClean="0"/>
              <a:t> to sever </a:t>
            </a:r>
            <a:r>
              <a:rPr lang="en-US" altLang="ko-KR" baseline="0" dirty="0" err="1" smtClean="0"/>
              <a:t>COPD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환자에 있어 표준적인 약물 치료에 부가적인 역할을 담당하는 것으로 생각되고 있으며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실제 </a:t>
            </a:r>
            <a:r>
              <a:rPr lang="en-US" altLang="ko-KR" baseline="0" dirty="0" err="1" smtClean="0"/>
              <a:t>COPD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환자에 있어서 </a:t>
            </a:r>
            <a:r>
              <a:rPr lang="en-US" altLang="ko-KR" baseline="0" dirty="0" smtClean="0"/>
              <a:t>disease burden </a:t>
            </a:r>
            <a:r>
              <a:rPr lang="ko-KR" altLang="en-US" baseline="0" dirty="0" smtClean="0"/>
              <a:t>에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따른 호흡 재활의 효과는 </a:t>
            </a:r>
            <a:r>
              <a:rPr lang="ko-KR" altLang="en-US" baseline="0" dirty="0" err="1" smtClean="0"/>
              <a:t>알려진</a:t>
            </a:r>
            <a:r>
              <a:rPr lang="ko-KR" altLang="en-US" baseline="0" dirty="0" smtClean="0"/>
              <a:t> 바가 없습니다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따라서 본 저널은 </a:t>
            </a:r>
            <a:r>
              <a:rPr lang="en-US" altLang="ko-KR" baseline="0" dirty="0" smtClean="0"/>
              <a:t>base line exercise capacity, dyspnea, lung function </a:t>
            </a:r>
            <a:r>
              <a:rPr lang="ko-KR" altLang="en-US" baseline="0" dirty="0" smtClean="0"/>
              <a:t>에 따라 </a:t>
            </a:r>
            <a:r>
              <a:rPr lang="ko-KR" altLang="en-US" baseline="0" dirty="0" err="1" smtClean="0"/>
              <a:t>호흡재활이</a:t>
            </a:r>
            <a:r>
              <a:rPr lang="ko-KR" altLang="en-US" baseline="0" dirty="0" smtClean="0"/>
              <a:t> 영향을 받는지 확인하고자 하였습니다</a:t>
            </a:r>
            <a:r>
              <a:rPr lang="en-US" altLang="ko-KR" baseline="0" dirty="0" smtClean="0"/>
              <a:t>. 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DAB1F-75A2-4573-B72B-3BE760BBE797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20015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data</a:t>
            </a:r>
            <a:r>
              <a:rPr lang="ko-KR" altLang="en-US" dirty="0" smtClean="0"/>
              <a:t>는  </a:t>
            </a:r>
            <a:r>
              <a:rPr lang="en-US" altLang="ko-KR" dirty="0" smtClean="0"/>
              <a:t>1996</a:t>
            </a:r>
            <a:r>
              <a:rPr lang="ko-KR" altLang="en-US" dirty="0" smtClean="0"/>
              <a:t>년부터 </a:t>
            </a:r>
            <a:r>
              <a:rPr lang="en-US" altLang="ko-KR" dirty="0" smtClean="0"/>
              <a:t>2013</a:t>
            </a:r>
            <a:r>
              <a:rPr lang="ko-KR" altLang="en-US" dirty="0" smtClean="0"/>
              <a:t>년 </a:t>
            </a:r>
            <a:r>
              <a:rPr lang="ko-KR" altLang="en-US" dirty="0" err="1" smtClean="0"/>
              <a:t>알라바마</a:t>
            </a:r>
            <a:r>
              <a:rPr lang="ko-KR" altLang="en-US" dirty="0" smtClean="0"/>
              <a:t> 대학에서 </a:t>
            </a:r>
            <a:r>
              <a:rPr lang="ko-KR" altLang="en-US" dirty="0" err="1" smtClean="0"/>
              <a:t>호흡재활을</a:t>
            </a:r>
            <a:r>
              <a:rPr lang="ko-KR" altLang="en-US" dirty="0" smtClean="0"/>
              <a:t> 받는 환자를 대상으로 하였습니다</a:t>
            </a:r>
            <a:r>
              <a:rPr lang="en-US" altLang="ko-KR" dirty="0" smtClean="0"/>
              <a:t>. </a:t>
            </a:r>
          </a:p>
          <a:p>
            <a:r>
              <a:rPr lang="ko-KR" altLang="en-US" dirty="0" smtClean="0"/>
              <a:t>또한</a:t>
            </a:r>
            <a:r>
              <a:rPr lang="en-US" altLang="ko-KR" dirty="0" smtClean="0"/>
              <a:t>, </a:t>
            </a:r>
            <a:r>
              <a:rPr lang="ko-KR" altLang="en-US" dirty="0" smtClean="0"/>
              <a:t>본 연구에서는 대상자를 </a:t>
            </a:r>
            <a:r>
              <a:rPr lang="en-US" altLang="ko-KR" dirty="0" smtClean="0"/>
              <a:t>4</a:t>
            </a:r>
            <a:r>
              <a:rPr lang="ko-KR" altLang="en-US" dirty="0" smtClean="0"/>
              <a:t>개의 군으로 나누었고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 기준을 </a:t>
            </a:r>
            <a:r>
              <a:rPr lang="en-US" altLang="ko-KR" dirty="0" smtClean="0"/>
              <a:t>baseline</a:t>
            </a:r>
            <a:r>
              <a:rPr lang="en-US" altLang="ko-KR" baseline="0" dirty="0" smtClean="0"/>
              <a:t> dyspnea level, </a:t>
            </a:r>
            <a:r>
              <a:rPr lang="en-US" altLang="ko-KR" baseline="0" dirty="0" err="1" smtClean="0"/>
              <a:t>FEV1</a:t>
            </a:r>
            <a:r>
              <a:rPr lang="en-US" altLang="ko-KR" baseline="0" dirty="0" smtClean="0"/>
              <a:t>, 6</a:t>
            </a:r>
            <a:r>
              <a:rPr lang="ko-KR" altLang="en-US" baseline="0" dirty="0" smtClean="0"/>
              <a:t>분 </a:t>
            </a:r>
            <a:r>
              <a:rPr lang="ko-KR" altLang="en-US" baseline="0" dirty="0" err="1" smtClean="0"/>
              <a:t>보행거리로</a:t>
            </a:r>
            <a:r>
              <a:rPr lang="ko-KR" altLang="en-US" baseline="0" dirty="0" smtClean="0"/>
              <a:t> 하였습니다</a:t>
            </a:r>
            <a:r>
              <a:rPr lang="en-US" altLang="ko-KR" baseline="0" dirty="0" smtClean="0"/>
              <a:t>. </a:t>
            </a:r>
          </a:p>
          <a:p>
            <a:r>
              <a:rPr lang="ko-KR" altLang="en-US" baseline="0" dirty="0" smtClean="0"/>
              <a:t>그리고 </a:t>
            </a:r>
            <a:r>
              <a:rPr lang="en-US" altLang="ko-KR" baseline="0" dirty="0" smtClean="0"/>
              <a:t>dyspnea </a:t>
            </a:r>
            <a:r>
              <a:rPr lang="ko-KR" altLang="en-US" baseline="0" dirty="0" smtClean="0"/>
              <a:t>의 정도는 </a:t>
            </a:r>
            <a:r>
              <a:rPr lang="en-US" altLang="ko-KR" baseline="0" dirty="0" smtClean="0"/>
              <a:t>san </a:t>
            </a:r>
            <a:r>
              <a:rPr lang="en-US" altLang="ko-KR" baseline="0" dirty="0" err="1" smtClean="0"/>
              <a:t>diego</a:t>
            </a:r>
            <a:r>
              <a:rPr lang="en-US" altLang="ko-KR" baseline="0" dirty="0" smtClean="0"/>
              <a:t> shortness of breath </a:t>
            </a:r>
            <a:r>
              <a:rPr lang="en-US" altLang="ko-KR" baseline="0" dirty="0" err="1" smtClean="0"/>
              <a:t>questinonaire</a:t>
            </a:r>
            <a:r>
              <a:rPr lang="en-US" altLang="ko-KR" baseline="0" dirty="0" smtClean="0"/>
              <a:t> </a:t>
            </a:r>
            <a:r>
              <a:rPr lang="en-US" altLang="ko-KR" baseline="0" dirty="0" err="1" smtClean="0"/>
              <a:t>SOBQ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로 평가하였습니다</a:t>
            </a:r>
            <a:r>
              <a:rPr lang="en-US" altLang="ko-KR" baseline="0" dirty="0" smtClean="0"/>
              <a:t>. </a:t>
            </a:r>
          </a:p>
          <a:p>
            <a:r>
              <a:rPr lang="ko-KR" altLang="en-US" baseline="0" dirty="0" smtClean="0"/>
              <a:t>본 연구에서 </a:t>
            </a:r>
            <a:r>
              <a:rPr lang="en-US" altLang="ko-KR" baseline="0" dirty="0" smtClean="0"/>
              <a:t>primary outcome</a:t>
            </a:r>
            <a:r>
              <a:rPr lang="ko-KR" altLang="en-US" baseline="0" dirty="0" smtClean="0"/>
              <a:t>은 </a:t>
            </a:r>
            <a:r>
              <a:rPr lang="en-US" altLang="ko-KR" baseline="0" dirty="0" smtClean="0"/>
              <a:t>36 </a:t>
            </a:r>
            <a:r>
              <a:rPr lang="ko-KR" altLang="en-US" baseline="0" dirty="0" smtClean="0"/>
              <a:t>개의 </a:t>
            </a:r>
            <a:r>
              <a:rPr lang="en-US" altLang="ko-KR" baseline="0" dirty="0" smtClean="0"/>
              <a:t>item</a:t>
            </a:r>
            <a:r>
              <a:rPr lang="ko-KR" altLang="en-US" baseline="0" dirty="0" smtClean="0"/>
              <a:t>을 기준으로 한 </a:t>
            </a:r>
            <a:r>
              <a:rPr lang="en-US" altLang="ko-KR" baseline="0" dirty="0" smtClean="0"/>
              <a:t>short form heal survey(SF-36) </a:t>
            </a:r>
            <a:r>
              <a:rPr lang="ko-KR" altLang="en-US" baseline="0" dirty="0" smtClean="0"/>
              <a:t>으로 평가한 </a:t>
            </a:r>
            <a:r>
              <a:rPr lang="en-US" altLang="ko-KR" baseline="0" dirty="0" err="1" smtClean="0"/>
              <a:t>QOL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이며</a:t>
            </a:r>
            <a:r>
              <a:rPr lang="en-US" altLang="ko-KR" baseline="0" dirty="0" smtClean="0"/>
              <a:t>, </a:t>
            </a:r>
          </a:p>
          <a:p>
            <a:r>
              <a:rPr lang="en-US" altLang="ko-KR" baseline="0" dirty="0" smtClean="0"/>
              <a:t>secondary </a:t>
            </a:r>
            <a:r>
              <a:rPr lang="en-US" altLang="ko-KR" baseline="0" dirty="0" err="1" smtClean="0"/>
              <a:t>outum</a:t>
            </a:r>
            <a:r>
              <a:rPr lang="ko-KR" altLang="en-US" baseline="0" dirty="0" smtClean="0"/>
              <a:t>은 </a:t>
            </a:r>
            <a:r>
              <a:rPr lang="en-US" altLang="ko-KR" baseline="0" dirty="0" smtClean="0"/>
              <a:t>dyspnea,  6</a:t>
            </a:r>
            <a:r>
              <a:rPr lang="ko-KR" altLang="en-US" baseline="0" dirty="0" smtClean="0"/>
              <a:t>분 </a:t>
            </a:r>
            <a:r>
              <a:rPr lang="ko-KR" altLang="en-US" baseline="0" dirty="0" err="1" smtClean="0"/>
              <a:t>보행거리</a:t>
            </a:r>
            <a:r>
              <a:rPr lang="en-US" altLang="ko-KR" baseline="0" dirty="0" smtClean="0"/>
              <a:t>, depression sore </a:t>
            </a:r>
            <a:r>
              <a:rPr lang="ko-KR" altLang="en-US" baseline="0" dirty="0" smtClean="0"/>
              <a:t>로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하였습니다</a:t>
            </a:r>
            <a:r>
              <a:rPr lang="en-US" altLang="ko-KR" baseline="0" dirty="0" smtClean="0"/>
              <a:t>. depression score</a:t>
            </a:r>
            <a:r>
              <a:rPr lang="ko-KR" altLang="en-US" baseline="0" dirty="0" smtClean="0"/>
              <a:t>는 </a:t>
            </a:r>
            <a:r>
              <a:rPr lang="en-US" altLang="ko-KR" baseline="0" dirty="0" smtClean="0"/>
              <a:t>beck </a:t>
            </a:r>
            <a:r>
              <a:rPr lang="en-US" altLang="ko-KR" baseline="0" dirty="0" err="1" smtClean="0"/>
              <a:t>deprrsion</a:t>
            </a:r>
            <a:r>
              <a:rPr lang="en-US" altLang="ko-KR" baseline="0" dirty="0" smtClean="0"/>
              <a:t> </a:t>
            </a:r>
            <a:r>
              <a:rPr lang="en-US" altLang="ko-KR" baseline="0" dirty="0" err="1" smtClean="0"/>
              <a:t>inventionry</a:t>
            </a:r>
            <a:r>
              <a:rPr lang="en-US" altLang="ko-KR" baseline="0" dirty="0" smtClean="0"/>
              <a:t> II </a:t>
            </a:r>
            <a:r>
              <a:rPr lang="ko-KR" altLang="en-US" baseline="0" dirty="0" smtClean="0"/>
              <a:t>로 평가하였습니다</a:t>
            </a:r>
            <a:r>
              <a:rPr lang="en-US" altLang="ko-KR" baseline="0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DAB1F-75A2-4573-B72B-3BE760BBE797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7074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결과 총 </a:t>
            </a:r>
            <a:r>
              <a:rPr lang="en-US" altLang="ko-KR" dirty="0" smtClean="0"/>
              <a:t>229</a:t>
            </a:r>
            <a:r>
              <a:rPr lang="ko-KR" altLang="en-US" dirty="0" smtClean="0"/>
              <a:t>명의 </a:t>
            </a:r>
            <a:r>
              <a:rPr lang="ko-KR" altLang="en-US" dirty="0" err="1" smtClean="0"/>
              <a:t>대상군이</a:t>
            </a:r>
            <a:r>
              <a:rPr lang="ko-KR" altLang="en-US" dirty="0" smtClean="0"/>
              <a:t> 있었고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평균연령 </a:t>
            </a:r>
            <a:r>
              <a:rPr lang="en-US" altLang="ko-KR" dirty="0" smtClean="0"/>
              <a:t>66.5, </a:t>
            </a:r>
            <a:r>
              <a:rPr lang="ko-KR" altLang="en-US" dirty="0" smtClean="0"/>
              <a:t>여자 </a:t>
            </a:r>
            <a:r>
              <a:rPr lang="en-US" altLang="ko-KR" dirty="0" smtClean="0"/>
              <a:t>40%,</a:t>
            </a:r>
            <a:r>
              <a:rPr lang="en-US" altLang="ko-KR" baseline="0" dirty="0" smtClean="0"/>
              <a:t> </a:t>
            </a:r>
            <a:r>
              <a:rPr lang="en-US" altLang="ko-KR" baseline="0" dirty="0" err="1" smtClean="0"/>
              <a:t>african</a:t>
            </a:r>
            <a:r>
              <a:rPr lang="en-US" altLang="ko-KR" baseline="0" dirty="0" smtClean="0"/>
              <a:t> </a:t>
            </a:r>
            <a:r>
              <a:rPr lang="en-US" altLang="ko-KR" baseline="0" dirty="0" err="1" smtClean="0"/>
              <a:t>american</a:t>
            </a:r>
            <a:r>
              <a:rPr lang="en-US" altLang="ko-KR" baseline="0" dirty="0" smtClean="0"/>
              <a:t> 15% </a:t>
            </a:r>
            <a:r>
              <a:rPr lang="ko-KR" altLang="en-US" baseline="0" dirty="0" smtClean="0"/>
              <a:t>포함 하였습니다</a:t>
            </a:r>
            <a:r>
              <a:rPr lang="en-US" altLang="ko-KR" baseline="0" dirty="0" smtClean="0"/>
              <a:t>. </a:t>
            </a:r>
          </a:p>
          <a:p>
            <a:r>
              <a:rPr lang="ko-KR" altLang="en-US" baseline="0" dirty="0" err="1" smtClean="0"/>
              <a:t>호흡재활을</a:t>
            </a:r>
            <a:r>
              <a:rPr lang="ko-KR" altLang="en-US" baseline="0" dirty="0" smtClean="0"/>
              <a:t> 마친 이후</a:t>
            </a:r>
            <a:r>
              <a:rPr lang="en-US" altLang="ko-KR" baseline="0" dirty="0" smtClean="0"/>
              <a:t>, SF-36</a:t>
            </a:r>
            <a:r>
              <a:rPr lang="ko-KR" altLang="en-US" baseline="0" dirty="0" smtClean="0"/>
              <a:t>의 대부분의 </a:t>
            </a:r>
            <a:r>
              <a:rPr lang="en-US" altLang="ko-KR" baseline="0" dirty="0" err="1" smtClean="0"/>
              <a:t>componet</a:t>
            </a:r>
            <a:r>
              <a:rPr lang="ko-KR" altLang="en-US" baseline="0" dirty="0" smtClean="0"/>
              <a:t>는 유의미한 향상을 확인할 수 있었으며</a:t>
            </a:r>
            <a:r>
              <a:rPr lang="en-US" altLang="ko-KR" baseline="0" dirty="0" smtClean="0"/>
              <a:t>, dyspnea, 6</a:t>
            </a:r>
            <a:r>
              <a:rPr lang="ko-KR" altLang="en-US" baseline="0" dirty="0" err="1" smtClean="0"/>
              <a:t>분보행거리</a:t>
            </a:r>
            <a:r>
              <a:rPr lang="en-US" altLang="ko-KR" baseline="0" dirty="0" smtClean="0"/>
              <a:t>, </a:t>
            </a:r>
            <a:r>
              <a:rPr lang="en-US" altLang="ko-KR" baseline="0" dirty="0" err="1" smtClean="0"/>
              <a:t>FEV1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으로 나눈 각 군에서 </a:t>
            </a:r>
            <a:r>
              <a:rPr lang="ko-KR" altLang="en-US" baseline="0" dirty="0" err="1" smtClean="0"/>
              <a:t>의미있는</a:t>
            </a:r>
            <a:r>
              <a:rPr lang="ko-KR" altLang="en-US" baseline="0" dirty="0" smtClean="0"/>
              <a:t> 차이는 없음을 확인하였습니다</a:t>
            </a:r>
            <a:r>
              <a:rPr lang="en-US" altLang="ko-KR" baseline="0" dirty="0" smtClean="0"/>
              <a:t>. </a:t>
            </a:r>
          </a:p>
          <a:p>
            <a:r>
              <a:rPr lang="ko-KR" altLang="en-US" baseline="0" dirty="0" smtClean="0"/>
              <a:t>따라서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본 저널은 </a:t>
            </a:r>
            <a:r>
              <a:rPr lang="en-US" altLang="ko-KR" baseline="0" dirty="0" smtClean="0"/>
              <a:t>baseline disease burden</a:t>
            </a:r>
            <a:r>
              <a:rPr lang="ko-KR" altLang="en-US" baseline="0" dirty="0" smtClean="0"/>
              <a:t>에 무관 하게</a:t>
            </a:r>
            <a:r>
              <a:rPr lang="en-US" altLang="ko-KR" baseline="0" dirty="0" smtClean="0"/>
              <a:t> </a:t>
            </a:r>
            <a:r>
              <a:rPr lang="ko-KR" altLang="en-US" baseline="0" dirty="0" err="1" smtClean="0"/>
              <a:t>호흡재활은</a:t>
            </a:r>
            <a:r>
              <a:rPr lang="ko-KR" altLang="en-US" baseline="0" dirty="0" smtClean="0"/>
              <a:t> </a:t>
            </a:r>
            <a:r>
              <a:rPr lang="en-US" altLang="ko-KR" baseline="0" dirty="0" err="1" smtClean="0"/>
              <a:t>QOL,dyspnea</a:t>
            </a:r>
            <a:r>
              <a:rPr lang="en-US" altLang="ko-KR" baseline="0" dirty="0" smtClean="0"/>
              <a:t>, </a:t>
            </a:r>
            <a:r>
              <a:rPr lang="en-US" altLang="ko-KR" baseline="0" dirty="0" err="1" smtClean="0"/>
              <a:t>funcition</a:t>
            </a:r>
            <a:r>
              <a:rPr lang="en-US" altLang="ko-KR" baseline="0" dirty="0" smtClean="0"/>
              <a:t> capacity </a:t>
            </a:r>
            <a:r>
              <a:rPr lang="ko-KR" altLang="en-US" baseline="0" dirty="0" smtClean="0"/>
              <a:t>에 있어 효과가 있음을 보였습니다</a:t>
            </a:r>
            <a:r>
              <a:rPr lang="en-US" altLang="ko-KR" baseline="0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DAB1F-75A2-4573-B72B-3BE760BBE797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7110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err="1" smtClean="0"/>
              <a:t>COPD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morbidity </a:t>
            </a:r>
            <a:r>
              <a:rPr lang="ko-KR" altLang="en-US" dirty="0" smtClean="0"/>
              <a:t>및 </a:t>
            </a:r>
            <a:r>
              <a:rPr lang="en-US" altLang="ko-KR" dirty="0" smtClean="0"/>
              <a:t>cost </a:t>
            </a:r>
            <a:r>
              <a:rPr lang="ko-KR" altLang="en-US" dirty="0" smtClean="0"/>
              <a:t>를 야기하며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이에 대해 </a:t>
            </a:r>
            <a:r>
              <a:rPr lang="ko-KR" altLang="en-US" dirty="0" err="1" smtClean="0"/>
              <a:t>호흡재환을</a:t>
            </a:r>
            <a:r>
              <a:rPr lang="ko-KR" altLang="en-US" dirty="0" smtClean="0"/>
              <a:t> </a:t>
            </a:r>
            <a:r>
              <a:rPr lang="en-US" altLang="ko-KR" dirty="0" err="1" smtClean="0"/>
              <a:t>QOL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및 증상 개선 뿐 아니라 비용적인 측면에 있어서도 </a:t>
            </a:r>
            <a:r>
              <a:rPr lang="ko-KR" altLang="en-US" baseline="0" dirty="0" err="1" smtClean="0"/>
              <a:t>절감효과가</a:t>
            </a:r>
            <a:r>
              <a:rPr lang="ko-KR" altLang="en-US" baseline="0" dirty="0" smtClean="0"/>
              <a:t> 있습니다</a:t>
            </a:r>
            <a:r>
              <a:rPr lang="en-US" altLang="ko-KR" baseline="0" dirty="0" smtClean="0"/>
              <a:t>. </a:t>
            </a:r>
          </a:p>
          <a:p>
            <a:r>
              <a:rPr lang="ko-KR" altLang="en-US" baseline="0" dirty="0" smtClean="0"/>
              <a:t>그러나 현재 가이드라인은 최적의 </a:t>
            </a:r>
            <a:r>
              <a:rPr lang="en-US" altLang="ko-KR" baseline="0" dirty="0" smtClean="0"/>
              <a:t>medical treatment </a:t>
            </a:r>
            <a:r>
              <a:rPr lang="ko-KR" altLang="en-US" baseline="0" dirty="0" smtClean="0"/>
              <a:t>에도 불구하고 증상이 지속되거나 </a:t>
            </a:r>
            <a:r>
              <a:rPr lang="en-US" altLang="ko-KR" baseline="0" dirty="0" err="1" smtClean="0"/>
              <a:t>acitivity</a:t>
            </a:r>
            <a:r>
              <a:rPr lang="ko-KR" altLang="en-US" baseline="0" dirty="0" smtClean="0"/>
              <a:t>의 제한이 있는 환자에 대해 </a:t>
            </a:r>
            <a:r>
              <a:rPr lang="ko-KR" altLang="en-US" baseline="0" dirty="0" err="1" smtClean="0"/>
              <a:t>호흡재활을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recommend </a:t>
            </a:r>
            <a:r>
              <a:rPr lang="ko-KR" altLang="en-US" baseline="0" dirty="0" smtClean="0"/>
              <a:t>하고 있습니다</a:t>
            </a:r>
            <a:r>
              <a:rPr lang="en-US" altLang="ko-KR" baseline="0" dirty="0" smtClean="0"/>
              <a:t>. </a:t>
            </a:r>
          </a:p>
          <a:p>
            <a:r>
              <a:rPr lang="ko-KR" altLang="en-US" baseline="0" dirty="0" smtClean="0"/>
              <a:t>최근의 연구는 </a:t>
            </a:r>
            <a:r>
              <a:rPr lang="ko-KR" altLang="en-US" baseline="0" dirty="0" err="1" smtClean="0"/>
              <a:t>호흡곤란의</a:t>
            </a:r>
            <a:r>
              <a:rPr lang="ko-KR" altLang="en-US" baseline="0" dirty="0" smtClean="0"/>
              <a:t> 정도에 무관하게 </a:t>
            </a:r>
            <a:r>
              <a:rPr lang="ko-KR" altLang="en-US" baseline="0" dirty="0" err="1" smtClean="0"/>
              <a:t>호흡재활이</a:t>
            </a:r>
            <a:r>
              <a:rPr lang="ko-KR" altLang="en-US" baseline="0" dirty="0" smtClean="0"/>
              <a:t> 효과가 있음을 보였으나</a:t>
            </a:r>
            <a:r>
              <a:rPr lang="en-US" altLang="ko-KR" baseline="0" dirty="0" smtClean="0"/>
              <a:t>, exercise capacity</a:t>
            </a:r>
            <a:r>
              <a:rPr lang="ko-KR" altLang="en-US" baseline="0" dirty="0" smtClean="0"/>
              <a:t>의 정도에 따라 </a:t>
            </a:r>
            <a:r>
              <a:rPr lang="ko-KR" altLang="en-US" baseline="0" dirty="0" err="1" smtClean="0"/>
              <a:t>호흡재활의</a:t>
            </a:r>
            <a:r>
              <a:rPr lang="ko-KR" altLang="en-US" baseline="0" dirty="0" smtClean="0"/>
              <a:t> 효과는 현재 연구된 바가 없습니다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DAB1F-75A2-4573-B72B-3BE760BBE797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56048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본 연구는 전반적인 </a:t>
            </a:r>
            <a:r>
              <a:rPr lang="en-US" altLang="ko-KR" dirty="0" smtClean="0"/>
              <a:t>disease</a:t>
            </a:r>
            <a:r>
              <a:rPr lang="en-US" altLang="ko-KR" baseline="0" dirty="0" smtClean="0"/>
              <a:t> burden, </a:t>
            </a:r>
            <a:r>
              <a:rPr lang="ko-KR" altLang="en-US" baseline="0" dirty="0" smtClean="0"/>
              <a:t>즉 </a:t>
            </a:r>
            <a:r>
              <a:rPr lang="ko-KR" altLang="en-US" baseline="0" dirty="0" err="1" smtClean="0"/>
              <a:t>호흡곤란</a:t>
            </a:r>
            <a:r>
              <a:rPr lang="en-US" altLang="ko-KR" baseline="0" dirty="0" smtClean="0"/>
              <a:t>, lung function</a:t>
            </a:r>
            <a:r>
              <a:rPr lang="ko-KR" altLang="en-US" baseline="0" dirty="0" smtClean="0"/>
              <a:t>의 저하</a:t>
            </a:r>
            <a:r>
              <a:rPr lang="en-US" altLang="ko-KR" baseline="0" dirty="0" smtClean="0"/>
              <a:t>, exercise capacity </a:t>
            </a:r>
            <a:r>
              <a:rPr lang="ko-KR" altLang="en-US" baseline="0" dirty="0" smtClean="0"/>
              <a:t>가 호흡 재활에 영향을 미치는 지를 결정하고자 하였습니다</a:t>
            </a:r>
            <a:r>
              <a:rPr lang="en-US" altLang="ko-KR" baseline="0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DAB1F-75A2-4573-B72B-3BE760BBE797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04700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method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입니다</a:t>
            </a:r>
            <a:r>
              <a:rPr lang="en-US" altLang="ko-KR" baseline="0" dirty="0" smtClean="0"/>
              <a:t>. </a:t>
            </a:r>
          </a:p>
          <a:p>
            <a:r>
              <a:rPr lang="ko-KR" altLang="en-US" baseline="0" dirty="0" smtClean="0"/>
              <a:t>환자는 </a:t>
            </a:r>
            <a:r>
              <a:rPr lang="en-US" altLang="ko-KR" baseline="0" dirty="0" smtClean="0"/>
              <a:t>1996</a:t>
            </a:r>
            <a:r>
              <a:rPr lang="ko-KR" altLang="en-US" baseline="0" dirty="0" smtClean="0"/>
              <a:t>년 </a:t>
            </a:r>
            <a:r>
              <a:rPr lang="en-US" altLang="ko-KR" baseline="0" dirty="0" smtClean="0"/>
              <a:t>1</a:t>
            </a:r>
            <a:r>
              <a:rPr lang="ko-KR" altLang="en-US" baseline="0" dirty="0" smtClean="0"/>
              <a:t>월부터 </a:t>
            </a:r>
            <a:r>
              <a:rPr lang="en-US" altLang="ko-KR" baseline="0" dirty="0" smtClean="0"/>
              <a:t>2013</a:t>
            </a:r>
            <a:r>
              <a:rPr lang="ko-KR" altLang="en-US" baseline="0" dirty="0" smtClean="0"/>
              <a:t>년 </a:t>
            </a:r>
            <a:r>
              <a:rPr lang="en-US" altLang="ko-KR" baseline="0" dirty="0" smtClean="0"/>
              <a:t>4</a:t>
            </a:r>
            <a:r>
              <a:rPr lang="ko-KR" altLang="en-US" baseline="0" dirty="0" smtClean="0"/>
              <a:t>월까지 </a:t>
            </a:r>
            <a:r>
              <a:rPr lang="ko-KR" altLang="en-US" baseline="0" dirty="0" err="1" smtClean="0"/>
              <a:t>알라바마</a:t>
            </a:r>
            <a:r>
              <a:rPr lang="ko-KR" altLang="en-US" baseline="0" dirty="0" smtClean="0"/>
              <a:t> 대학에 첫 진단된 </a:t>
            </a:r>
            <a:r>
              <a:rPr lang="en-US" altLang="ko-KR" baseline="0" dirty="0" smtClean="0"/>
              <a:t> </a:t>
            </a:r>
            <a:r>
              <a:rPr lang="en-US" altLang="ko-KR" baseline="0" dirty="0" err="1" smtClean="0"/>
              <a:t>COPD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환자를 대상으로 하였습니다</a:t>
            </a:r>
            <a:r>
              <a:rPr lang="en-US" altLang="ko-KR" baseline="0" dirty="0" smtClean="0"/>
              <a:t>. </a:t>
            </a:r>
          </a:p>
          <a:p>
            <a:r>
              <a:rPr lang="ko-KR" altLang="en-US" baseline="0" dirty="0" smtClean="0"/>
              <a:t>대상자는 매주 </a:t>
            </a:r>
            <a:r>
              <a:rPr lang="en-US" altLang="ko-KR" baseline="0" dirty="0" smtClean="0"/>
              <a:t>2-</a:t>
            </a:r>
            <a:r>
              <a:rPr lang="en-US" altLang="ko-KR" baseline="0" dirty="0" err="1" smtClean="0"/>
              <a:t>3session</a:t>
            </a:r>
            <a:r>
              <a:rPr lang="ko-KR" altLang="en-US" baseline="0" dirty="0" smtClean="0"/>
              <a:t>의 </a:t>
            </a:r>
            <a:r>
              <a:rPr lang="ko-KR" altLang="en-US" baseline="0" dirty="0" err="1" smtClean="0"/>
              <a:t>호흡재활을</a:t>
            </a:r>
            <a:r>
              <a:rPr lang="ko-KR" altLang="en-US" baseline="0" dirty="0" smtClean="0"/>
              <a:t> 하였으며 운동 종목은 각종 </a:t>
            </a:r>
            <a:r>
              <a:rPr lang="en-US" altLang="ko-KR" baseline="0" dirty="0" smtClean="0"/>
              <a:t>aerobic exercise </a:t>
            </a:r>
            <a:r>
              <a:rPr lang="ko-KR" altLang="en-US" baseline="0" dirty="0" smtClean="0"/>
              <a:t>를 포함하였습니다</a:t>
            </a:r>
            <a:r>
              <a:rPr lang="en-US" altLang="ko-KR" baseline="0" dirty="0" smtClean="0"/>
              <a:t>. </a:t>
            </a:r>
          </a:p>
          <a:p>
            <a:r>
              <a:rPr lang="ko-KR" altLang="en-US" baseline="0" dirty="0" smtClean="0"/>
              <a:t>결과는 첫 </a:t>
            </a:r>
            <a:r>
              <a:rPr lang="en-US" altLang="ko-KR" baseline="0" dirty="0" smtClean="0"/>
              <a:t>enroll </a:t>
            </a:r>
            <a:r>
              <a:rPr lang="ko-KR" altLang="en-US" baseline="0" dirty="0" smtClean="0"/>
              <a:t>시와 </a:t>
            </a:r>
            <a:r>
              <a:rPr lang="ko-KR" altLang="en-US" baseline="0" dirty="0" err="1" smtClean="0"/>
              <a:t>호흡재활을</a:t>
            </a:r>
            <a:r>
              <a:rPr lang="ko-KR" altLang="en-US" baseline="0" dirty="0" smtClean="0"/>
              <a:t> 모두 마친 이후 평가하였고</a:t>
            </a:r>
            <a:r>
              <a:rPr lang="en-US" altLang="ko-KR" baseline="0" dirty="0" smtClean="0"/>
              <a:t>, primary outcome</a:t>
            </a:r>
            <a:r>
              <a:rPr lang="ko-KR" altLang="en-US" baseline="0" dirty="0" smtClean="0"/>
              <a:t>을 </a:t>
            </a:r>
            <a:r>
              <a:rPr lang="en-US" altLang="ko-KR" baseline="0" dirty="0" err="1" smtClean="0"/>
              <a:t>QOL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및 </a:t>
            </a:r>
            <a:r>
              <a:rPr lang="en-US" altLang="ko-KR" baseline="0" dirty="0" smtClean="0"/>
              <a:t>heal status</a:t>
            </a:r>
            <a:r>
              <a:rPr lang="ko-KR" altLang="en-US" baseline="0" dirty="0" smtClean="0"/>
              <a:t>에 대한 </a:t>
            </a:r>
            <a:r>
              <a:rPr lang="en-US" altLang="ko-KR" baseline="0" dirty="0" smtClean="0"/>
              <a:t>perception</a:t>
            </a:r>
            <a:r>
              <a:rPr lang="ko-KR" altLang="en-US" baseline="0" dirty="0" smtClean="0"/>
              <a:t>으로 하였고 이것은 </a:t>
            </a:r>
            <a:r>
              <a:rPr lang="en-US" altLang="ko-KR" baseline="0" dirty="0" smtClean="0"/>
              <a:t>SF-36</a:t>
            </a:r>
            <a:r>
              <a:rPr lang="ko-KR" altLang="en-US" baseline="0" dirty="0" smtClean="0"/>
              <a:t>을 통해 평가하였으며</a:t>
            </a:r>
            <a:r>
              <a:rPr lang="en-US" altLang="ko-KR" baseline="0" dirty="0" smtClean="0"/>
              <a:t>, 2’ outcome</a:t>
            </a:r>
            <a:r>
              <a:rPr lang="ko-KR" altLang="en-US" baseline="0" dirty="0" smtClean="0"/>
              <a:t>은 </a:t>
            </a:r>
            <a:r>
              <a:rPr lang="en-US" altLang="ko-KR" baseline="0" dirty="0" smtClean="0"/>
              <a:t>dyspnea, </a:t>
            </a:r>
            <a:r>
              <a:rPr lang="en-US" altLang="ko-KR" baseline="0" dirty="0" err="1" smtClean="0"/>
              <a:t>FEVA</a:t>
            </a:r>
            <a:r>
              <a:rPr lang="en-US" altLang="ko-KR" baseline="0" dirty="0" smtClean="0"/>
              <a:t>, depression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DAB1F-75A2-4573-B72B-3BE760BBE797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65304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결과 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총 </a:t>
            </a:r>
            <a:r>
              <a:rPr lang="en-US" altLang="ko-KR" dirty="0" smtClean="0"/>
              <a:t>229</a:t>
            </a:r>
            <a:r>
              <a:rPr lang="ko-KR" altLang="en-US" dirty="0" smtClean="0"/>
              <a:t>명이 포함되었으며 평균 연령 </a:t>
            </a:r>
            <a:r>
              <a:rPr lang="en-US" altLang="ko-KR" dirty="0" smtClean="0"/>
              <a:t>66.5, 40% </a:t>
            </a:r>
            <a:r>
              <a:rPr lang="ko-KR" altLang="en-US" dirty="0" smtClean="0"/>
              <a:t>여자</a:t>
            </a:r>
            <a:r>
              <a:rPr lang="en-US" altLang="ko-KR" dirty="0" smtClean="0"/>
              <a:t>, 18%</a:t>
            </a:r>
            <a:r>
              <a:rPr lang="en-US" altLang="ko-KR" baseline="0" dirty="0" smtClean="0"/>
              <a:t> </a:t>
            </a:r>
            <a:r>
              <a:rPr lang="en-US" altLang="ko-KR" baseline="0" dirty="0" err="1" smtClean="0"/>
              <a:t>african</a:t>
            </a:r>
            <a:r>
              <a:rPr lang="en-US" altLang="ko-KR" baseline="0" dirty="0" smtClean="0"/>
              <a:t> </a:t>
            </a:r>
            <a:r>
              <a:rPr lang="en-US" altLang="ko-KR" baseline="0" dirty="0" err="1" smtClean="0"/>
              <a:t>american</a:t>
            </a:r>
            <a:r>
              <a:rPr lang="en-US" altLang="ko-KR" baseline="0" dirty="0" smtClean="0"/>
              <a:t>, mean </a:t>
            </a:r>
            <a:r>
              <a:rPr lang="en-US" altLang="ko-KR" baseline="0" dirty="0" err="1" smtClean="0"/>
              <a:t>FEVA</a:t>
            </a:r>
            <a:r>
              <a:rPr lang="en-US" altLang="ko-KR" baseline="0" dirty="0" smtClean="0"/>
              <a:t> 46.3% </a:t>
            </a:r>
            <a:r>
              <a:rPr lang="ko-KR" altLang="en-US" baseline="0" dirty="0" smtClean="0"/>
              <a:t>였습니다</a:t>
            </a:r>
            <a:r>
              <a:rPr lang="en-US" altLang="ko-KR" baseline="0" dirty="0" smtClean="0"/>
              <a:t>. </a:t>
            </a:r>
          </a:p>
          <a:p>
            <a:r>
              <a:rPr lang="ko-KR" altLang="en-US" baseline="0" dirty="0" err="1" smtClean="0"/>
              <a:t>호흡재활을</a:t>
            </a:r>
            <a:r>
              <a:rPr lang="ko-KR" altLang="en-US" baseline="0" dirty="0" smtClean="0"/>
              <a:t> 완료하였을 때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대부분의 </a:t>
            </a:r>
            <a:r>
              <a:rPr lang="en-US" altLang="ko-KR" baseline="0" dirty="0" smtClean="0"/>
              <a:t>SF-36</a:t>
            </a:r>
            <a:r>
              <a:rPr lang="ko-KR" altLang="en-US" baseline="0" dirty="0" smtClean="0"/>
              <a:t>의</a:t>
            </a:r>
            <a:r>
              <a:rPr lang="en-US" altLang="ko-KR" baseline="0" dirty="0" smtClean="0"/>
              <a:t> component, </a:t>
            </a:r>
            <a:r>
              <a:rPr lang="ko-KR" altLang="en-US" baseline="0" dirty="0" smtClean="0"/>
              <a:t>즉 </a:t>
            </a:r>
            <a:r>
              <a:rPr lang="en-US" altLang="ko-KR" baseline="0" dirty="0" smtClean="0"/>
              <a:t>~, </a:t>
            </a:r>
            <a:r>
              <a:rPr lang="ko-KR" altLang="en-US" baseline="0" dirty="0" smtClean="0"/>
              <a:t>등에 있어 유의미한 향상을 보였으며</a:t>
            </a:r>
            <a:r>
              <a:rPr lang="en-US" altLang="ko-KR" baseline="0" dirty="0" smtClean="0"/>
              <a:t>, 6</a:t>
            </a:r>
            <a:r>
              <a:rPr lang="ko-KR" altLang="en-US" baseline="0" dirty="0" err="1" smtClean="0"/>
              <a:t>분보행</a:t>
            </a:r>
            <a:r>
              <a:rPr lang="en-US" altLang="ko-KR" baseline="0" dirty="0" smtClean="0"/>
              <a:t>, </a:t>
            </a:r>
            <a:r>
              <a:rPr lang="en-US" altLang="ko-KR" baseline="0" dirty="0" err="1" smtClean="0"/>
              <a:t>dypena</a:t>
            </a:r>
            <a:r>
              <a:rPr lang="en-US" altLang="ko-KR" baseline="0" dirty="0" smtClean="0"/>
              <a:t>, depression</a:t>
            </a:r>
            <a:r>
              <a:rPr lang="ko-KR" altLang="en-US" baseline="0" dirty="0" smtClean="0"/>
              <a:t>에 있어서도 각각 개성을 확인하였습니다</a:t>
            </a:r>
            <a:r>
              <a:rPr lang="en-US" altLang="ko-KR" baseline="0" dirty="0" smtClean="0"/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DAB1F-75A2-4573-B72B-3BE760BBE797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08538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다음은 환자군 을 세가지 기준으로 </a:t>
            </a:r>
            <a:r>
              <a:rPr lang="en-US" altLang="ko-KR" dirty="0" smtClean="0"/>
              <a:t>4</a:t>
            </a:r>
            <a:r>
              <a:rPr lang="ko-KR" altLang="en-US" dirty="0" smtClean="0"/>
              <a:t>개의 군으로 분류하고 효과를 비교한 내용입니다</a:t>
            </a:r>
            <a:r>
              <a:rPr lang="en-US" altLang="ko-KR" dirty="0" smtClean="0"/>
              <a:t>. </a:t>
            </a:r>
            <a:endParaRPr lang="ko-KR" altLang="en-US" dirty="0" smtClean="0"/>
          </a:p>
          <a:p>
            <a:r>
              <a:rPr lang="ko-KR" altLang="en-US" dirty="0" err="1" smtClean="0"/>
              <a:t>첫번째로</a:t>
            </a:r>
            <a:r>
              <a:rPr lang="en-US" altLang="ko-KR" dirty="0" smtClean="0"/>
              <a:t>, exercise</a:t>
            </a:r>
            <a:r>
              <a:rPr lang="en-US" altLang="ko-KR" baseline="0" dirty="0" smtClean="0"/>
              <a:t> </a:t>
            </a:r>
            <a:r>
              <a:rPr lang="en-US" altLang="ko-KR" baseline="0" dirty="0" err="1" smtClean="0"/>
              <a:t>capactiy</a:t>
            </a:r>
            <a:r>
              <a:rPr lang="ko-KR" altLang="en-US" baseline="0" dirty="0" smtClean="0"/>
              <a:t>에 따라 결과를 확인하고자</a:t>
            </a:r>
            <a:r>
              <a:rPr lang="en-US" altLang="ko-KR" baseline="0" dirty="0" smtClean="0"/>
              <a:t>, baseline 6</a:t>
            </a:r>
            <a:r>
              <a:rPr lang="ko-KR" altLang="en-US" baseline="0" dirty="0" err="1" smtClean="0"/>
              <a:t>분보행거리를</a:t>
            </a:r>
            <a:r>
              <a:rPr lang="ko-KR" altLang="en-US" baseline="0" dirty="0" smtClean="0"/>
              <a:t> 기준으로 </a:t>
            </a:r>
            <a:r>
              <a:rPr lang="en-US" altLang="ko-KR" baseline="0" dirty="0" smtClean="0"/>
              <a:t>cohort</a:t>
            </a:r>
            <a:r>
              <a:rPr lang="ko-KR" altLang="en-US" baseline="0" dirty="0" smtClean="0"/>
              <a:t>를 </a:t>
            </a:r>
            <a:r>
              <a:rPr lang="en-US" altLang="ko-KR" baseline="0" dirty="0" smtClean="0"/>
              <a:t>4</a:t>
            </a:r>
            <a:r>
              <a:rPr lang="ko-KR" altLang="en-US" baseline="0" dirty="0" smtClean="0"/>
              <a:t>개의 </a:t>
            </a:r>
            <a:r>
              <a:rPr lang="en-US" altLang="ko-KR" baseline="0" dirty="0" smtClean="0"/>
              <a:t>quartiles </a:t>
            </a:r>
            <a:r>
              <a:rPr lang="ko-KR" altLang="en-US" baseline="0" dirty="0" smtClean="0"/>
              <a:t>로 나누었고</a:t>
            </a:r>
            <a:r>
              <a:rPr lang="en-US" altLang="ko-KR" baseline="0" dirty="0" smtClean="0"/>
              <a:t>, </a:t>
            </a:r>
            <a:r>
              <a:rPr lang="en-US" altLang="ko-KR" baseline="0" dirty="0" err="1" smtClean="0"/>
              <a:t>quartil1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이 가장 </a:t>
            </a:r>
            <a:r>
              <a:rPr lang="en-US" altLang="ko-KR" baseline="0" dirty="0" smtClean="0"/>
              <a:t>severity </a:t>
            </a:r>
            <a:r>
              <a:rPr lang="ko-KR" altLang="en-US" baseline="0" dirty="0" smtClean="0"/>
              <a:t>가 높은 군입니다</a:t>
            </a:r>
            <a:r>
              <a:rPr lang="en-US" altLang="ko-KR" baseline="0" dirty="0" smtClean="0"/>
              <a:t>. </a:t>
            </a:r>
          </a:p>
          <a:p>
            <a:r>
              <a:rPr lang="ko-KR" altLang="en-US" baseline="0" dirty="0" smtClean="0"/>
              <a:t>오른쪽 표는 네 군에서 </a:t>
            </a:r>
            <a:r>
              <a:rPr lang="en-US" altLang="ko-KR" baseline="0" dirty="0" smtClean="0"/>
              <a:t>SF-36 </a:t>
            </a:r>
            <a:r>
              <a:rPr lang="ko-KR" altLang="en-US" baseline="0" dirty="0" smtClean="0"/>
              <a:t>에 따른 </a:t>
            </a:r>
            <a:r>
              <a:rPr lang="ko-KR" altLang="en-US" baseline="0" dirty="0" err="1" smtClean="0"/>
              <a:t>호흡재활의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outcome</a:t>
            </a:r>
            <a:r>
              <a:rPr lang="ko-KR" altLang="en-US" baseline="0" dirty="0" smtClean="0"/>
              <a:t>을 나타낸 표이며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아래 표는 각 군에서 다시 </a:t>
            </a:r>
            <a:r>
              <a:rPr lang="en-US" altLang="ko-KR" baseline="0" dirty="0" smtClean="0"/>
              <a:t>6</a:t>
            </a:r>
            <a:r>
              <a:rPr lang="ko-KR" altLang="en-US" baseline="0" dirty="0" err="1" smtClean="0"/>
              <a:t>분보행</a:t>
            </a:r>
            <a:r>
              <a:rPr lang="en-US" altLang="ko-KR" baseline="0" dirty="0" smtClean="0"/>
              <a:t>, dyspnea 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reduction </a:t>
            </a:r>
            <a:r>
              <a:rPr lang="ko-KR" altLang="en-US" baseline="0" dirty="0" smtClean="0"/>
              <a:t>효과</a:t>
            </a:r>
            <a:r>
              <a:rPr lang="en-US" altLang="ko-KR" baseline="0" dirty="0" smtClean="0"/>
              <a:t>, depression </a:t>
            </a:r>
            <a:r>
              <a:rPr lang="ko-KR" altLang="en-US" baseline="0" dirty="0" smtClean="0"/>
              <a:t>의 개선을 평가한 표입니다</a:t>
            </a:r>
            <a:r>
              <a:rPr lang="en-US" altLang="ko-KR" baseline="0" dirty="0" smtClean="0"/>
              <a:t>. </a:t>
            </a:r>
          </a:p>
          <a:p>
            <a:r>
              <a:rPr lang="ko-KR" altLang="en-US" baseline="0" dirty="0" smtClean="0"/>
              <a:t>연구 결과에 따르면 각 군에서 </a:t>
            </a:r>
            <a:r>
              <a:rPr lang="en-US" altLang="ko-KR" baseline="0" dirty="0" smtClean="0"/>
              <a:t>SF-36, </a:t>
            </a:r>
            <a:r>
              <a:rPr lang="en-US" altLang="ko-KR" baseline="0" dirty="0" err="1" smtClean="0"/>
              <a:t>SOBq</a:t>
            </a:r>
            <a:r>
              <a:rPr lang="ko-KR" altLang="en-US" baseline="0" dirty="0" smtClean="0"/>
              <a:t>를 통해 평가한 </a:t>
            </a:r>
            <a:r>
              <a:rPr lang="en-US" altLang="ko-KR" baseline="0" dirty="0" err="1" smtClean="0"/>
              <a:t>dyspena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reduction, depression</a:t>
            </a:r>
            <a:r>
              <a:rPr lang="ko-KR" altLang="en-US" baseline="0" dirty="0" smtClean="0"/>
              <a:t>이 개선 효과는 유의미한 차이가 없음을 확인할 수 있었고</a:t>
            </a:r>
            <a:r>
              <a:rPr lang="en-US" altLang="ko-KR" baseline="0" dirty="0" smtClean="0"/>
              <a:t>, </a:t>
            </a:r>
          </a:p>
          <a:p>
            <a:r>
              <a:rPr lang="ko-KR" altLang="en-US" baseline="0" dirty="0" smtClean="0"/>
              <a:t>다만</a:t>
            </a:r>
            <a:r>
              <a:rPr lang="en-US" altLang="ko-KR" baseline="0" dirty="0" smtClean="0"/>
              <a:t>, baseline exercise </a:t>
            </a:r>
            <a:r>
              <a:rPr lang="ko-KR" altLang="en-US" baseline="0" dirty="0" smtClean="0"/>
              <a:t>가 가장 떨어지는 군에서 </a:t>
            </a:r>
            <a:r>
              <a:rPr lang="en-US" altLang="ko-KR" baseline="0" dirty="0" smtClean="0"/>
              <a:t>6</a:t>
            </a:r>
            <a:r>
              <a:rPr lang="ko-KR" altLang="en-US" baseline="0" dirty="0" err="1" smtClean="0"/>
              <a:t>분보행거리</a:t>
            </a:r>
            <a:r>
              <a:rPr lang="ko-KR" altLang="en-US" baseline="0" dirty="0" smtClean="0"/>
              <a:t> </a:t>
            </a:r>
            <a:r>
              <a:rPr lang="ko-KR" altLang="en-US" baseline="0" dirty="0" err="1" smtClean="0"/>
              <a:t>개선효과가</a:t>
            </a:r>
            <a:r>
              <a:rPr lang="ko-KR" altLang="en-US" baseline="0" dirty="0" smtClean="0"/>
              <a:t> 가장 우수함을 확인할 수 있었으나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나머지나 군에서도 모두 유의한 </a:t>
            </a:r>
            <a:r>
              <a:rPr lang="ko-KR" altLang="en-US" baseline="0" dirty="0" err="1" smtClean="0"/>
              <a:t>개선효과가</a:t>
            </a:r>
            <a:r>
              <a:rPr lang="ko-KR" altLang="en-US" baseline="0" dirty="0" smtClean="0"/>
              <a:t> 있음을 확인하였습니다</a:t>
            </a:r>
            <a:r>
              <a:rPr lang="en-US" altLang="ko-KR" baseline="0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DAB1F-75A2-4573-B72B-3BE760BBE797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7667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9609E-352F-4673-B810-C576421EA8BE}" type="datetimeFigureOut">
              <a:rPr lang="ko-KR" altLang="en-US" smtClean="0"/>
              <a:pPr/>
              <a:t>2017-03-28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DD59B0C-58CF-43CA-995A-15342B2A24E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9609E-352F-4673-B810-C576421EA8BE}" type="datetimeFigureOut">
              <a:rPr lang="ko-KR" altLang="en-US" smtClean="0"/>
              <a:pPr/>
              <a:t>2017-03-28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59B0C-58CF-43CA-995A-15342B2A24E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9609E-352F-4673-B810-C576421EA8BE}" type="datetimeFigureOut">
              <a:rPr lang="ko-KR" altLang="en-US" smtClean="0"/>
              <a:pPr/>
              <a:t>2017-03-28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59B0C-58CF-43CA-995A-15342B2A24E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9609E-352F-4673-B810-C576421EA8BE}" type="datetimeFigureOut">
              <a:rPr lang="ko-KR" altLang="en-US" smtClean="0"/>
              <a:pPr/>
              <a:t>2017-03-28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59B0C-58CF-43CA-995A-15342B2A24E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9609E-352F-4673-B810-C576421EA8BE}" type="datetimeFigureOut">
              <a:rPr lang="ko-KR" altLang="en-US" smtClean="0"/>
              <a:pPr/>
              <a:t>2017-03-28</a:t>
            </a:fld>
            <a:endParaRPr lang="ko-KR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DD59B0C-58CF-43CA-995A-15342B2A24E2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9609E-352F-4673-B810-C576421EA8BE}" type="datetimeFigureOut">
              <a:rPr lang="ko-KR" altLang="en-US" smtClean="0"/>
              <a:pPr/>
              <a:t>2017-03-28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59B0C-58CF-43CA-995A-15342B2A24E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9609E-352F-4673-B810-C576421EA8BE}" type="datetimeFigureOut">
              <a:rPr lang="ko-KR" altLang="en-US" smtClean="0"/>
              <a:pPr/>
              <a:t>2017-03-28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59B0C-58CF-43CA-995A-15342B2A24E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9609E-352F-4673-B810-C576421EA8BE}" type="datetimeFigureOut">
              <a:rPr lang="ko-KR" altLang="en-US" smtClean="0"/>
              <a:pPr/>
              <a:t>2017-03-28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59B0C-58CF-43CA-995A-15342B2A24E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9609E-352F-4673-B810-C576421EA8BE}" type="datetimeFigureOut">
              <a:rPr lang="ko-KR" altLang="en-US" smtClean="0"/>
              <a:pPr/>
              <a:t>2017-03-28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59B0C-58CF-43CA-995A-15342B2A24E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9609E-352F-4673-B810-C576421EA8BE}" type="datetimeFigureOut">
              <a:rPr lang="ko-KR" altLang="en-US" smtClean="0"/>
              <a:pPr/>
              <a:t>2017-03-28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59B0C-58CF-43CA-995A-15342B2A24E2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9609E-352F-4673-B810-C576421EA8BE}" type="datetimeFigureOut">
              <a:rPr lang="ko-KR" altLang="en-US" smtClean="0"/>
              <a:pPr/>
              <a:t>2017-03-28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DD59B0C-58CF-43CA-995A-15342B2A24E2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E689609E-352F-4673-B810-C576421EA8BE}" type="datetimeFigureOut">
              <a:rPr lang="ko-KR" altLang="en-US" smtClean="0"/>
              <a:pPr/>
              <a:t>2017-03-28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BDD59B0C-58CF-43CA-995A-15342B2A24E2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1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1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1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altLang="ko-KR" sz="2400" dirty="0"/>
              <a:t>Pulmonary Rehabilitation Improves Outcomes in Chronic Obstructive</a:t>
            </a:r>
            <a:br>
              <a:rPr lang="en-US" altLang="ko-KR" sz="2400" dirty="0"/>
            </a:br>
            <a:r>
              <a:rPr lang="en-US" altLang="ko-KR" sz="2400" dirty="0"/>
              <a:t>Pulmonary Disease Independent of Disease Burden</a:t>
            </a:r>
            <a:endParaRPr lang="ko-KR" altLang="en-US" sz="24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altLang="ko-KR" dirty="0" err="1"/>
              <a:t>AnnalsATS</a:t>
            </a:r>
            <a:r>
              <a:rPr lang="en-US" altLang="ko-KR" dirty="0"/>
              <a:t> Volume 14 Number 1| January </a:t>
            </a:r>
            <a:r>
              <a:rPr lang="en-US" altLang="ko-KR" dirty="0" smtClean="0"/>
              <a:t>2017</a:t>
            </a:r>
          </a:p>
          <a:p>
            <a:endParaRPr lang="en-US" altLang="ko-KR" b="1" dirty="0">
              <a:solidFill>
                <a:schemeClr val="tx1"/>
              </a:solidFill>
            </a:endParaRPr>
          </a:p>
          <a:p>
            <a:r>
              <a:rPr lang="en-US" altLang="ko-KR" b="1" dirty="0" err="1" smtClean="0">
                <a:solidFill>
                  <a:schemeClr val="tx1"/>
                </a:solidFill>
              </a:rPr>
              <a:t>R3</a:t>
            </a:r>
            <a:r>
              <a:rPr lang="en-US" altLang="ko-KR" b="1" dirty="0" smtClean="0">
                <a:solidFill>
                  <a:schemeClr val="tx1"/>
                </a:solidFill>
              </a:rPr>
              <a:t> </a:t>
            </a:r>
            <a:r>
              <a:rPr lang="ko-KR" altLang="en-US" b="1" dirty="0" err="1" smtClean="0">
                <a:solidFill>
                  <a:schemeClr val="tx1"/>
                </a:solidFill>
              </a:rPr>
              <a:t>이선영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5" name="부제목 2"/>
          <p:cNvSpPr txBox="1">
            <a:spLocks/>
          </p:cNvSpPr>
          <p:nvPr/>
        </p:nvSpPr>
        <p:spPr>
          <a:xfrm>
            <a:off x="467544" y="3717032"/>
            <a:ext cx="6858000" cy="91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kern="1200" cap="all" spc="12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 err="1">
                <a:solidFill>
                  <a:schemeClr val="tx1"/>
                </a:solidFill>
              </a:rPr>
              <a:t>Praful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 smtClean="0">
                <a:solidFill>
                  <a:schemeClr val="tx1"/>
                </a:solidFill>
              </a:rPr>
              <a:t>Schroff</a:t>
            </a:r>
            <a:r>
              <a:rPr lang="en-US" altLang="ko-KR" sz="1400" dirty="0" smtClean="0">
                <a:solidFill>
                  <a:schemeClr val="tx1"/>
                </a:solidFill>
              </a:rPr>
              <a:t>, </a:t>
            </a:r>
            <a:r>
              <a:rPr lang="en-US" altLang="ko-KR" sz="1400" dirty="0">
                <a:solidFill>
                  <a:schemeClr val="tx1"/>
                </a:solidFill>
              </a:rPr>
              <a:t>Jason </a:t>
            </a:r>
            <a:r>
              <a:rPr lang="en-US" altLang="ko-KR" sz="1400" dirty="0" smtClean="0">
                <a:solidFill>
                  <a:schemeClr val="tx1"/>
                </a:solidFill>
              </a:rPr>
              <a:t>Hitchcock, </a:t>
            </a:r>
            <a:r>
              <a:rPr lang="en-US" altLang="ko-KR" sz="1400" dirty="0">
                <a:solidFill>
                  <a:schemeClr val="tx1"/>
                </a:solidFill>
              </a:rPr>
              <a:t>Christopher </a:t>
            </a:r>
            <a:r>
              <a:rPr lang="en-US" altLang="ko-KR" sz="1400" dirty="0" smtClean="0">
                <a:solidFill>
                  <a:schemeClr val="tx1"/>
                </a:solidFill>
              </a:rPr>
              <a:t>Schumann, </a:t>
            </a:r>
            <a:r>
              <a:rPr lang="en-US" altLang="ko-KR" sz="1400" dirty="0">
                <a:solidFill>
                  <a:schemeClr val="tx1"/>
                </a:solidFill>
              </a:rPr>
              <a:t>J. Michael </a:t>
            </a:r>
            <a:r>
              <a:rPr lang="en-US" altLang="ko-KR" sz="1400" dirty="0" smtClean="0">
                <a:solidFill>
                  <a:schemeClr val="tx1"/>
                </a:solidFill>
              </a:rPr>
              <a:t>Wells, </a:t>
            </a:r>
            <a:r>
              <a:rPr lang="en-US" altLang="ko-KR" sz="1400" dirty="0">
                <a:solidFill>
                  <a:schemeClr val="tx1"/>
                </a:solidFill>
              </a:rPr>
              <a:t>Mark T. </a:t>
            </a:r>
            <a:r>
              <a:rPr lang="en-US" altLang="ko-KR" sz="1400" dirty="0" err="1" smtClean="0">
                <a:solidFill>
                  <a:schemeClr val="tx1"/>
                </a:solidFill>
              </a:rPr>
              <a:t>Dransfield</a:t>
            </a:r>
            <a:r>
              <a:rPr lang="en-US" altLang="ko-KR" sz="1400" dirty="0" smtClean="0">
                <a:solidFill>
                  <a:schemeClr val="tx1"/>
                </a:solidFill>
              </a:rPr>
              <a:t>, and Surya </a:t>
            </a:r>
            <a:r>
              <a:rPr lang="en-US" altLang="ko-KR" sz="1400" dirty="0">
                <a:solidFill>
                  <a:schemeClr val="tx1"/>
                </a:solidFill>
              </a:rPr>
              <a:t>P. </a:t>
            </a:r>
            <a:r>
              <a:rPr lang="en-US" altLang="ko-KR" sz="1400" dirty="0" smtClean="0">
                <a:solidFill>
                  <a:schemeClr val="tx1"/>
                </a:solidFill>
              </a:rPr>
              <a:t>Bhatt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298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Impact of Baseline Dyspnea</a:t>
            </a:r>
            <a:b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 Outcomes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772816"/>
            <a:ext cx="3944867" cy="4353347"/>
          </a:xfrm>
        </p:spPr>
        <p:txBody>
          <a:bodyPr>
            <a:normAutofit fontScale="70000" lnSpcReduction="20000"/>
          </a:bodyPr>
          <a:lstStyle/>
          <a:p>
            <a:r>
              <a:rPr lang="en-US" altLang="ko-KR" b="0" dirty="0"/>
              <a:t>To assess outcomes based on </a:t>
            </a:r>
            <a:r>
              <a:rPr lang="en-US" altLang="ko-KR" b="0" dirty="0">
                <a:solidFill>
                  <a:srgbClr val="FF0000"/>
                </a:solidFill>
              </a:rPr>
              <a:t>baseline dyspnea</a:t>
            </a:r>
            <a:r>
              <a:rPr lang="en-US" altLang="ko-KR" b="0" dirty="0" smtClean="0"/>
              <a:t>,</a:t>
            </a:r>
          </a:p>
          <a:p>
            <a:r>
              <a:rPr lang="en-US" altLang="ko-KR" dirty="0"/>
              <a:t>we divided </a:t>
            </a:r>
            <a:r>
              <a:rPr lang="en-US" altLang="ko-KR" dirty="0" smtClean="0"/>
              <a:t>the cohort </a:t>
            </a:r>
            <a:r>
              <a:rPr lang="en-US" altLang="ko-KR" dirty="0"/>
              <a:t>into quartiles </a:t>
            </a:r>
            <a:r>
              <a:rPr lang="en-US" altLang="ko-KR" b="0" dirty="0"/>
              <a:t>in decreasing order of </a:t>
            </a:r>
            <a:r>
              <a:rPr lang="en-US" altLang="ko-KR" b="0" dirty="0" smtClean="0">
                <a:solidFill>
                  <a:srgbClr val="FF0000"/>
                </a:solidFill>
              </a:rPr>
              <a:t>SOBQ</a:t>
            </a:r>
            <a:r>
              <a:rPr lang="en-US" altLang="ko-KR" b="0" dirty="0" smtClean="0"/>
              <a:t>, </a:t>
            </a:r>
          </a:p>
          <a:p>
            <a:r>
              <a:rPr lang="it-IT" altLang="ko-KR" b="0" dirty="0" smtClean="0"/>
              <a:t>quartile </a:t>
            </a:r>
            <a:r>
              <a:rPr lang="it-IT" altLang="ko-KR" b="0" dirty="0"/>
              <a:t>1 (&gt;79), quartile 2 (63–78), </a:t>
            </a:r>
            <a:r>
              <a:rPr lang="it-IT" altLang="ko-KR" b="0" dirty="0" smtClean="0"/>
              <a:t>quartile </a:t>
            </a:r>
            <a:r>
              <a:rPr lang="en-US" altLang="ko-KR" b="0" dirty="0" smtClean="0"/>
              <a:t>3 </a:t>
            </a:r>
            <a:r>
              <a:rPr lang="en-US" altLang="ko-KR" b="0" dirty="0"/>
              <a:t>(48–62), and quartile 4 (&lt;47</a:t>
            </a:r>
            <a:r>
              <a:rPr lang="en-US" altLang="ko-KR" b="0" dirty="0" smtClean="0"/>
              <a:t>).</a:t>
            </a:r>
          </a:p>
          <a:p>
            <a:endParaRPr lang="en-US" altLang="ko-KR" b="0" dirty="0" smtClean="0"/>
          </a:p>
          <a:p>
            <a:r>
              <a:rPr lang="en-US" altLang="ko-KR" b="0" dirty="0" smtClean="0"/>
              <a:t> There was </a:t>
            </a:r>
            <a:r>
              <a:rPr lang="en-US" altLang="ko-KR" dirty="0" smtClean="0"/>
              <a:t>no difference </a:t>
            </a:r>
            <a:r>
              <a:rPr lang="en-US" altLang="ko-KR" b="0" dirty="0" smtClean="0"/>
              <a:t>between quartiles in the change </a:t>
            </a:r>
            <a:r>
              <a:rPr lang="en-US" altLang="ko-KR" b="0" dirty="0" smtClean="0">
                <a:solidFill>
                  <a:srgbClr val="FF0000"/>
                </a:solidFill>
              </a:rPr>
              <a:t>in SF-36 (P=NS)</a:t>
            </a:r>
            <a:endParaRPr lang="en-US" altLang="ko-KR" b="0" dirty="0">
              <a:solidFill>
                <a:srgbClr val="FF0000"/>
              </a:solidFill>
            </a:endParaRPr>
          </a:p>
          <a:p>
            <a:r>
              <a:rPr lang="en-US" altLang="ko-KR" b="0" dirty="0" smtClean="0"/>
              <a:t>The changes in </a:t>
            </a:r>
            <a:r>
              <a:rPr lang="en-US" altLang="ko-KR" b="0" dirty="0" smtClean="0">
                <a:solidFill>
                  <a:srgbClr val="FF0000"/>
                </a:solidFill>
              </a:rPr>
              <a:t>6MWD (P=0.643) and BDI-II (P=0.221)</a:t>
            </a:r>
            <a:r>
              <a:rPr lang="en-US" altLang="ko-KR" b="0" dirty="0" smtClean="0"/>
              <a:t> were also not different across quartiles.</a:t>
            </a:r>
          </a:p>
          <a:p>
            <a:endParaRPr lang="en-US" altLang="ko-KR" b="0" dirty="0" smtClean="0"/>
          </a:p>
          <a:p>
            <a:r>
              <a:rPr lang="en-US" altLang="ko-KR" b="0" dirty="0" smtClean="0"/>
              <a:t>Participants with </a:t>
            </a:r>
            <a:r>
              <a:rPr lang="en-US" altLang="ko-KR" dirty="0" smtClean="0"/>
              <a:t>worse </a:t>
            </a:r>
            <a:r>
              <a:rPr lang="en-US" altLang="ko-KR" dirty="0" err="1" smtClean="0"/>
              <a:t>dyspnea</a:t>
            </a:r>
            <a:r>
              <a:rPr lang="en-US" altLang="ko-KR" dirty="0" smtClean="0"/>
              <a:t> at baseline </a:t>
            </a:r>
            <a:r>
              <a:rPr lang="en-US" altLang="ko-KR" b="0" dirty="0" smtClean="0"/>
              <a:t>experienced </a:t>
            </a:r>
            <a:r>
              <a:rPr lang="en-US" altLang="ko-KR" dirty="0" smtClean="0"/>
              <a:t>the greatest reduction </a:t>
            </a:r>
            <a:r>
              <a:rPr lang="en-US" altLang="ko-KR" b="0" dirty="0" smtClean="0"/>
              <a:t>in </a:t>
            </a:r>
            <a:r>
              <a:rPr lang="en-US" altLang="ko-KR" b="0" dirty="0" err="1" smtClean="0"/>
              <a:t>dyspnea</a:t>
            </a:r>
            <a:r>
              <a:rPr lang="en-US" altLang="ko-KR" b="0" dirty="0" smtClean="0"/>
              <a:t>; </a:t>
            </a:r>
          </a:p>
          <a:p>
            <a:r>
              <a:rPr lang="en-US" altLang="ko-KR" b="0" dirty="0" smtClean="0"/>
              <a:t>however, the mean change in each quartile was greater than the minimum clinically important difference</a:t>
            </a:r>
            <a:endParaRPr lang="en-US" altLang="ko-KR" b="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9514" y="1916832"/>
            <a:ext cx="4334486" cy="4941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91" b="34259"/>
          <a:stretch>
            <a:fillRect/>
          </a:stretch>
        </p:blipFill>
        <p:spPr bwMode="auto">
          <a:xfrm>
            <a:off x="4825107" y="0"/>
            <a:ext cx="4146617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6228184" y="1916832"/>
            <a:ext cx="1296144" cy="491466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6228184" y="3645024"/>
            <a:ext cx="1296144" cy="165618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0846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4042792" cy="1371600"/>
          </a:xfrm>
        </p:spPr>
        <p:txBody>
          <a:bodyPr>
            <a:normAutofit/>
          </a:bodyPr>
          <a:lstStyle/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Impact of Baseline Lung 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Function on 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Outcomes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772816"/>
            <a:ext cx="4402832" cy="4353347"/>
          </a:xfrm>
        </p:spPr>
        <p:txBody>
          <a:bodyPr>
            <a:normAutofit fontScale="77500" lnSpcReduction="20000"/>
          </a:bodyPr>
          <a:lstStyle/>
          <a:p>
            <a:r>
              <a:rPr lang="en-US" altLang="ko-KR" b="0" dirty="0"/>
              <a:t>To assess outcomes based on </a:t>
            </a:r>
            <a:r>
              <a:rPr lang="en-US" altLang="ko-KR" b="0" dirty="0" smtClean="0">
                <a:solidFill>
                  <a:srgbClr val="FF0000"/>
                </a:solidFill>
              </a:rPr>
              <a:t>baseline lung function</a:t>
            </a:r>
            <a:r>
              <a:rPr lang="en-US" altLang="ko-KR" b="0" dirty="0" smtClean="0"/>
              <a:t>,</a:t>
            </a:r>
          </a:p>
          <a:p>
            <a:r>
              <a:rPr lang="en-US" altLang="ko-KR" b="0" dirty="0"/>
              <a:t>we </a:t>
            </a:r>
            <a:r>
              <a:rPr lang="en-US" altLang="ko-KR" dirty="0"/>
              <a:t>divided </a:t>
            </a:r>
            <a:r>
              <a:rPr lang="en-US" altLang="ko-KR" dirty="0" smtClean="0"/>
              <a:t>the cohort </a:t>
            </a:r>
            <a:r>
              <a:rPr lang="en-US" altLang="ko-KR" dirty="0"/>
              <a:t>into quartiles </a:t>
            </a:r>
            <a:r>
              <a:rPr lang="en-US" altLang="ko-KR" b="0" dirty="0"/>
              <a:t>in decreasing order of </a:t>
            </a:r>
            <a:r>
              <a:rPr lang="en-US" altLang="ko-KR" b="0" dirty="0" smtClean="0">
                <a:solidFill>
                  <a:srgbClr val="FF0000"/>
                </a:solidFill>
              </a:rPr>
              <a:t>FEV1 percent predicted</a:t>
            </a:r>
            <a:r>
              <a:rPr lang="en-US" altLang="ko-KR" b="0" dirty="0" smtClean="0"/>
              <a:t>, </a:t>
            </a:r>
          </a:p>
          <a:p>
            <a:r>
              <a:rPr lang="it-IT" altLang="ko-KR" b="0" dirty="0" smtClean="0"/>
              <a:t>quartile 1 (&lt;29), quartile 2 (29.1–40), quartile 3 (40.1–54), and quartile 4 (&gt;54.1). </a:t>
            </a:r>
          </a:p>
          <a:p>
            <a:endParaRPr lang="it-IT" altLang="ko-KR" b="0" dirty="0" smtClean="0"/>
          </a:p>
          <a:p>
            <a:r>
              <a:rPr lang="en-US" altLang="ko-KR" b="0" dirty="0" smtClean="0"/>
              <a:t> There was </a:t>
            </a:r>
            <a:r>
              <a:rPr lang="en-US" altLang="ko-KR" dirty="0" smtClean="0"/>
              <a:t>no difference </a:t>
            </a:r>
            <a:r>
              <a:rPr lang="en-US" altLang="ko-KR" b="0" dirty="0" smtClean="0"/>
              <a:t>between quartiles in the change in most of the domains of </a:t>
            </a:r>
            <a:r>
              <a:rPr lang="en-US" altLang="ko-KR" b="0" dirty="0" smtClean="0">
                <a:solidFill>
                  <a:srgbClr val="FF0000"/>
                </a:solidFill>
              </a:rPr>
              <a:t>SF-36</a:t>
            </a:r>
            <a:r>
              <a:rPr lang="en-US" altLang="ko-KR" b="0" dirty="0" smtClean="0"/>
              <a:t>; </a:t>
            </a:r>
          </a:p>
          <a:p>
            <a:r>
              <a:rPr lang="en-US" altLang="ko-KR" b="0" dirty="0" smtClean="0"/>
              <a:t>The change in </a:t>
            </a:r>
            <a:r>
              <a:rPr lang="en-US" altLang="ko-KR" b="0" dirty="0" smtClean="0">
                <a:solidFill>
                  <a:srgbClr val="FF0000"/>
                </a:solidFill>
              </a:rPr>
              <a:t>SOBQ (P=0.842) </a:t>
            </a:r>
            <a:r>
              <a:rPr lang="en-US" altLang="ko-KR" b="0" dirty="0" smtClean="0"/>
              <a:t>and </a:t>
            </a:r>
            <a:r>
              <a:rPr lang="en-US" altLang="ko-KR" b="0" dirty="0" smtClean="0">
                <a:solidFill>
                  <a:srgbClr val="FF0000"/>
                </a:solidFill>
              </a:rPr>
              <a:t>BDIII (P=0.218</a:t>
            </a:r>
            <a:r>
              <a:rPr lang="en-US" altLang="ko-KR" b="0" dirty="0" smtClean="0"/>
              <a:t>) were also not different across the quartiles. </a:t>
            </a:r>
          </a:p>
          <a:p>
            <a:endParaRPr lang="en-US" altLang="ko-KR" b="0" dirty="0" smtClean="0"/>
          </a:p>
          <a:p>
            <a:r>
              <a:rPr lang="en-US" altLang="ko-KR" b="0" dirty="0" smtClean="0"/>
              <a:t> Participants </a:t>
            </a:r>
            <a:r>
              <a:rPr lang="en-US" altLang="ko-KR" dirty="0" smtClean="0"/>
              <a:t>with worse lung function </a:t>
            </a:r>
            <a:r>
              <a:rPr lang="en-US" altLang="ko-KR" b="0" dirty="0" smtClean="0"/>
              <a:t>at baseline experienced </a:t>
            </a:r>
            <a:r>
              <a:rPr lang="en-US" altLang="ko-KR" dirty="0" smtClean="0"/>
              <a:t>the least improvement</a:t>
            </a:r>
            <a:r>
              <a:rPr lang="en-US" altLang="ko-KR" b="0" dirty="0" smtClean="0"/>
              <a:t> in 6MWD</a:t>
            </a:r>
            <a:endParaRPr lang="en-US" altLang="ko-KR" b="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981"/>
          <a:stretch>
            <a:fillRect/>
          </a:stretch>
        </p:blipFill>
        <p:spPr bwMode="auto">
          <a:xfrm>
            <a:off x="4850123" y="0"/>
            <a:ext cx="4146617" cy="1916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9514" y="1916832"/>
            <a:ext cx="4334486" cy="4941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7420068" y="3861048"/>
            <a:ext cx="1296144" cy="299695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7452320" y="2132856"/>
            <a:ext cx="1224136" cy="144016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63165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Discussion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752600"/>
            <a:ext cx="8291264" cy="4916760"/>
          </a:xfrm>
        </p:spPr>
        <p:txBody>
          <a:bodyPr>
            <a:noAutofit/>
          </a:bodyPr>
          <a:lstStyle/>
          <a:p>
            <a:r>
              <a:rPr lang="en-US" altLang="ko-KR" sz="1600" dirty="0" smtClean="0"/>
              <a:t>pulmonary rehabilitation </a:t>
            </a:r>
            <a:r>
              <a:rPr lang="en-US" altLang="ko-KR" sz="1600" b="0" dirty="0" smtClean="0"/>
              <a:t>results in </a:t>
            </a:r>
            <a:r>
              <a:rPr lang="en-US" altLang="ko-KR" sz="1600" b="0" dirty="0" err="1" smtClean="0">
                <a:solidFill>
                  <a:srgbClr val="FF0000"/>
                </a:solidFill>
              </a:rPr>
              <a:t>signiﬁcant</a:t>
            </a:r>
            <a:r>
              <a:rPr lang="en-US" altLang="ko-KR" sz="1600" b="0" dirty="0" smtClean="0">
                <a:solidFill>
                  <a:srgbClr val="FF0000"/>
                </a:solidFill>
              </a:rPr>
              <a:t> improvement </a:t>
            </a:r>
            <a:r>
              <a:rPr lang="en-US" altLang="ko-KR" sz="1600" b="0" dirty="0" smtClean="0"/>
              <a:t>in metrics of respiratory disease independent of </a:t>
            </a:r>
            <a:r>
              <a:rPr lang="en-US" altLang="ko-KR" sz="1600" b="0" i="1" dirty="0" smtClean="0">
                <a:solidFill>
                  <a:srgbClr val="FF0000"/>
                </a:solidFill>
              </a:rPr>
              <a:t>underlying disease severity</a:t>
            </a:r>
          </a:p>
          <a:p>
            <a:endParaRPr lang="en-US" altLang="ko-KR" sz="1600" b="0" dirty="0" smtClean="0"/>
          </a:p>
          <a:p>
            <a:r>
              <a:rPr lang="en-US" altLang="ko-KR" sz="1600" b="0" dirty="0" smtClean="0"/>
              <a:t>patients in the </a:t>
            </a:r>
            <a:r>
              <a:rPr lang="en-US" altLang="ko-KR" sz="1600" dirty="0" smtClean="0"/>
              <a:t>worst </a:t>
            </a:r>
            <a:r>
              <a:rPr lang="en-US" altLang="ko-KR" sz="1600" b="0" dirty="0" smtClean="0"/>
              <a:t>quartile for </a:t>
            </a:r>
            <a:r>
              <a:rPr lang="en-US" altLang="ko-KR" sz="1600" b="0" i="1" dirty="0" smtClean="0"/>
              <a:t>dyspnea</a:t>
            </a:r>
            <a:r>
              <a:rPr lang="en-US" altLang="ko-KR" sz="1600" b="0" dirty="0" smtClean="0"/>
              <a:t> and </a:t>
            </a:r>
            <a:r>
              <a:rPr lang="en-US" altLang="ko-KR" sz="1600" b="0" i="1" dirty="0" smtClean="0"/>
              <a:t>exercise capacity</a:t>
            </a:r>
            <a:r>
              <a:rPr lang="en-US" altLang="ko-KR" sz="1600" b="0" dirty="0" smtClean="0"/>
              <a:t> experienced the </a:t>
            </a:r>
            <a:r>
              <a:rPr lang="en-US" altLang="ko-KR" sz="1600" dirty="0" smtClean="0"/>
              <a:t>greatest beneﬁt </a:t>
            </a:r>
            <a:r>
              <a:rPr lang="en-US" altLang="ko-KR" sz="1600" b="0" dirty="0" smtClean="0"/>
              <a:t>in that speciﬁc domain, </a:t>
            </a:r>
            <a:r>
              <a:rPr lang="en-US" altLang="ko-KR" sz="1600" b="0" dirty="0" smtClean="0">
                <a:solidFill>
                  <a:srgbClr val="FF0000"/>
                </a:solidFill>
              </a:rPr>
              <a:t>all quartiles </a:t>
            </a:r>
            <a:r>
              <a:rPr lang="en-US" altLang="ko-KR" sz="1600" b="0" dirty="0" smtClean="0"/>
              <a:t>experienced </a:t>
            </a:r>
            <a:r>
              <a:rPr lang="en-US" altLang="ko-KR" sz="1600" b="0" dirty="0" smtClean="0">
                <a:solidFill>
                  <a:srgbClr val="FF0000"/>
                </a:solidFill>
              </a:rPr>
              <a:t>improvements </a:t>
            </a:r>
            <a:r>
              <a:rPr lang="en-US" altLang="ko-KR" sz="1600" dirty="0" smtClean="0"/>
              <a:t>greater than </a:t>
            </a:r>
            <a:r>
              <a:rPr lang="en-US" altLang="ko-KR" sz="1600" b="0" dirty="0" smtClean="0"/>
              <a:t>the minimum clinically important difference. </a:t>
            </a:r>
          </a:p>
          <a:p>
            <a:endParaRPr lang="en-US" altLang="ko-KR" sz="1600" b="0" dirty="0" smtClean="0"/>
          </a:p>
          <a:p>
            <a:r>
              <a:rPr lang="en-US" altLang="ko-KR" sz="1600" dirty="0" smtClean="0"/>
              <a:t>Current guidelines </a:t>
            </a:r>
            <a:r>
              <a:rPr lang="en-US" altLang="ko-KR" sz="1600" b="0" i="1" dirty="0" smtClean="0"/>
              <a:t>recommend  </a:t>
            </a:r>
            <a:r>
              <a:rPr lang="en-US" altLang="ko-KR" sz="1600" b="0" dirty="0" smtClean="0"/>
              <a:t>pulmonary rehabilitation for patients with </a:t>
            </a:r>
            <a:r>
              <a:rPr lang="en-US" altLang="ko-KR" sz="1600" dirty="0" smtClean="0"/>
              <a:t>moderate to severe COPD and/or</a:t>
            </a:r>
            <a:r>
              <a:rPr lang="en-US" altLang="ko-KR" sz="1600" b="0" dirty="0" smtClean="0"/>
              <a:t> </a:t>
            </a:r>
            <a:r>
              <a:rPr lang="en-US" altLang="ko-KR" sz="1600" dirty="0" smtClean="0"/>
              <a:t>with persistent symptoms </a:t>
            </a:r>
          </a:p>
          <a:p>
            <a:endParaRPr lang="en-US" altLang="ko-KR" sz="1600" dirty="0"/>
          </a:p>
          <a:p>
            <a:r>
              <a:rPr lang="en-US" altLang="ko-KR" sz="1600" b="0" dirty="0"/>
              <a:t>The correlation</a:t>
            </a:r>
            <a:r>
              <a:rPr lang="en-US" altLang="ko-KR" sz="1600" b="0" i="1" dirty="0"/>
              <a:t> between </a:t>
            </a:r>
            <a:r>
              <a:rPr lang="en-US" altLang="ko-KR" sz="1600" dirty="0"/>
              <a:t>lung function </a:t>
            </a:r>
            <a:r>
              <a:rPr lang="en-US" altLang="ko-KR" sz="1600" b="0" dirty="0"/>
              <a:t>and </a:t>
            </a:r>
            <a:r>
              <a:rPr lang="en-US" altLang="ko-KR" sz="1600" dirty="0"/>
              <a:t>respiratory morbidity </a:t>
            </a:r>
            <a:r>
              <a:rPr lang="en-US" altLang="ko-KR" sz="1600" b="0" dirty="0"/>
              <a:t>in </a:t>
            </a:r>
            <a:r>
              <a:rPr lang="en-US" altLang="ko-KR" sz="1600" b="0" dirty="0" err="1"/>
              <a:t>COPD</a:t>
            </a:r>
            <a:r>
              <a:rPr lang="en-US" altLang="ko-KR" sz="1600" b="0" dirty="0"/>
              <a:t>(dyspnea, exercise capacity) is </a:t>
            </a:r>
            <a:r>
              <a:rPr lang="en-US" altLang="ko-KR" sz="1600" b="0" dirty="0" smtClean="0"/>
              <a:t>modest</a:t>
            </a:r>
          </a:p>
          <a:p>
            <a:endParaRPr lang="en-US" altLang="ko-KR" sz="1600" b="0" dirty="0"/>
          </a:p>
          <a:p>
            <a:r>
              <a:rPr lang="en-US" altLang="ko-KR" sz="1600" b="0" dirty="0"/>
              <a:t>We also found </a:t>
            </a:r>
            <a:r>
              <a:rPr lang="en-US" altLang="ko-KR" sz="1600" b="0" i="1" dirty="0"/>
              <a:t>that </a:t>
            </a:r>
            <a:r>
              <a:rPr lang="en-US" altLang="ko-KR" sz="1600" b="0" i="1" dirty="0" smtClean="0"/>
              <a:t> </a:t>
            </a:r>
            <a:r>
              <a:rPr lang="en-US" altLang="ko-KR" sz="1600" b="0" dirty="0" smtClean="0">
                <a:solidFill>
                  <a:srgbClr val="FF0000"/>
                </a:solidFill>
              </a:rPr>
              <a:t>baseline </a:t>
            </a:r>
            <a:r>
              <a:rPr lang="en-US" altLang="ko-KR" sz="1600" b="0" dirty="0">
                <a:solidFill>
                  <a:srgbClr val="FF0000"/>
                </a:solidFill>
              </a:rPr>
              <a:t>dyspnea </a:t>
            </a:r>
            <a:r>
              <a:rPr lang="en-US" altLang="ko-KR" sz="1600" b="0" dirty="0"/>
              <a:t>and </a:t>
            </a:r>
            <a:r>
              <a:rPr lang="en-US" altLang="ko-KR" sz="1600" b="0" dirty="0">
                <a:solidFill>
                  <a:srgbClr val="FF0000"/>
                </a:solidFill>
              </a:rPr>
              <a:t>exercise capacity </a:t>
            </a:r>
            <a:r>
              <a:rPr lang="en-US" altLang="ko-KR" sz="1600" b="0" dirty="0"/>
              <a:t>did not impact </a:t>
            </a:r>
            <a:r>
              <a:rPr lang="en-US" altLang="ko-KR" sz="1600" dirty="0"/>
              <a:t>overall beneﬁts </a:t>
            </a:r>
            <a:r>
              <a:rPr lang="en-US" altLang="ko-KR" sz="1600" b="0" dirty="0"/>
              <a:t>of pulmonary rehabilitation.</a:t>
            </a:r>
          </a:p>
          <a:p>
            <a:endParaRPr lang="en-US" altLang="ko-KR" sz="1600" b="0" dirty="0"/>
          </a:p>
        </p:txBody>
      </p:sp>
    </p:spTree>
    <p:extLst>
      <p:ext uri="{BB962C8B-B14F-4D97-AF65-F5344CB8AC3E}">
        <p14:creationId xmlns:p14="http://schemas.microsoft.com/office/powerpoint/2010/main" val="5103475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19430"/>
            <a:ext cx="7620000" cy="4916760"/>
          </a:xfrm>
        </p:spPr>
        <p:txBody>
          <a:bodyPr>
            <a:noAutofit/>
          </a:bodyPr>
          <a:lstStyle/>
          <a:p>
            <a:r>
              <a:rPr lang="en-US" altLang="ko-KR" sz="1600" b="0" i="1" dirty="0" smtClean="0"/>
              <a:t>A randomized controlled </a:t>
            </a:r>
            <a:r>
              <a:rPr lang="en-US" altLang="ko-KR" sz="1600" b="0" i="1" dirty="0"/>
              <a:t>trial </a:t>
            </a:r>
            <a:r>
              <a:rPr lang="en-US" altLang="ko-KR" sz="1600" b="0" dirty="0"/>
              <a:t>of pulmonary rehabilitation</a:t>
            </a:r>
          </a:p>
          <a:p>
            <a:r>
              <a:rPr lang="en-US" altLang="ko-KR" sz="1600" b="0" dirty="0"/>
              <a:t>in severe </a:t>
            </a:r>
            <a:r>
              <a:rPr lang="en-US" altLang="ko-KR" sz="1600" b="0" dirty="0" err="1"/>
              <a:t>COPD</a:t>
            </a:r>
            <a:r>
              <a:rPr lang="en-US" altLang="ko-KR" sz="1600" b="0" dirty="0"/>
              <a:t> stratified patients by </a:t>
            </a:r>
            <a:r>
              <a:rPr lang="en-US" altLang="ko-KR" sz="1600" b="0" dirty="0" smtClean="0"/>
              <a:t>level of </a:t>
            </a:r>
            <a:r>
              <a:rPr lang="en-US" altLang="ko-KR" sz="1600" b="0" dirty="0"/>
              <a:t>dyspnea into moderate and </a:t>
            </a:r>
            <a:r>
              <a:rPr lang="en-US" altLang="ko-KR" sz="1600" b="0" dirty="0" smtClean="0"/>
              <a:t>severe groups </a:t>
            </a:r>
            <a:r>
              <a:rPr lang="en-US" altLang="ko-KR" sz="1600" b="0" dirty="0"/>
              <a:t>and found that </a:t>
            </a:r>
            <a:r>
              <a:rPr lang="en-US" altLang="ko-KR" sz="1600" dirty="0"/>
              <a:t>only those </a:t>
            </a:r>
            <a:r>
              <a:rPr lang="en-US" altLang="ko-KR" sz="1600" dirty="0" smtClean="0"/>
              <a:t>with moderate </a:t>
            </a:r>
            <a:r>
              <a:rPr lang="en-US" altLang="ko-KR" sz="1600" dirty="0"/>
              <a:t>dyspnea </a:t>
            </a:r>
            <a:r>
              <a:rPr lang="en-US" altLang="ko-KR" sz="1600" b="0" dirty="0"/>
              <a:t>achieved </a:t>
            </a:r>
            <a:r>
              <a:rPr lang="en-US" altLang="ko-KR" sz="1600" b="0" dirty="0" smtClean="0"/>
              <a:t>an improvement </a:t>
            </a:r>
            <a:r>
              <a:rPr lang="en-US" altLang="ko-KR" sz="1600" b="0" dirty="0"/>
              <a:t>in exercise capacity</a:t>
            </a:r>
            <a:endParaRPr lang="en-US" altLang="ko-KR" sz="1600" b="0" dirty="0" smtClean="0"/>
          </a:p>
          <a:p>
            <a:endParaRPr lang="en-US" altLang="ko-KR" sz="1600" b="0" dirty="0" smtClean="0"/>
          </a:p>
          <a:p>
            <a:r>
              <a:rPr lang="en-US" altLang="ko-KR" sz="1600" b="0" dirty="0" smtClean="0"/>
              <a:t>Perhaps </a:t>
            </a:r>
            <a:r>
              <a:rPr lang="en-US" altLang="ko-KR" sz="1600" dirty="0" smtClean="0">
                <a:solidFill>
                  <a:srgbClr val="C00000"/>
                </a:solidFill>
              </a:rPr>
              <a:t>early intervention </a:t>
            </a:r>
            <a:r>
              <a:rPr lang="en-US" altLang="ko-KR" sz="1600" b="0" dirty="0" smtClean="0"/>
              <a:t>with pulmonary rehabilitation </a:t>
            </a:r>
            <a:r>
              <a:rPr lang="en-US" altLang="ko-KR" sz="1600" dirty="0" smtClean="0">
                <a:solidFill>
                  <a:srgbClr val="C00000"/>
                </a:solidFill>
              </a:rPr>
              <a:t>in milder COPD </a:t>
            </a:r>
            <a:r>
              <a:rPr lang="en-US" altLang="ko-KR" sz="1600" b="0" dirty="0" smtClean="0"/>
              <a:t>can interrupt the </a:t>
            </a:r>
            <a:r>
              <a:rPr lang="en-US" altLang="ko-KR" sz="1600" dirty="0" smtClean="0"/>
              <a:t>cycle of symptoms, physical inactivity, </a:t>
            </a:r>
            <a:r>
              <a:rPr lang="en-US" altLang="ko-KR" sz="1600" dirty="0" err="1" smtClean="0"/>
              <a:t>deconditioning</a:t>
            </a:r>
            <a:r>
              <a:rPr lang="en-US" altLang="ko-KR" sz="1600" dirty="0" smtClean="0"/>
              <a:t>, and poor exercise capacity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5103475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5791200" cy="539978"/>
          </a:xfrm>
        </p:spPr>
        <p:txBody>
          <a:bodyPr>
            <a:normAutofit/>
          </a:bodyPr>
          <a:lstStyle/>
          <a:p>
            <a:r>
              <a:rPr lang="en-US" altLang="ko-KR" sz="2000" dirty="0" smtClean="0">
                <a:solidFill>
                  <a:srgbClr val="C00000"/>
                </a:solidFill>
              </a:rPr>
              <a:t>Strengths and Limitations </a:t>
            </a:r>
            <a:endParaRPr lang="ko-KR" altLang="en-US" sz="2400" b="1" dirty="0">
              <a:solidFill>
                <a:srgbClr val="C000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15260" y="2070710"/>
            <a:ext cx="7992888" cy="3600400"/>
          </a:xfrm>
        </p:spPr>
        <p:txBody>
          <a:bodyPr>
            <a:normAutofit/>
          </a:bodyPr>
          <a:lstStyle/>
          <a:p>
            <a:r>
              <a:rPr lang="en-US" altLang="ko-KR" b="0" dirty="0" smtClean="0"/>
              <a:t> prospectively,  substantial proportion of sex and race</a:t>
            </a:r>
          </a:p>
          <a:p>
            <a:r>
              <a:rPr lang="en-US" altLang="ko-KR" b="0" dirty="0" smtClean="0"/>
              <a:t> numerous validated questionnaires to assess baseline and change in function</a:t>
            </a:r>
          </a:p>
          <a:p>
            <a:endParaRPr lang="en-US" altLang="ko-KR" b="0" dirty="0" smtClean="0"/>
          </a:p>
          <a:p>
            <a:r>
              <a:rPr lang="en-US" altLang="ko-KR" b="0" dirty="0" smtClean="0"/>
              <a:t> only those who participated in </a:t>
            </a:r>
            <a:r>
              <a:rPr lang="en-US" altLang="ko-KR" dirty="0" smtClean="0"/>
              <a:t>at least 20 sessions </a:t>
            </a:r>
            <a:r>
              <a:rPr lang="en-US" altLang="ko-KR" b="0" dirty="0" smtClean="0"/>
              <a:t>and completed questionnaires and performed post–pulmonary rehabilitation 6MWT</a:t>
            </a:r>
          </a:p>
          <a:p>
            <a:pPr>
              <a:buFontTx/>
              <a:buChar char="-"/>
            </a:pPr>
            <a:r>
              <a:rPr lang="en-US" altLang="ko-KR" b="0" dirty="0" smtClean="0"/>
              <a:t>those who dropped out because of </a:t>
            </a:r>
            <a:r>
              <a:rPr lang="en-US" altLang="ko-KR" b="0" dirty="0" smtClean="0">
                <a:solidFill>
                  <a:srgbClr val="C00000"/>
                </a:solidFill>
              </a:rPr>
              <a:t>disease burden</a:t>
            </a:r>
          </a:p>
          <a:p>
            <a:r>
              <a:rPr lang="en-US" altLang="ko-KR" b="0" dirty="0" smtClean="0"/>
              <a:t>limited by the single center </a:t>
            </a:r>
          </a:p>
          <a:p>
            <a:endParaRPr lang="en-US" altLang="ko-KR" b="0" dirty="0"/>
          </a:p>
        </p:txBody>
      </p:sp>
    </p:spTree>
    <p:extLst>
      <p:ext uri="{BB962C8B-B14F-4D97-AF65-F5344CB8AC3E}">
        <p14:creationId xmlns:p14="http://schemas.microsoft.com/office/powerpoint/2010/main" val="3664034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ko-KR" dirty="0" smtClean="0">
                <a:solidFill>
                  <a:srgbClr val="C00000"/>
                </a:solidFill>
              </a:rPr>
              <a:t>Conclusions</a:t>
            </a:r>
            <a:endParaRPr lang="ko-KR" altLang="en-US" dirty="0"/>
          </a:p>
        </p:txBody>
      </p:sp>
      <p:sp>
        <p:nvSpPr>
          <p:cNvPr id="7" name="내용 개체 틀 6"/>
          <p:cNvSpPr>
            <a:spLocks noGrp="1"/>
          </p:cNvSpPr>
          <p:nvPr>
            <p:ph idx="1"/>
          </p:nvPr>
        </p:nvSpPr>
        <p:spPr>
          <a:xfrm>
            <a:off x="457200" y="1752600"/>
            <a:ext cx="7620000" cy="4412703"/>
          </a:xfrm>
        </p:spPr>
        <p:txBody>
          <a:bodyPr>
            <a:normAutofit/>
          </a:bodyPr>
          <a:lstStyle/>
          <a:p>
            <a:r>
              <a:rPr lang="en-US" altLang="ko-KR" sz="1800" b="0" dirty="0"/>
              <a:t>Patients with </a:t>
            </a:r>
            <a:r>
              <a:rPr lang="en-US" altLang="ko-KR" sz="1800" b="0" dirty="0" err="1"/>
              <a:t>COPD</a:t>
            </a:r>
            <a:r>
              <a:rPr lang="en-US" altLang="ko-KR" sz="1800" b="0" dirty="0"/>
              <a:t> experience meaningful improvements in </a:t>
            </a:r>
            <a:r>
              <a:rPr lang="en-US" altLang="ko-KR" sz="1800" b="0" dirty="0" err="1"/>
              <a:t>QOL</a:t>
            </a:r>
            <a:r>
              <a:rPr lang="en-US" altLang="ko-KR" sz="1800" b="0" dirty="0"/>
              <a:t>, dyspnea, exercise capacity and depression,</a:t>
            </a:r>
          </a:p>
          <a:p>
            <a:r>
              <a:rPr lang="en-US" altLang="ko-KR" sz="1800" b="0" dirty="0">
                <a:solidFill>
                  <a:srgbClr val="C00000"/>
                </a:solidFill>
              </a:rPr>
              <a:t>regardless of </a:t>
            </a:r>
            <a:r>
              <a:rPr lang="en-US" altLang="ko-KR" sz="1800" b="0" dirty="0"/>
              <a:t>baseline lung function, dyspnea, and exercise capacity</a:t>
            </a:r>
          </a:p>
          <a:p>
            <a:endParaRPr lang="en-US" altLang="ko-KR" sz="1800" b="0" dirty="0"/>
          </a:p>
          <a:p>
            <a:r>
              <a:rPr lang="en-US" altLang="ko-KR" sz="1800" b="0" dirty="0"/>
              <a:t>Current guidelines should be amended to recommend </a:t>
            </a:r>
          </a:p>
          <a:p>
            <a:r>
              <a:rPr lang="en-US" altLang="ko-KR" sz="1800" b="0" dirty="0"/>
              <a:t>pulmonary rehabilitation to </a:t>
            </a:r>
            <a:r>
              <a:rPr lang="en-US" altLang="ko-KR" sz="1800" i="1" dirty="0"/>
              <a:t>all patients with </a:t>
            </a:r>
            <a:r>
              <a:rPr lang="en-US" altLang="ko-KR" sz="1800" i="1" dirty="0" err="1"/>
              <a:t>COPD</a:t>
            </a:r>
            <a:r>
              <a:rPr lang="en-US" altLang="ko-KR" sz="1800" b="0" dirty="0"/>
              <a:t>, </a:t>
            </a:r>
          </a:p>
          <a:p>
            <a:r>
              <a:rPr lang="en-US" altLang="ko-KR" sz="1800" b="0" dirty="0">
                <a:solidFill>
                  <a:srgbClr val="C00000"/>
                </a:solidFill>
              </a:rPr>
              <a:t>regardless of their baseline level of disease burden</a:t>
            </a:r>
            <a:endParaRPr lang="ko-KR" altLang="en-US" sz="1800" b="0" dirty="0">
              <a:solidFill>
                <a:srgbClr val="C00000"/>
              </a:solidFill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763165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Thank you</a:t>
            </a:r>
            <a:endParaRPr lang="ko-KR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Abstract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/>
              <a:t>Rationale</a:t>
            </a:r>
            <a:r>
              <a:rPr lang="en-US" altLang="ko-KR" dirty="0" smtClean="0"/>
              <a:t>:</a:t>
            </a:r>
          </a:p>
          <a:p>
            <a:r>
              <a:rPr lang="en-US" altLang="ko-KR" dirty="0" smtClean="0"/>
              <a:t>pulmonary rehabilitation </a:t>
            </a:r>
            <a:r>
              <a:rPr lang="en-US" altLang="ko-KR" b="0" dirty="0" smtClean="0"/>
              <a:t>as </a:t>
            </a:r>
            <a:r>
              <a:rPr lang="en-US" altLang="ko-KR" b="0" dirty="0"/>
              <a:t>an adjunct to standard pharmacologic </a:t>
            </a:r>
            <a:r>
              <a:rPr lang="en-US" altLang="ko-KR" b="0" dirty="0" smtClean="0"/>
              <a:t>therapy for </a:t>
            </a:r>
            <a:r>
              <a:rPr lang="en-US" altLang="ko-KR" b="0" dirty="0"/>
              <a:t>individuals with </a:t>
            </a:r>
            <a:r>
              <a:rPr lang="en-US" altLang="ko-KR" dirty="0"/>
              <a:t>moderate to severe </a:t>
            </a:r>
            <a:r>
              <a:rPr lang="en-US" altLang="ko-KR" b="0" dirty="0"/>
              <a:t>chronic </a:t>
            </a:r>
            <a:r>
              <a:rPr lang="en-US" altLang="ko-KR" b="0" dirty="0" smtClean="0"/>
              <a:t>obstructive pulmonary </a:t>
            </a:r>
            <a:r>
              <a:rPr lang="en-US" altLang="ko-KR" b="0" dirty="0"/>
              <a:t>disease (</a:t>
            </a:r>
            <a:r>
              <a:rPr lang="en-US" altLang="ko-KR" b="0" dirty="0" smtClean="0"/>
              <a:t>COPD).</a:t>
            </a:r>
          </a:p>
          <a:p>
            <a:endParaRPr lang="en-US" altLang="ko-KR" b="0" dirty="0"/>
          </a:p>
          <a:p>
            <a:r>
              <a:rPr lang="en-US" altLang="ko-KR" b="0" dirty="0"/>
              <a:t>Whether pulmonary </a:t>
            </a:r>
            <a:r>
              <a:rPr lang="en-US" altLang="ko-KR" b="0" dirty="0" smtClean="0"/>
              <a:t>rehabilitation benefits </a:t>
            </a:r>
            <a:r>
              <a:rPr lang="en-US" altLang="ko-KR" b="0" dirty="0"/>
              <a:t>all subjects with COPD independent of </a:t>
            </a:r>
            <a:r>
              <a:rPr lang="en-US" altLang="ko-KR" dirty="0"/>
              <a:t>baseline </a:t>
            </a:r>
            <a:r>
              <a:rPr lang="en-US" altLang="ko-KR" dirty="0" smtClean="0"/>
              <a:t>disease burden </a:t>
            </a:r>
            <a:r>
              <a:rPr lang="en-US" altLang="ko-KR" b="0" dirty="0"/>
              <a:t>is not known</a:t>
            </a:r>
            <a:r>
              <a:rPr lang="en-US" altLang="ko-KR" b="0" dirty="0" smtClean="0"/>
              <a:t>.</a:t>
            </a:r>
          </a:p>
          <a:p>
            <a:endParaRPr lang="en-US" altLang="ko-KR" b="0" dirty="0"/>
          </a:p>
          <a:p>
            <a:r>
              <a:rPr lang="en-US" altLang="ko-KR" dirty="0"/>
              <a:t>Objectives</a:t>
            </a:r>
            <a:r>
              <a:rPr lang="en-US" altLang="ko-KR" dirty="0" smtClean="0"/>
              <a:t>:</a:t>
            </a:r>
          </a:p>
          <a:p>
            <a:r>
              <a:rPr lang="en-US" altLang="ko-KR" b="0" dirty="0"/>
              <a:t>To test whether pulmonary rehabilitation </a:t>
            </a:r>
            <a:r>
              <a:rPr lang="en-US" altLang="ko-KR" b="0" dirty="0" smtClean="0"/>
              <a:t>benefits patients </a:t>
            </a:r>
            <a:r>
              <a:rPr lang="en-US" altLang="ko-KR" b="0" dirty="0"/>
              <a:t>with COPD </a:t>
            </a:r>
            <a:r>
              <a:rPr lang="en-US" altLang="ko-KR" dirty="0"/>
              <a:t>independent of baseline exercise capacity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dyspnea</a:t>
            </a:r>
            <a:r>
              <a:rPr lang="en-US" altLang="ko-KR" dirty="0"/>
              <a:t>, and lung function</a:t>
            </a:r>
            <a:r>
              <a:rPr lang="en-US" altLang="ko-KR" dirty="0" smtClean="0"/>
              <a:t>.</a:t>
            </a:r>
          </a:p>
          <a:p>
            <a:endParaRPr lang="en-US" altLang="ko-KR" b="0" dirty="0"/>
          </a:p>
          <a:p>
            <a:endParaRPr lang="en-US" altLang="ko-KR" b="0" dirty="0"/>
          </a:p>
          <a:p>
            <a:endParaRPr lang="en-US" altLang="ko-KR" b="0" dirty="0" smtClean="0"/>
          </a:p>
        </p:txBody>
      </p:sp>
    </p:spTree>
    <p:extLst>
      <p:ext uri="{BB962C8B-B14F-4D97-AF65-F5344CB8AC3E}">
        <p14:creationId xmlns:p14="http://schemas.microsoft.com/office/powerpoint/2010/main" val="853986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altLang="ko-KR" dirty="0"/>
              <a:t>Methods:</a:t>
            </a:r>
          </a:p>
          <a:p>
            <a:r>
              <a:rPr lang="en-US" altLang="ko-KR" b="0" dirty="0"/>
              <a:t>Data from a prospectively maintained database </a:t>
            </a:r>
            <a:r>
              <a:rPr lang="en-US" altLang="ko-KR" b="0" dirty="0" smtClean="0"/>
              <a:t>of participants </a:t>
            </a:r>
            <a:r>
              <a:rPr lang="en-US" altLang="ko-KR" b="0" dirty="0"/>
              <a:t>with </a:t>
            </a:r>
            <a:r>
              <a:rPr lang="en-US" altLang="ko-KR" b="0" dirty="0" err="1"/>
              <a:t>COPD</a:t>
            </a:r>
            <a:r>
              <a:rPr lang="en-US" altLang="ko-KR" b="0" dirty="0"/>
              <a:t> enrolled in pulmonary rehabilitation </a:t>
            </a:r>
            <a:r>
              <a:rPr lang="en-US" altLang="ko-KR" b="0" i="1" dirty="0"/>
              <a:t>at </a:t>
            </a:r>
            <a:r>
              <a:rPr lang="en-US" altLang="ko-KR" b="0" i="1" dirty="0" smtClean="0"/>
              <a:t>the University </a:t>
            </a:r>
            <a:r>
              <a:rPr lang="en-US" altLang="ko-KR" b="0" i="1" dirty="0"/>
              <a:t>of Alabama at Birmingha</a:t>
            </a:r>
            <a:r>
              <a:rPr lang="en-US" altLang="ko-KR" b="0" dirty="0"/>
              <a:t>m from 1996 to 2013 </a:t>
            </a:r>
            <a:r>
              <a:rPr lang="en-US" altLang="ko-KR" b="0" dirty="0" smtClean="0"/>
              <a:t>were retrospectively </a:t>
            </a:r>
            <a:r>
              <a:rPr lang="en-US" altLang="ko-KR" b="0" dirty="0"/>
              <a:t>analyzed.</a:t>
            </a:r>
          </a:p>
          <a:p>
            <a:endParaRPr lang="en-US" altLang="ko-KR" b="0" dirty="0"/>
          </a:p>
          <a:p>
            <a:r>
              <a:rPr lang="en-US" altLang="ko-KR" b="0" dirty="0"/>
              <a:t>Subjects were divided </a:t>
            </a:r>
            <a:r>
              <a:rPr lang="en-US" altLang="ko-KR" b="0" dirty="0" smtClean="0"/>
              <a:t> into </a:t>
            </a:r>
            <a:r>
              <a:rPr lang="en-US" altLang="ko-KR" dirty="0"/>
              <a:t>four </a:t>
            </a:r>
            <a:r>
              <a:rPr lang="en-US" altLang="ko-KR" dirty="0" smtClean="0"/>
              <a:t>quartiles</a:t>
            </a:r>
          </a:p>
          <a:p>
            <a:pPr>
              <a:buFontTx/>
              <a:buChar char="-"/>
            </a:pPr>
            <a:r>
              <a:rPr lang="en-US" altLang="ko-KR" b="0" dirty="0" smtClean="0"/>
              <a:t> based </a:t>
            </a:r>
            <a:r>
              <a:rPr lang="en-US" altLang="ko-KR" b="0" dirty="0"/>
              <a:t>on their </a:t>
            </a:r>
            <a:r>
              <a:rPr lang="en-US" altLang="ko-KR" b="0" i="1" dirty="0">
                <a:solidFill>
                  <a:srgbClr val="C00000"/>
                </a:solidFill>
              </a:rPr>
              <a:t>baseline level of dyspnea </a:t>
            </a:r>
            <a:r>
              <a:rPr lang="en-US" altLang="ko-KR" b="0" dirty="0"/>
              <a:t>as assessed by the </a:t>
            </a:r>
            <a:r>
              <a:rPr lang="en-US" altLang="ko-KR" dirty="0" smtClean="0"/>
              <a:t>San Diego </a:t>
            </a:r>
            <a:r>
              <a:rPr lang="en-US" altLang="ko-KR" dirty="0"/>
              <a:t>Shortness of Breath </a:t>
            </a:r>
            <a:r>
              <a:rPr lang="en-US" altLang="ko-KR" dirty="0" smtClean="0"/>
              <a:t>Questionnaire(SOBQ) </a:t>
            </a:r>
            <a:r>
              <a:rPr lang="en-US" altLang="ko-KR" b="0" dirty="0"/>
              <a:t>at the initial </a:t>
            </a:r>
            <a:r>
              <a:rPr lang="en-US" altLang="ko-KR" b="0" dirty="0" smtClean="0"/>
              <a:t>visit</a:t>
            </a:r>
          </a:p>
          <a:p>
            <a:pPr>
              <a:buFontTx/>
              <a:buChar char="-"/>
            </a:pPr>
            <a:r>
              <a:rPr lang="en-US" altLang="ko-KR" b="0" dirty="0" smtClean="0"/>
              <a:t> </a:t>
            </a:r>
            <a:r>
              <a:rPr lang="en-US" altLang="ko-KR" b="0" i="1" dirty="0" smtClean="0">
                <a:solidFill>
                  <a:srgbClr val="C00000"/>
                </a:solidFill>
              </a:rPr>
              <a:t>FEV1 </a:t>
            </a:r>
            <a:r>
              <a:rPr lang="en-US" altLang="ko-KR" b="0" i="1" dirty="0">
                <a:solidFill>
                  <a:srgbClr val="C00000"/>
                </a:solidFill>
              </a:rPr>
              <a:t>percent predicted </a:t>
            </a:r>
            <a:endParaRPr lang="en-US" altLang="ko-KR" b="0" i="1" dirty="0" smtClean="0">
              <a:solidFill>
                <a:srgbClr val="C00000"/>
              </a:solidFill>
            </a:endParaRPr>
          </a:p>
          <a:p>
            <a:pPr>
              <a:buFontTx/>
              <a:buChar char="-"/>
            </a:pPr>
            <a:r>
              <a:rPr lang="en-US" altLang="ko-KR" b="0" dirty="0" smtClean="0"/>
              <a:t> </a:t>
            </a:r>
            <a:r>
              <a:rPr lang="en-US" altLang="ko-KR" b="0" i="1" dirty="0" smtClean="0">
                <a:solidFill>
                  <a:srgbClr val="C00000"/>
                </a:solidFill>
              </a:rPr>
              <a:t>6-minute-walk </a:t>
            </a:r>
            <a:r>
              <a:rPr lang="en-US" altLang="ko-KR" b="0" i="1" dirty="0">
                <a:solidFill>
                  <a:srgbClr val="C00000"/>
                </a:solidFill>
              </a:rPr>
              <a:t>distance </a:t>
            </a:r>
            <a:r>
              <a:rPr lang="en-US" altLang="ko-KR" dirty="0"/>
              <a:t>(6MWD</a:t>
            </a:r>
            <a:r>
              <a:rPr lang="en-US" altLang="ko-KR" dirty="0" smtClean="0"/>
              <a:t>).</a:t>
            </a:r>
          </a:p>
          <a:p>
            <a:endParaRPr lang="en-US" altLang="ko-KR" b="0" dirty="0"/>
          </a:p>
          <a:p>
            <a:r>
              <a:rPr lang="en-US" altLang="ko-KR" dirty="0"/>
              <a:t>The primary </a:t>
            </a:r>
            <a:r>
              <a:rPr lang="en-US" altLang="ko-KR" dirty="0" smtClean="0"/>
              <a:t>outcome : </a:t>
            </a:r>
            <a:r>
              <a:rPr lang="en-US" altLang="ko-KR" b="0" i="1" dirty="0">
                <a:solidFill>
                  <a:srgbClr val="C00000"/>
                </a:solidFill>
              </a:rPr>
              <a:t>change in quality of life </a:t>
            </a:r>
            <a:r>
              <a:rPr lang="en-US" altLang="ko-KR" b="0" dirty="0"/>
              <a:t>as measured by </a:t>
            </a:r>
            <a:r>
              <a:rPr lang="en-US" altLang="ko-KR" dirty="0"/>
              <a:t>the 36-item Short </a:t>
            </a:r>
            <a:r>
              <a:rPr lang="en-US" altLang="ko-KR" dirty="0" smtClean="0"/>
              <a:t>Form Health </a:t>
            </a:r>
            <a:r>
              <a:rPr lang="en-US" altLang="ko-KR" dirty="0"/>
              <a:t>Survey (SF-36</a:t>
            </a:r>
            <a:r>
              <a:rPr lang="en-US" altLang="ko-KR" dirty="0" smtClean="0"/>
              <a:t>)</a:t>
            </a:r>
          </a:p>
          <a:p>
            <a:r>
              <a:rPr lang="en-US" altLang="ko-KR" dirty="0"/>
              <a:t>Secondary </a:t>
            </a:r>
            <a:r>
              <a:rPr lang="en-US" altLang="ko-KR" dirty="0" smtClean="0"/>
              <a:t>outcomes </a:t>
            </a:r>
            <a:r>
              <a:rPr lang="en-US" altLang="ko-KR" b="0" dirty="0" smtClean="0"/>
              <a:t>: </a:t>
            </a:r>
            <a:r>
              <a:rPr lang="en-US" altLang="ko-KR" b="0" dirty="0"/>
              <a:t>change </a:t>
            </a:r>
            <a:r>
              <a:rPr lang="en-US" altLang="ko-KR" b="0" dirty="0" smtClean="0"/>
              <a:t>in </a:t>
            </a:r>
            <a:r>
              <a:rPr lang="en-US" altLang="ko-KR" b="0" i="1" dirty="0" smtClean="0">
                <a:solidFill>
                  <a:srgbClr val="C00000"/>
                </a:solidFill>
              </a:rPr>
              <a:t>dyspnea</a:t>
            </a:r>
            <a:r>
              <a:rPr lang="en-US" altLang="ko-KR" b="0" dirty="0"/>
              <a:t>, </a:t>
            </a:r>
            <a:r>
              <a:rPr lang="en-US" altLang="ko-KR" b="0" i="1" dirty="0">
                <a:solidFill>
                  <a:srgbClr val="C00000"/>
                </a:solidFill>
              </a:rPr>
              <a:t>6MWD</a:t>
            </a:r>
            <a:r>
              <a:rPr lang="en-US" altLang="ko-KR" b="0" dirty="0"/>
              <a:t>, and </a:t>
            </a:r>
            <a:r>
              <a:rPr lang="en-US" altLang="ko-KR" b="0" i="1" dirty="0">
                <a:solidFill>
                  <a:srgbClr val="C00000"/>
                </a:solidFill>
              </a:rPr>
              <a:t>depression scores </a:t>
            </a:r>
            <a:r>
              <a:rPr lang="en-US" altLang="ko-KR" b="0" dirty="0"/>
              <a:t>assessed using the </a:t>
            </a:r>
            <a:r>
              <a:rPr lang="en-US" altLang="ko-KR" dirty="0" smtClean="0"/>
              <a:t>Beck Depression </a:t>
            </a:r>
            <a:r>
              <a:rPr lang="en-US" altLang="ko-KR" dirty="0"/>
              <a:t>Inventory-II. </a:t>
            </a:r>
            <a:r>
              <a:rPr lang="en-US" altLang="ko-KR" dirty="0" smtClean="0"/>
              <a:t>(BDI -II)</a:t>
            </a:r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54436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altLang="ko-KR" dirty="0"/>
              <a:t>Measurements and Main Results</a:t>
            </a:r>
            <a:r>
              <a:rPr lang="en-US" altLang="ko-KR" dirty="0" smtClean="0"/>
              <a:t>:</a:t>
            </a:r>
          </a:p>
          <a:p>
            <a:r>
              <a:rPr lang="en-US" altLang="ko-KR" b="0" dirty="0"/>
              <a:t>total of 229 </a:t>
            </a:r>
            <a:r>
              <a:rPr lang="en-US" altLang="ko-KR" b="0" dirty="0" smtClean="0"/>
              <a:t>subjects, mean age 66.5, 40% female, 18% African American, mean FEV1 percent predicted 46.3%</a:t>
            </a:r>
          </a:p>
          <a:p>
            <a:endParaRPr lang="en-US" altLang="ko-KR" b="0" dirty="0"/>
          </a:p>
          <a:p>
            <a:r>
              <a:rPr lang="en-US" altLang="ko-KR" b="0" dirty="0"/>
              <a:t>On completion </a:t>
            </a:r>
            <a:r>
              <a:rPr lang="en-US" altLang="ko-KR" b="0" dirty="0" smtClean="0"/>
              <a:t>of pulmonary </a:t>
            </a:r>
            <a:r>
              <a:rPr lang="en-US" altLang="ko-KR" b="0" dirty="0"/>
              <a:t>rehabilitation, </a:t>
            </a:r>
            <a:endParaRPr lang="en-US" altLang="ko-KR" b="0" dirty="0" smtClean="0"/>
          </a:p>
          <a:p>
            <a:r>
              <a:rPr lang="en-US" altLang="ko-KR" dirty="0" smtClean="0"/>
              <a:t>clinically </a:t>
            </a:r>
            <a:r>
              <a:rPr lang="en-US" altLang="ko-KR" dirty="0"/>
              <a:t>significant improvements </a:t>
            </a:r>
            <a:r>
              <a:rPr lang="en-US" altLang="ko-KR" b="0" dirty="0" smtClean="0"/>
              <a:t>were seen in most components of </a:t>
            </a:r>
            <a:r>
              <a:rPr lang="en-US" altLang="ko-KR" dirty="0" smtClean="0"/>
              <a:t>SF-36 </a:t>
            </a:r>
            <a:r>
              <a:rPr lang="en-US" altLang="ko-KR" b="0" dirty="0" smtClean="0"/>
              <a:t>(</a:t>
            </a:r>
            <a:r>
              <a:rPr lang="en-US" altLang="ko-KR" b="0" dirty="0"/>
              <a:t>physical </a:t>
            </a:r>
            <a:r>
              <a:rPr lang="en-US" altLang="ko-KR" b="0" dirty="0" smtClean="0"/>
              <a:t>function, </a:t>
            </a:r>
            <a:r>
              <a:rPr lang="en-US" altLang="ko-KR" b="0" dirty="0"/>
              <a:t>physical role</a:t>
            </a:r>
            <a:r>
              <a:rPr lang="en-US" altLang="ko-KR" b="0" dirty="0" smtClean="0"/>
              <a:t>, </a:t>
            </a:r>
            <a:r>
              <a:rPr lang="en-US" altLang="ko-KR" b="0" dirty="0"/>
              <a:t>emotional role</a:t>
            </a:r>
            <a:r>
              <a:rPr lang="en-US" altLang="ko-KR" b="0" dirty="0" smtClean="0"/>
              <a:t>, </a:t>
            </a:r>
            <a:r>
              <a:rPr lang="en-US" altLang="ko-KR" b="0" dirty="0"/>
              <a:t>social function</a:t>
            </a:r>
            <a:r>
              <a:rPr lang="en-US" altLang="ko-KR" b="0" dirty="0" smtClean="0"/>
              <a:t>, </a:t>
            </a:r>
            <a:r>
              <a:rPr lang="en-US" altLang="ko-KR" b="0" dirty="0"/>
              <a:t>mental </a:t>
            </a:r>
            <a:r>
              <a:rPr lang="en-US" altLang="ko-KR" b="0" dirty="0" smtClean="0"/>
              <a:t>health, pain,</a:t>
            </a:r>
            <a:r>
              <a:rPr lang="en-US" altLang="ko-KR" b="0" dirty="0"/>
              <a:t> vitality</a:t>
            </a:r>
            <a:r>
              <a:rPr lang="en-US" altLang="ko-KR" b="0" dirty="0" smtClean="0"/>
              <a:t>, depression)</a:t>
            </a:r>
          </a:p>
          <a:p>
            <a:endParaRPr lang="en-US" altLang="ko-KR" b="0" dirty="0" smtClean="0"/>
          </a:p>
          <a:p>
            <a:r>
              <a:rPr lang="en-US" altLang="ko-KR" b="0" dirty="0"/>
              <a:t>There was </a:t>
            </a:r>
            <a:r>
              <a:rPr lang="en-US" altLang="ko-KR" dirty="0"/>
              <a:t>no difference </a:t>
            </a:r>
            <a:r>
              <a:rPr lang="en-US" altLang="ko-KR" dirty="0" smtClean="0"/>
              <a:t>in improvement </a:t>
            </a:r>
            <a:r>
              <a:rPr lang="en-US" altLang="ko-KR" b="0" dirty="0"/>
              <a:t>in SF-36 across quartiles of </a:t>
            </a:r>
            <a:r>
              <a:rPr lang="en-US" altLang="ko-KR" b="0" dirty="0" err="1" smtClean="0"/>
              <a:t>dyspnea</a:t>
            </a:r>
            <a:r>
              <a:rPr lang="en-US" altLang="ko-KR" b="0" dirty="0" smtClean="0"/>
              <a:t>, </a:t>
            </a:r>
            <a:r>
              <a:rPr lang="en-US" altLang="ko-KR" b="0" dirty="0"/>
              <a:t>6MWD, and FEV1 percent </a:t>
            </a:r>
            <a:r>
              <a:rPr lang="en-US" altLang="ko-KR" b="0" dirty="0" smtClean="0"/>
              <a:t>predicted</a:t>
            </a:r>
          </a:p>
          <a:p>
            <a:endParaRPr lang="en-US" altLang="ko-KR" b="0" dirty="0"/>
          </a:p>
          <a:p>
            <a:r>
              <a:rPr lang="en-US" altLang="ko-KR" dirty="0"/>
              <a:t>Conclusions</a:t>
            </a:r>
            <a:r>
              <a:rPr lang="en-US" altLang="ko-KR" b="0" dirty="0"/>
              <a:t>: </a:t>
            </a:r>
            <a:endParaRPr lang="en-US" altLang="ko-KR" b="0" dirty="0" smtClean="0"/>
          </a:p>
          <a:p>
            <a:r>
              <a:rPr lang="en-US" altLang="ko-KR" b="0" dirty="0" smtClean="0"/>
              <a:t>Pulmonary </a:t>
            </a:r>
            <a:r>
              <a:rPr lang="en-US" altLang="ko-KR" b="0" dirty="0"/>
              <a:t>rehabilitation results in </a:t>
            </a:r>
            <a:r>
              <a:rPr lang="en-US" altLang="ko-KR" b="0" dirty="0" smtClean="0"/>
              <a:t>significant improvement </a:t>
            </a:r>
            <a:r>
              <a:rPr lang="en-US" altLang="ko-KR" dirty="0"/>
              <a:t>in quality of life, dyspnea, and functional </a:t>
            </a:r>
            <a:r>
              <a:rPr lang="en-US" altLang="ko-KR" dirty="0" smtClean="0"/>
              <a:t>capacity </a:t>
            </a:r>
            <a:r>
              <a:rPr lang="en-US" altLang="ko-KR" dirty="0" smtClean="0">
                <a:solidFill>
                  <a:srgbClr val="FF0000"/>
                </a:solidFill>
              </a:rPr>
              <a:t>independent </a:t>
            </a:r>
            <a:r>
              <a:rPr lang="en-US" altLang="ko-KR" dirty="0">
                <a:solidFill>
                  <a:srgbClr val="FF0000"/>
                </a:solidFill>
              </a:rPr>
              <a:t>of baseline disease burden.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64935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ORIGINAL RESEARCH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1628800"/>
            <a:ext cx="8208912" cy="5040560"/>
          </a:xfrm>
        </p:spPr>
        <p:txBody>
          <a:bodyPr>
            <a:noAutofit/>
          </a:bodyPr>
          <a:lstStyle/>
          <a:p>
            <a:r>
              <a:rPr lang="en-US" altLang="ko-KR" sz="1400" dirty="0"/>
              <a:t>Chronic obstructive pulmonary </a:t>
            </a:r>
            <a:r>
              <a:rPr lang="en-US" altLang="ko-KR" sz="1400" dirty="0" smtClean="0"/>
              <a:t>disease(COPD</a:t>
            </a:r>
            <a:r>
              <a:rPr lang="en-US" altLang="ko-KR" sz="1400" dirty="0"/>
              <a:t>) </a:t>
            </a:r>
            <a:endParaRPr lang="en-US" altLang="ko-KR" sz="1400" dirty="0" smtClean="0"/>
          </a:p>
          <a:p>
            <a:r>
              <a:rPr lang="en-US" altLang="ko-KR" sz="1400" b="0" dirty="0" smtClean="0"/>
              <a:t>: substantial morbidity, and resulting </a:t>
            </a:r>
            <a:r>
              <a:rPr lang="en-US" altLang="ko-KR" sz="1400" b="0" dirty="0"/>
              <a:t>in significant </a:t>
            </a:r>
            <a:r>
              <a:rPr lang="en-US" altLang="ko-KR" sz="1400" dirty="0"/>
              <a:t>direct </a:t>
            </a:r>
            <a:r>
              <a:rPr lang="en-US" altLang="ko-KR" sz="1400" dirty="0" smtClean="0"/>
              <a:t>and indirect costs</a:t>
            </a:r>
            <a:endParaRPr lang="en-US" altLang="ko-KR" sz="1400" b="0" dirty="0" smtClean="0"/>
          </a:p>
          <a:p>
            <a:endParaRPr lang="en-US" altLang="ko-KR" sz="1400" b="0" dirty="0" smtClean="0"/>
          </a:p>
          <a:p>
            <a:r>
              <a:rPr lang="en-US" altLang="ko-KR" sz="1400" dirty="0" smtClean="0"/>
              <a:t>Pulmonary rehabilitation </a:t>
            </a:r>
          </a:p>
          <a:p>
            <a:r>
              <a:rPr lang="en-US" altLang="ko-KR" sz="1400" b="0" dirty="0" smtClean="0"/>
              <a:t>: result </a:t>
            </a:r>
            <a:r>
              <a:rPr lang="en-US" altLang="ko-KR" sz="1400" b="0" dirty="0"/>
              <a:t>in significant improvement </a:t>
            </a:r>
            <a:r>
              <a:rPr lang="en-US" altLang="ko-KR" sz="1400" b="0" dirty="0" smtClean="0"/>
              <a:t>in dyspnea</a:t>
            </a:r>
            <a:r>
              <a:rPr lang="en-US" altLang="ko-KR" sz="1400" b="0" dirty="0"/>
              <a:t>, exercise capacity, </a:t>
            </a:r>
            <a:r>
              <a:rPr lang="en-US" altLang="ko-KR" sz="1400" b="0" dirty="0" smtClean="0"/>
              <a:t>psychological symptoms</a:t>
            </a:r>
            <a:r>
              <a:rPr lang="en-US" altLang="ko-KR" sz="1400" b="0" dirty="0"/>
              <a:t>, and </a:t>
            </a:r>
            <a:r>
              <a:rPr lang="ko-KR" altLang="en-US" sz="1400" b="0" dirty="0" smtClean="0"/>
              <a:t> </a:t>
            </a:r>
            <a:r>
              <a:rPr lang="en-US" altLang="ko-KR" sz="1400" b="0" dirty="0" smtClean="0"/>
              <a:t>QOL</a:t>
            </a:r>
          </a:p>
          <a:p>
            <a:r>
              <a:rPr lang="en-US" altLang="ko-KR" sz="1400" b="0" dirty="0" smtClean="0"/>
              <a:t>: the </a:t>
            </a:r>
            <a:r>
              <a:rPr lang="en-US" altLang="ko-KR" sz="1400" b="0" dirty="0" smtClean="0">
                <a:solidFill>
                  <a:srgbClr val="C00000"/>
                </a:solidFill>
              </a:rPr>
              <a:t>cost</a:t>
            </a:r>
            <a:r>
              <a:rPr lang="en-US" altLang="ko-KR" sz="1400" b="0" dirty="0" smtClean="0"/>
              <a:t> </a:t>
            </a:r>
            <a:r>
              <a:rPr lang="en-US" altLang="ko-KR" sz="1400" b="0" dirty="0"/>
              <a:t>per quality-adjusted life-year </a:t>
            </a:r>
            <a:r>
              <a:rPr lang="en-US" altLang="ko-KR" sz="1400" b="0" dirty="0" smtClean="0"/>
              <a:t>is substantially </a:t>
            </a:r>
            <a:r>
              <a:rPr lang="en-US" altLang="ko-KR" sz="1400" b="0" dirty="0"/>
              <a:t>less than for </a:t>
            </a:r>
            <a:r>
              <a:rPr lang="en-US" altLang="ko-KR" sz="1400" b="0" dirty="0" smtClean="0"/>
              <a:t>pharmacologic therapy</a:t>
            </a:r>
          </a:p>
          <a:p>
            <a:endParaRPr lang="en-US" altLang="ko-KR" sz="1400" b="0" dirty="0" smtClean="0"/>
          </a:p>
          <a:p>
            <a:r>
              <a:rPr lang="en-US" altLang="ko-KR" sz="1400" dirty="0" smtClean="0"/>
              <a:t>The </a:t>
            </a:r>
            <a:r>
              <a:rPr lang="en-US" altLang="ko-KR" sz="1400" dirty="0"/>
              <a:t>current guidelines </a:t>
            </a:r>
            <a:r>
              <a:rPr lang="en-US" altLang="ko-KR" sz="1400" b="0" i="1" dirty="0" smtClean="0"/>
              <a:t>recommend  </a:t>
            </a:r>
            <a:r>
              <a:rPr lang="en-US" altLang="ko-KR" sz="1400" b="0" dirty="0" smtClean="0"/>
              <a:t> </a:t>
            </a:r>
          </a:p>
          <a:p>
            <a:r>
              <a:rPr lang="en-US" altLang="ko-KR" sz="1400" b="0" dirty="0" smtClean="0"/>
              <a:t>pulmonary </a:t>
            </a:r>
            <a:r>
              <a:rPr lang="en-US" altLang="ko-KR" sz="1400" b="0" dirty="0"/>
              <a:t>rehabilitation should </a:t>
            </a:r>
            <a:r>
              <a:rPr lang="en-US" altLang="ko-KR" sz="1400" b="0" dirty="0" smtClean="0"/>
              <a:t>be considered </a:t>
            </a:r>
            <a:r>
              <a:rPr lang="en-US" altLang="ko-KR" sz="1400" b="0" dirty="0"/>
              <a:t>for patients who have </a:t>
            </a:r>
            <a:r>
              <a:rPr lang="en-US" altLang="ko-KR" sz="1400" dirty="0" smtClean="0"/>
              <a:t>persistent symptoms </a:t>
            </a:r>
            <a:r>
              <a:rPr lang="en-US" altLang="ko-KR" sz="1400" b="0" dirty="0"/>
              <a:t>and </a:t>
            </a:r>
            <a:r>
              <a:rPr lang="en-US" altLang="ko-KR" sz="1400" dirty="0"/>
              <a:t>activity limitations</a:t>
            </a:r>
            <a:r>
              <a:rPr lang="en-US" altLang="ko-KR" sz="1400" b="0" dirty="0"/>
              <a:t>, </a:t>
            </a:r>
            <a:r>
              <a:rPr lang="en-US" altLang="ko-KR" sz="1400" b="0" dirty="0" smtClean="0">
                <a:solidFill>
                  <a:srgbClr val="C00000"/>
                </a:solidFill>
              </a:rPr>
              <a:t>despite </a:t>
            </a:r>
            <a:r>
              <a:rPr lang="en-US" altLang="ko-KR" sz="1400" b="0" dirty="0">
                <a:solidFill>
                  <a:srgbClr val="C00000"/>
                </a:solidFill>
              </a:rPr>
              <a:t>optimal medical </a:t>
            </a:r>
            <a:r>
              <a:rPr lang="en-US" altLang="ko-KR" sz="1400" b="0" dirty="0" smtClean="0">
                <a:solidFill>
                  <a:srgbClr val="C00000"/>
                </a:solidFill>
              </a:rPr>
              <a:t>management</a:t>
            </a:r>
          </a:p>
          <a:p>
            <a:endParaRPr lang="en-US" altLang="ko-KR" sz="1400" b="0" dirty="0"/>
          </a:p>
          <a:p>
            <a:r>
              <a:rPr lang="en-US" altLang="ko-KR" sz="1400" dirty="0"/>
              <a:t>Recent </a:t>
            </a:r>
            <a:r>
              <a:rPr lang="en-US" altLang="ko-KR" sz="1400" dirty="0" smtClean="0"/>
              <a:t>studies </a:t>
            </a:r>
            <a:r>
              <a:rPr lang="en-US" altLang="ko-KR" sz="1400" b="0" i="1" dirty="0" smtClean="0"/>
              <a:t>have </a:t>
            </a:r>
            <a:r>
              <a:rPr lang="en-US" altLang="ko-KR" sz="1400" b="0" i="1" dirty="0"/>
              <a:t>shown </a:t>
            </a:r>
            <a:r>
              <a:rPr lang="en-US" altLang="ko-KR" sz="1400" b="0" i="1" dirty="0" smtClean="0"/>
              <a:t> </a:t>
            </a:r>
          </a:p>
          <a:p>
            <a:r>
              <a:rPr lang="en-US" altLang="ko-KR" sz="1400" b="0" dirty="0" smtClean="0"/>
              <a:t>pulmonary rehabilitation benefits </a:t>
            </a:r>
            <a:r>
              <a:rPr lang="en-US" altLang="ko-KR" sz="1400" b="0" dirty="0"/>
              <a:t>patients with COPD </a:t>
            </a:r>
            <a:r>
              <a:rPr lang="en-US" altLang="ko-KR" sz="1400" b="0" i="1" dirty="0" smtClean="0">
                <a:solidFill>
                  <a:srgbClr val="C00000"/>
                </a:solidFill>
              </a:rPr>
              <a:t>without regard </a:t>
            </a:r>
            <a:r>
              <a:rPr lang="en-US" altLang="ko-KR" sz="1400" b="0" i="1" dirty="0">
                <a:solidFill>
                  <a:srgbClr val="C00000"/>
                </a:solidFill>
              </a:rPr>
              <a:t>to their level of baseline </a:t>
            </a:r>
            <a:r>
              <a:rPr lang="en-US" altLang="ko-KR" sz="1400" b="0" i="1" dirty="0" smtClean="0">
                <a:solidFill>
                  <a:srgbClr val="C00000"/>
                </a:solidFill>
              </a:rPr>
              <a:t> </a:t>
            </a:r>
            <a:r>
              <a:rPr lang="en-US" altLang="ko-KR" sz="1400" b="0" i="1" dirty="0" err="1" smtClean="0">
                <a:solidFill>
                  <a:srgbClr val="C00000"/>
                </a:solidFill>
              </a:rPr>
              <a:t>dyspnea</a:t>
            </a:r>
            <a:endParaRPr lang="en-US" altLang="ko-KR" sz="1400" b="0" i="1" dirty="0" smtClean="0">
              <a:solidFill>
                <a:srgbClr val="C00000"/>
              </a:solidFill>
            </a:endParaRPr>
          </a:p>
          <a:p>
            <a:endParaRPr lang="en-US" altLang="ko-KR" sz="1400" b="0" i="1" dirty="0" smtClean="0">
              <a:solidFill>
                <a:srgbClr val="C00000"/>
              </a:solidFill>
            </a:endParaRPr>
          </a:p>
          <a:p>
            <a:r>
              <a:rPr lang="en-US" altLang="ko-KR" sz="1400" dirty="0" smtClean="0"/>
              <a:t>The </a:t>
            </a:r>
            <a:r>
              <a:rPr lang="en-US" altLang="ko-KR" sz="1400" dirty="0"/>
              <a:t>influence of the </a:t>
            </a:r>
            <a:r>
              <a:rPr lang="en-US" altLang="ko-KR" sz="1400" dirty="0" smtClean="0"/>
              <a:t>level of </a:t>
            </a:r>
            <a:r>
              <a:rPr lang="en-US" altLang="ko-KR" sz="1400" dirty="0"/>
              <a:t>baseline exercise capacity </a:t>
            </a:r>
            <a:r>
              <a:rPr lang="en-US" altLang="ko-KR" sz="1400" b="0" dirty="0"/>
              <a:t>on the </a:t>
            </a:r>
            <a:r>
              <a:rPr lang="en-US" altLang="ko-KR" sz="1400" b="0" dirty="0" smtClean="0"/>
              <a:t>benefits of </a:t>
            </a:r>
            <a:r>
              <a:rPr lang="en-US" altLang="ko-KR" sz="1400" b="0" dirty="0"/>
              <a:t>pulmonary rehabilitation has </a:t>
            </a:r>
            <a:r>
              <a:rPr lang="en-US" altLang="ko-KR" sz="1400" b="0" dirty="0">
                <a:solidFill>
                  <a:srgbClr val="C00000"/>
                </a:solidFill>
              </a:rPr>
              <a:t>not </a:t>
            </a:r>
            <a:r>
              <a:rPr lang="en-US" altLang="ko-KR" sz="1400" b="0" dirty="0" smtClean="0"/>
              <a:t>been systematically </a:t>
            </a:r>
            <a:r>
              <a:rPr lang="en-US" altLang="ko-KR" sz="1400" b="0" dirty="0"/>
              <a:t>studied</a:t>
            </a:r>
            <a:r>
              <a:rPr lang="en-US" altLang="ko-KR" sz="1400" b="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95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1600" b="0" dirty="0" smtClean="0"/>
              <a:t>On </a:t>
            </a:r>
            <a:r>
              <a:rPr lang="en-US" altLang="ko-KR" sz="1600" b="0" dirty="0"/>
              <a:t>the basis of data </a:t>
            </a:r>
            <a:r>
              <a:rPr lang="en-US" altLang="ko-KR" sz="1600" b="0" dirty="0" smtClean="0"/>
              <a:t>our study, </a:t>
            </a:r>
            <a:r>
              <a:rPr lang="en-US" altLang="ko-KR" sz="1600" b="0" i="1" dirty="0" smtClean="0"/>
              <a:t>determine</a:t>
            </a:r>
          </a:p>
          <a:p>
            <a:r>
              <a:rPr lang="en-US" altLang="ko-KR" sz="1600" b="0" dirty="0" smtClean="0"/>
              <a:t>whether </a:t>
            </a:r>
            <a:r>
              <a:rPr lang="en-US" altLang="ko-KR" sz="1600" dirty="0"/>
              <a:t>overall disease </a:t>
            </a:r>
            <a:r>
              <a:rPr lang="en-US" altLang="ko-KR" sz="1600" dirty="0" smtClean="0"/>
              <a:t>burden </a:t>
            </a:r>
            <a:r>
              <a:rPr lang="en-US" altLang="ko-KR" sz="1600" b="0" dirty="0" smtClean="0"/>
              <a:t>(severity of lung function impairment, </a:t>
            </a:r>
            <a:r>
              <a:rPr lang="en-US" altLang="ko-KR" sz="1600" b="0" dirty="0" err="1" smtClean="0"/>
              <a:t>dyspnea</a:t>
            </a:r>
            <a:r>
              <a:rPr lang="en-US" altLang="ko-KR" sz="1600" b="0" dirty="0" smtClean="0"/>
              <a:t>, exercise capacity) </a:t>
            </a:r>
            <a:r>
              <a:rPr lang="en-US" altLang="ko-KR" sz="1600" b="0" i="1" dirty="0" smtClean="0">
                <a:solidFill>
                  <a:srgbClr val="C00000"/>
                </a:solidFill>
              </a:rPr>
              <a:t>impacted benefits </a:t>
            </a:r>
            <a:r>
              <a:rPr lang="en-US" altLang="ko-KR" sz="1600" b="0" dirty="0"/>
              <a:t>achieved by patients </a:t>
            </a:r>
            <a:r>
              <a:rPr lang="en-US" altLang="ko-KR" sz="1600" b="0" dirty="0" smtClean="0"/>
              <a:t>participating in </a:t>
            </a:r>
            <a:r>
              <a:rPr lang="en-US" altLang="ko-KR" sz="1600" b="0" dirty="0"/>
              <a:t>pulmonary </a:t>
            </a:r>
            <a:r>
              <a:rPr lang="en-US" altLang="ko-KR" sz="1600" b="0" dirty="0" smtClean="0"/>
              <a:t>rehabilitation</a:t>
            </a:r>
          </a:p>
          <a:p>
            <a:endParaRPr lang="en-US" altLang="ko-KR" sz="1600" b="0" dirty="0"/>
          </a:p>
        </p:txBody>
      </p:sp>
    </p:spTree>
    <p:extLst>
      <p:ext uri="{BB962C8B-B14F-4D97-AF65-F5344CB8AC3E}">
        <p14:creationId xmlns:p14="http://schemas.microsoft.com/office/powerpoint/2010/main" val="325763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752600"/>
            <a:ext cx="7620000" cy="4772744"/>
          </a:xfrm>
        </p:spPr>
        <p:txBody>
          <a:bodyPr>
            <a:normAutofit fontScale="62500" lnSpcReduction="20000"/>
          </a:bodyPr>
          <a:lstStyle/>
          <a:p>
            <a:r>
              <a:rPr lang="en-US" altLang="ko-KR" dirty="0" smtClean="0"/>
              <a:t>Participants</a:t>
            </a:r>
          </a:p>
          <a:p>
            <a:r>
              <a:rPr lang="en-US" altLang="ko-KR" b="0" dirty="0" smtClean="0"/>
              <a:t>retrospectively </a:t>
            </a:r>
            <a:r>
              <a:rPr lang="en-US" altLang="ko-KR" b="0" dirty="0"/>
              <a:t>analyzed data from </a:t>
            </a:r>
            <a:r>
              <a:rPr lang="en-US" altLang="ko-KR" b="0" dirty="0" smtClean="0"/>
              <a:t>a prospectively </a:t>
            </a:r>
            <a:r>
              <a:rPr lang="en-US" altLang="ko-KR" b="0" dirty="0"/>
              <a:t>maintained database </a:t>
            </a:r>
            <a:r>
              <a:rPr lang="en-US" altLang="ko-KR" b="0" dirty="0" smtClean="0"/>
              <a:t>of subjects </a:t>
            </a:r>
            <a:r>
              <a:rPr lang="en-US" altLang="ko-KR" b="0" dirty="0"/>
              <a:t>with COPD </a:t>
            </a:r>
            <a:endParaRPr lang="en-US" altLang="ko-KR" b="0" dirty="0" smtClean="0"/>
          </a:p>
          <a:p>
            <a:r>
              <a:rPr lang="en-US" altLang="ko-KR" b="0" dirty="0" smtClean="0"/>
              <a:t>enrolled in pulmonary </a:t>
            </a:r>
            <a:r>
              <a:rPr lang="en-US" altLang="ko-KR" b="0" dirty="0"/>
              <a:t>rehabilitation at </a:t>
            </a:r>
            <a:r>
              <a:rPr lang="en-US" altLang="ko-KR" b="0" dirty="0" smtClean="0"/>
              <a:t>the University </a:t>
            </a:r>
            <a:r>
              <a:rPr lang="en-US" altLang="ko-KR" b="0" dirty="0"/>
              <a:t>of Alabama at </a:t>
            </a:r>
            <a:r>
              <a:rPr lang="en-US" altLang="ko-KR" b="0" dirty="0" smtClean="0"/>
              <a:t>Birmingham </a:t>
            </a:r>
            <a:r>
              <a:rPr lang="en-US" altLang="ko-KR" b="0" i="1" dirty="0" smtClean="0"/>
              <a:t>between </a:t>
            </a:r>
            <a:r>
              <a:rPr lang="en-US" altLang="ko-KR" b="0" i="1" dirty="0"/>
              <a:t>January 1996 and April 2013</a:t>
            </a:r>
            <a:r>
              <a:rPr lang="en-US" altLang="ko-KR" b="0" i="1" dirty="0" smtClean="0"/>
              <a:t>.</a:t>
            </a:r>
            <a:br>
              <a:rPr lang="en-US" altLang="ko-KR" b="0" i="1" dirty="0" smtClean="0"/>
            </a:br>
            <a:r>
              <a:rPr lang="en-US" altLang="ko-KR" b="0" dirty="0" smtClean="0"/>
              <a:t>primary Subject: diagnosis </a:t>
            </a:r>
            <a:r>
              <a:rPr lang="en-US" altLang="ko-KR" b="0" dirty="0"/>
              <a:t>of </a:t>
            </a:r>
            <a:r>
              <a:rPr lang="en-US" altLang="ko-KR" b="0" dirty="0" smtClean="0"/>
              <a:t>COPD,</a:t>
            </a:r>
          </a:p>
          <a:p>
            <a:r>
              <a:rPr lang="en-US" altLang="ko-KR" b="0" dirty="0" smtClean="0"/>
              <a:t>Subjects </a:t>
            </a:r>
            <a:r>
              <a:rPr lang="en-US" altLang="ko-KR" b="0" dirty="0"/>
              <a:t>with other </a:t>
            </a:r>
            <a:r>
              <a:rPr lang="en-US" altLang="ko-KR" b="0" dirty="0" smtClean="0"/>
              <a:t>concurrent chronic </a:t>
            </a:r>
            <a:r>
              <a:rPr lang="en-US" altLang="ko-KR" b="0" dirty="0"/>
              <a:t>respiratory </a:t>
            </a:r>
            <a:r>
              <a:rPr lang="en-US" altLang="ko-KR" b="0" dirty="0" smtClean="0"/>
              <a:t>diseases were excluded</a:t>
            </a:r>
            <a:endParaRPr lang="en-US" altLang="ko-KR" b="0" i="1" dirty="0" smtClean="0"/>
          </a:p>
          <a:p>
            <a:endParaRPr lang="en-US" altLang="ko-KR" b="0" dirty="0"/>
          </a:p>
          <a:p>
            <a:r>
              <a:rPr lang="en-US" altLang="ko-KR" dirty="0" smtClean="0"/>
              <a:t>Intervention</a:t>
            </a:r>
          </a:p>
          <a:p>
            <a:r>
              <a:rPr lang="en-US" altLang="ko-KR" b="0" dirty="0" smtClean="0"/>
              <a:t>Participants underwent </a:t>
            </a:r>
            <a:r>
              <a:rPr lang="en-US" altLang="ko-KR" b="0" dirty="0"/>
              <a:t>2 or 3 sessions per week </a:t>
            </a:r>
            <a:r>
              <a:rPr lang="en-US" altLang="ko-KR" b="0" dirty="0" smtClean="0"/>
              <a:t>with a </a:t>
            </a:r>
            <a:r>
              <a:rPr lang="en-US" altLang="ko-KR" b="0" dirty="0"/>
              <a:t>maximum of 36 sessions over 12 </a:t>
            </a:r>
            <a:r>
              <a:rPr lang="en-US" altLang="ko-KR" b="0" dirty="0" smtClean="0"/>
              <a:t>weeks</a:t>
            </a:r>
          </a:p>
          <a:p>
            <a:r>
              <a:rPr lang="en-US" altLang="ko-KR" b="0" dirty="0"/>
              <a:t>Each exercise session included </a:t>
            </a:r>
            <a:r>
              <a:rPr lang="en-US" altLang="ko-KR" b="0" dirty="0" smtClean="0"/>
              <a:t>aerobic exercises</a:t>
            </a:r>
            <a:r>
              <a:rPr lang="en-US" altLang="ko-KR" b="0" dirty="0"/>
              <a:t>, </a:t>
            </a:r>
            <a:r>
              <a:rPr lang="en-US" altLang="ko-KR" b="0" dirty="0" smtClean="0"/>
              <a:t>(treadmill </a:t>
            </a:r>
            <a:r>
              <a:rPr lang="en-US" altLang="ko-KR" b="0" dirty="0"/>
              <a:t>walking </a:t>
            </a:r>
            <a:r>
              <a:rPr lang="en-US" altLang="ko-KR" b="0" dirty="0" smtClean="0"/>
              <a:t>and cycle </a:t>
            </a:r>
            <a:r>
              <a:rPr lang="en-US" altLang="ko-KR" b="0" dirty="0"/>
              <a:t>and arm </a:t>
            </a:r>
            <a:r>
              <a:rPr lang="en-US" altLang="ko-KR" b="0" dirty="0" err="1" smtClean="0"/>
              <a:t>ergometry</a:t>
            </a:r>
            <a:r>
              <a:rPr lang="en-US" altLang="ko-KR" b="0" dirty="0" smtClean="0"/>
              <a:t>; resistance training</a:t>
            </a:r>
            <a:r>
              <a:rPr lang="en-US" altLang="ko-KR" b="0" dirty="0"/>
              <a:t>, including machine </a:t>
            </a:r>
            <a:r>
              <a:rPr lang="en-US" altLang="ko-KR" b="0" dirty="0" smtClean="0"/>
              <a:t>weights, </a:t>
            </a:r>
            <a:r>
              <a:rPr lang="en-US" altLang="ko-KR" b="0" dirty="0"/>
              <a:t>hand weights, and elastic bands</a:t>
            </a:r>
            <a:r>
              <a:rPr lang="en-US" altLang="ko-KR" b="0" dirty="0" smtClean="0"/>
              <a:t>; and </a:t>
            </a:r>
            <a:r>
              <a:rPr lang="en-US" altLang="ko-KR" b="0" dirty="0"/>
              <a:t>breathing </a:t>
            </a:r>
            <a:r>
              <a:rPr lang="en-US" altLang="ko-KR" b="0" dirty="0" smtClean="0"/>
              <a:t>techniques)</a:t>
            </a:r>
          </a:p>
          <a:p>
            <a:r>
              <a:rPr lang="en-US" altLang="ko-KR" b="0" dirty="0" smtClean="0"/>
              <a:t>The </a:t>
            </a:r>
            <a:r>
              <a:rPr lang="en-US" altLang="ko-KR" b="0" dirty="0"/>
              <a:t>intensity </a:t>
            </a:r>
            <a:r>
              <a:rPr lang="en-US" altLang="ko-KR" b="0" dirty="0" smtClean="0"/>
              <a:t>of exercises: </a:t>
            </a:r>
            <a:r>
              <a:rPr lang="en-US" altLang="ko-KR" b="0" dirty="0"/>
              <a:t>metabolic equivalent of </a:t>
            </a:r>
            <a:r>
              <a:rPr lang="en-US" altLang="ko-KR" b="0" dirty="0" smtClean="0"/>
              <a:t>task(MET), </a:t>
            </a:r>
            <a:r>
              <a:rPr lang="en-US" altLang="ko-KR" b="0" dirty="0"/>
              <a:t>Rating of Perceived Exertion </a:t>
            </a:r>
            <a:r>
              <a:rPr lang="en-US" altLang="ko-KR" b="0" dirty="0" smtClean="0"/>
              <a:t>scale, </a:t>
            </a:r>
            <a:r>
              <a:rPr lang="en-US" altLang="ko-KR" b="0" dirty="0"/>
              <a:t>Rating </a:t>
            </a:r>
            <a:r>
              <a:rPr lang="en-US" altLang="ko-KR" b="0" dirty="0" smtClean="0"/>
              <a:t>of Perceived Dyspnea, O2 saturation</a:t>
            </a:r>
          </a:p>
          <a:p>
            <a:endParaRPr lang="en-US" altLang="ko-KR" b="0" dirty="0"/>
          </a:p>
          <a:p>
            <a:r>
              <a:rPr lang="en-US" altLang="ko-KR" dirty="0" smtClean="0"/>
              <a:t>Outcomes</a:t>
            </a:r>
          </a:p>
          <a:p>
            <a:pPr>
              <a:buFont typeface="Arial" pitchFamily="34" charset="0"/>
              <a:buChar char="•"/>
            </a:pPr>
            <a:r>
              <a:rPr lang="en-US" altLang="ko-KR" b="0" dirty="0" smtClean="0"/>
              <a:t>At enrollment, after Completion</a:t>
            </a:r>
          </a:p>
          <a:p>
            <a:r>
              <a:rPr lang="en-US" altLang="ko-KR" dirty="0" smtClean="0"/>
              <a:t>The primary outcome </a:t>
            </a:r>
            <a:r>
              <a:rPr lang="en-US" altLang="ko-KR" b="0" dirty="0" smtClean="0"/>
              <a:t>- change </a:t>
            </a:r>
            <a:r>
              <a:rPr lang="en-US" altLang="ko-KR" b="0" dirty="0"/>
              <a:t>in </a:t>
            </a:r>
            <a:r>
              <a:rPr lang="en-US" altLang="ko-KR" dirty="0"/>
              <a:t>quality </a:t>
            </a:r>
            <a:r>
              <a:rPr lang="en-US" altLang="ko-KR" dirty="0" smtClean="0"/>
              <a:t>of life </a:t>
            </a:r>
            <a:r>
              <a:rPr lang="en-US" altLang="ko-KR" b="0" dirty="0"/>
              <a:t>and </a:t>
            </a:r>
            <a:r>
              <a:rPr lang="en-US" altLang="ko-KR" dirty="0"/>
              <a:t>perception of health </a:t>
            </a:r>
            <a:r>
              <a:rPr lang="en-US" altLang="ko-KR" dirty="0" smtClean="0"/>
              <a:t>status </a:t>
            </a:r>
            <a:r>
              <a:rPr lang="en-US" altLang="ko-KR" b="0" dirty="0"/>
              <a:t>measured using the 36-item Short </a:t>
            </a:r>
            <a:r>
              <a:rPr lang="en-US" altLang="ko-KR" b="0" dirty="0" smtClean="0"/>
              <a:t>Form Health </a:t>
            </a:r>
            <a:r>
              <a:rPr lang="en-US" altLang="ko-KR" b="0" dirty="0"/>
              <a:t>Survey (SF-36</a:t>
            </a:r>
            <a:r>
              <a:rPr lang="en-US" altLang="ko-KR" b="0" dirty="0" smtClean="0"/>
              <a:t>). </a:t>
            </a:r>
          </a:p>
          <a:p>
            <a:r>
              <a:rPr lang="en-US" altLang="ko-KR" dirty="0" smtClean="0"/>
              <a:t>Secondary outcomes </a:t>
            </a:r>
            <a:r>
              <a:rPr lang="en-US" altLang="ko-KR" b="0" dirty="0" smtClean="0"/>
              <a:t>- </a:t>
            </a:r>
            <a:r>
              <a:rPr lang="en-US" altLang="ko-KR" b="0" dirty="0"/>
              <a:t>changes </a:t>
            </a:r>
            <a:r>
              <a:rPr lang="en-US" altLang="ko-KR" b="0" dirty="0" smtClean="0"/>
              <a:t>in dyspnea(</a:t>
            </a:r>
            <a:r>
              <a:rPr lang="en-US" altLang="ko-KR" b="0" dirty="0" err="1" smtClean="0"/>
              <a:t>SOBQ</a:t>
            </a:r>
            <a:r>
              <a:rPr lang="en-US" altLang="ko-KR" b="0" dirty="0" smtClean="0"/>
              <a:t>), </a:t>
            </a:r>
            <a:r>
              <a:rPr lang="en-US" altLang="ko-KR" b="0" dirty="0" err="1" smtClean="0"/>
              <a:t>6WMD</a:t>
            </a:r>
            <a:r>
              <a:rPr lang="en-US" altLang="ko-KR" b="0" dirty="0" smtClean="0"/>
              <a:t>, and depression(BDI)</a:t>
            </a:r>
            <a:endParaRPr lang="en-US" altLang="ko-KR" b="0" dirty="0"/>
          </a:p>
        </p:txBody>
      </p:sp>
    </p:spTree>
    <p:extLst>
      <p:ext uri="{BB962C8B-B14F-4D97-AF65-F5344CB8AC3E}">
        <p14:creationId xmlns:p14="http://schemas.microsoft.com/office/powerpoint/2010/main" val="3999579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altLang="ko-KR" dirty="0"/>
              <a:t>total of 229 </a:t>
            </a:r>
            <a:r>
              <a:rPr lang="en-US" altLang="ko-KR" dirty="0" smtClean="0"/>
              <a:t>participants </a:t>
            </a:r>
            <a:r>
              <a:rPr lang="en-US" altLang="ko-KR" b="0" dirty="0" smtClean="0"/>
              <a:t>who completed at </a:t>
            </a:r>
            <a:r>
              <a:rPr lang="en-US" altLang="ko-KR" b="0" dirty="0"/>
              <a:t>least 20 sessions </a:t>
            </a:r>
            <a:endParaRPr lang="en-US" altLang="ko-KR" b="0" dirty="0" smtClean="0"/>
          </a:p>
          <a:p>
            <a:r>
              <a:rPr lang="en-US" altLang="ko-KR" b="0" i="1" dirty="0" smtClean="0"/>
              <a:t>were </a:t>
            </a:r>
            <a:r>
              <a:rPr lang="en-US" altLang="ko-KR" b="0" i="1" dirty="0"/>
              <a:t>included </a:t>
            </a:r>
            <a:r>
              <a:rPr lang="en-US" altLang="ko-KR" b="0" dirty="0"/>
              <a:t>in </a:t>
            </a:r>
            <a:r>
              <a:rPr lang="en-US" altLang="ko-KR" b="0" dirty="0" smtClean="0"/>
              <a:t>the analyses.</a:t>
            </a:r>
          </a:p>
          <a:p>
            <a:r>
              <a:rPr lang="en-US" altLang="ko-KR" b="0" dirty="0"/>
              <a:t>mean </a:t>
            </a:r>
            <a:r>
              <a:rPr lang="en-US" altLang="ko-KR" b="0" dirty="0" smtClean="0"/>
              <a:t>age: 66.5, </a:t>
            </a:r>
            <a:r>
              <a:rPr lang="en-US" altLang="ko-KR" b="0" dirty="0"/>
              <a:t>Ninety-one (40</a:t>
            </a:r>
            <a:r>
              <a:rPr lang="en-US" altLang="ko-KR" b="0" dirty="0" smtClean="0"/>
              <a:t>%) female, 42(18%) African American, </a:t>
            </a:r>
            <a:r>
              <a:rPr lang="en-US" altLang="ko-KR" b="0" dirty="0"/>
              <a:t>mean FEV1 </a:t>
            </a:r>
            <a:r>
              <a:rPr lang="en-US" altLang="ko-KR" b="0" dirty="0" smtClean="0"/>
              <a:t>percent predicted </a:t>
            </a:r>
            <a:r>
              <a:rPr lang="en-US" altLang="ko-KR" b="0" dirty="0"/>
              <a:t>46.3</a:t>
            </a:r>
            <a:r>
              <a:rPr lang="en-US" altLang="ko-KR" b="0" dirty="0" smtClean="0"/>
              <a:t>%</a:t>
            </a:r>
          </a:p>
          <a:p>
            <a:endParaRPr lang="en-US" altLang="ko-KR" b="0" dirty="0"/>
          </a:p>
          <a:p>
            <a:r>
              <a:rPr lang="en-US" altLang="ko-KR" b="0" dirty="0" smtClean="0"/>
              <a:t>On completion </a:t>
            </a:r>
            <a:r>
              <a:rPr lang="en-US" altLang="ko-KR" b="0" dirty="0"/>
              <a:t>of pulmonary </a:t>
            </a:r>
            <a:r>
              <a:rPr lang="en-US" altLang="ko-KR" b="0" dirty="0" smtClean="0"/>
              <a:t>rehabilitation, </a:t>
            </a:r>
          </a:p>
          <a:p>
            <a:r>
              <a:rPr lang="en-US" altLang="ko-KR" b="0" dirty="0">
                <a:solidFill>
                  <a:srgbClr val="FF0000"/>
                </a:solidFill>
              </a:rPr>
              <a:t>clinically significant improvements </a:t>
            </a:r>
            <a:r>
              <a:rPr lang="en-US" altLang="ko-KR" b="0" dirty="0" smtClean="0"/>
              <a:t>were seen </a:t>
            </a:r>
            <a:r>
              <a:rPr lang="en-US" altLang="ko-KR" b="0" dirty="0">
                <a:solidFill>
                  <a:srgbClr val="FF0000"/>
                </a:solidFill>
              </a:rPr>
              <a:t>in most components of </a:t>
            </a:r>
            <a:r>
              <a:rPr lang="en-US" altLang="ko-KR" b="0" dirty="0" smtClean="0">
                <a:solidFill>
                  <a:srgbClr val="FF0000"/>
                </a:solidFill>
              </a:rPr>
              <a:t>SF-36,</a:t>
            </a:r>
          </a:p>
          <a:p>
            <a:r>
              <a:rPr lang="en-US" altLang="ko-KR" b="0" dirty="0" smtClean="0"/>
              <a:t>; physical function(p&lt;0.001), health perception(p=0.12), </a:t>
            </a:r>
            <a:r>
              <a:rPr lang="en-US" altLang="ko-KR" b="0" dirty="0"/>
              <a:t>physical </a:t>
            </a:r>
            <a:r>
              <a:rPr lang="en-US" altLang="ko-KR" b="0" dirty="0" smtClean="0"/>
              <a:t>role(p&lt;0.001), emotional role(p&lt;0.001), social function (p&lt;0.001), </a:t>
            </a:r>
            <a:r>
              <a:rPr lang="en-US" altLang="ko-KR" b="0" dirty="0"/>
              <a:t>mental </a:t>
            </a:r>
            <a:r>
              <a:rPr lang="en-US" altLang="ko-KR" b="0" dirty="0" smtClean="0"/>
              <a:t>health</a:t>
            </a:r>
            <a:r>
              <a:rPr lang="en-US" altLang="ko-KR" b="0" dirty="0"/>
              <a:t> (p&lt;0.001), </a:t>
            </a:r>
            <a:r>
              <a:rPr lang="en-US" altLang="ko-KR" b="0" dirty="0" smtClean="0"/>
              <a:t>pain(p=0.02), vitality(p&lt;0.001), depression(p=0.54)</a:t>
            </a:r>
          </a:p>
          <a:p>
            <a:endParaRPr lang="en-US" altLang="ko-KR" b="0" dirty="0" smtClean="0"/>
          </a:p>
          <a:p>
            <a:r>
              <a:rPr lang="en-US" altLang="ko-KR" b="0" dirty="0" smtClean="0"/>
              <a:t>Significant improvements was also seen in the following</a:t>
            </a:r>
          </a:p>
          <a:p>
            <a:r>
              <a:rPr lang="en-US" altLang="ko-KR" b="0" dirty="0" smtClean="0"/>
              <a:t>; </a:t>
            </a:r>
            <a:r>
              <a:rPr lang="en-US" altLang="ko-KR" dirty="0" smtClean="0"/>
              <a:t>6WMD(p&lt;0.001), SOBQ(p&lt;0.001), BDI –II(p&lt;0.001)</a:t>
            </a:r>
          </a:p>
          <a:p>
            <a:endParaRPr lang="en-US" altLang="ko-KR" b="0" dirty="0" smtClean="0"/>
          </a:p>
        </p:txBody>
      </p:sp>
    </p:spTree>
    <p:extLst>
      <p:ext uri="{BB962C8B-B14F-4D97-AF65-F5344CB8AC3E}">
        <p14:creationId xmlns:p14="http://schemas.microsoft.com/office/powerpoint/2010/main" val="1377284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750"/>
          <a:stretch>
            <a:fillRect/>
          </a:stretch>
        </p:blipFill>
        <p:spPr bwMode="auto">
          <a:xfrm>
            <a:off x="4903448" y="0"/>
            <a:ext cx="4146617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Impact of Baseline Exercise Capacity on </a:t>
            </a:r>
            <a:r>
              <a:rPr lang="en-US" altLang="ko-K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Outcomes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772816"/>
            <a:ext cx="4114800" cy="4353347"/>
          </a:xfrm>
        </p:spPr>
        <p:txBody>
          <a:bodyPr>
            <a:normAutofit fontScale="70000" lnSpcReduction="20000"/>
          </a:bodyPr>
          <a:lstStyle/>
          <a:p>
            <a:r>
              <a:rPr lang="en-US" altLang="ko-KR" b="0" dirty="0"/>
              <a:t>To assess outcomes based on </a:t>
            </a:r>
            <a:r>
              <a:rPr lang="en-US" altLang="ko-KR" b="0" dirty="0">
                <a:solidFill>
                  <a:srgbClr val="FF0000"/>
                </a:solidFill>
              </a:rPr>
              <a:t>the </a:t>
            </a:r>
            <a:r>
              <a:rPr lang="en-US" altLang="ko-KR" b="0" dirty="0" smtClean="0">
                <a:solidFill>
                  <a:srgbClr val="FF0000"/>
                </a:solidFill>
              </a:rPr>
              <a:t>exercise capacity </a:t>
            </a:r>
            <a:r>
              <a:rPr lang="en-US" altLang="ko-KR" b="0" dirty="0"/>
              <a:t>at enrollment</a:t>
            </a:r>
            <a:r>
              <a:rPr lang="en-US" altLang="ko-KR" b="0" dirty="0" smtClean="0"/>
              <a:t>,</a:t>
            </a:r>
          </a:p>
          <a:p>
            <a:r>
              <a:rPr lang="en-US" altLang="ko-KR" b="0" dirty="0"/>
              <a:t>we </a:t>
            </a:r>
            <a:r>
              <a:rPr lang="en-US" altLang="ko-KR" dirty="0"/>
              <a:t>divided </a:t>
            </a:r>
            <a:r>
              <a:rPr lang="en-US" altLang="ko-KR" dirty="0" smtClean="0"/>
              <a:t>the cohort </a:t>
            </a:r>
            <a:r>
              <a:rPr lang="en-US" altLang="ko-KR" dirty="0"/>
              <a:t>into quartiles </a:t>
            </a:r>
            <a:r>
              <a:rPr lang="en-US" altLang="ko-KR" b="0" dirty="0"/>
              <a:t>in increasing </a:t>
            </a:r>
            <a:r>
              <a:rPr lang="en-US" altLang="ko-KR" b="0" dirty="0" smtClean="0"/>
              <a:t>order of </a:t>
            </a:r>
            <a:r>
              <a:rPr lang="en-US" altLang="ko-KR" b="0" dirty="0">
                <a:solidFill>
                  <a:srgbClr val="FF0000"/>
                </a:solidFill>
              </a:rPr>
              <a:t>baseline </a:t>
            </a:r>
            <a:r>
              <a:rPr lang="en-US" altLang="ko-KR" b="0" dirty="0" smtClean="0">
                <a:solidFill>
                  <a:srgbClr val="FF0000"/>
                </a:solidFill>
              </a:rPr>
              <a:t>6MWD</a:t>
            </a:r>
            <a:r>
              <a:rPr lang="en-US" altLang="ko-KR" b="0" dirty="0" smtClean="0"/>
              <a:t>,</a:t>
            </a:r>
          </a:p>
          <a:p>
            <a:r>
              <a:rPr lang="en-US" altLang="ko-KR" b="0" dirty="0"/>
              <a:t>quartile 1 (&lt;205 m</a:t>
            </a:r>
            <a:r>
              <a:rPr lang="en-US" altLang="ko-KR" b="0" dirty="0" smtClean="0"/>
              <a:t>),</a:t>
            </a:r>
            <a:r>
              <a:rPr lang="it-IT" altLang="ko-KR" b="0" dirty="0"/>
              <a:t> quartile 2 (205.1–284 m), quartile </a:t>
            </a:r>
            <a:r>
              <a:rPr lang="it-IT" altLang="ko-KR" b="0" dirty="0" smtClean="0"/>
              <a:t>3</a:t>
            </a:r>
            <a:r>
              <a:rPr lang="en-US" altLang="ko-KR" b="0" dirty="0" smtClean="0"/>
              <a:t>(284.1–352 </a:t>
            </a:r>
            <a:r>
              <a:rPr lang="en-US" altLang="ko-KR" b="0" dirty="0"/>
              <a:t>m), and quartile 4 (.352.1 m</a:t>
            </a:r>
            <a:r>
              <a:rPr lang="en-US" altLang="ko-KR" b="0" dirty="0" smtClean="0"/>
              <a:t>).</a:t>
            </a:r>
          </a:p>
          <a:p>
            <a:endParaRPr lang="en-US" altLang="ko-KR" b="0" dirty="0"/>
          </a:p>
          <a:p>
            <a:r>
              <a:rPr lang="en-US" altLang="ko-KR" b="0" dirty="0"/>
              <a:t>There was </a:t>
            </a:r>
            <a:r>
              <a:rPr lang="en-US" altLang="ko-KR" dirty="0" smtClean="0"/>
              <a:t>no </a:t>
            </a:r>
            <a:r>
              <a:rPr lang="en-US" altLang="ko-KR" dirty="0"/>
              <a:t>difference in the change </a:t>
            </a:r>
            <a:r>
              <a:rPr lang="en-US" altLang="ko-KR" b="0" dirty="0"/>
              <a:t>in any of </a:t>
            </a:r>
            <a:r>
              <a:rPr lang="en-US" altLang="ko-KR" b="0" dirty="0" smtClean="0"/>
              <a:t>the domains </a:t>
            </a:r>
            <a:r>
              <a:rPr lang="en-US" altLang="ko-KR" b="0" dirty="0"/>
              <a:t>of </a:t>
            </a:r>
            <a:r>
              <a:rPr lang="en-US" altLang="ko-KR" b="0" dirty="0">
                <a:solidFill>
                  <a:srgbClr val="FF0000"/>
                </a:solidFill>
              </a:rPr>
              <a:t>the </a:t>
            </a:r>
            <a:r>
              <a:rPr lang="en-US" altLang="ko-KR" b="0" dirty="0" smtClean="0">
                <a:solidFill>
                  <a:srgbClr val="FF0000"/>
                </a:solidFill>
              </a:rPr>
              <a:t>SF-36(p=NS</a:t>
            </a:r>
            <a:r>
              <a:rPr lang="en-US" altLang="ko-KR" b="0" dirty="0" smtClean="0"/>
              <a:t>), in </a:t>
            </a:r>
            <a:r>
              <a:rPr lang="en-US" altLang="ko-KR" b="0" dirty="0" smtClean="0">
                <a:solidFill>
                  <a:srgbClr val="FF0000"/>
                </a:solidFill>
              </a:rPr>
              <a:t>SOBQ(p=0.298) </a:t>
            </a:r>
            <a:r>
              <a:rPr lang="en-US" altLang="ko-KR" b="0" dirty="0" smtClean="0"/>
              <a:t>and</a:t>
            </a:r>
            <a:r>
              <a:rPr lang="en-US" altLang="ko-KR" b="0" dirty="0" smtClean="0">
                <a:solidFill>
                  <a:srgbClr val="FF0000"/>
                </a:solidFill>
              </a:rPr>
              <a:t> BDI- II(p=0.979) </a:t>
            </a:r>
            <a:r>
              <a:rPr lang="en-US" altLang="ko-KR" b="0" dirty="0"/>
              <a:t>across </a:t>
            </a:r>
            <a:r>
              <a:rPr lang="en-US" altLang="ko-KR" b="0" dirty="0" smtClean="0"/>
              <a:t>quartiles</a:t>
            </a:r>
          </a:p>
          <a:p>
            <a:endParaRPr lang="en-US" altLang="ko-KR" b="0" dirty="0" smtClean="0"/>
          </a:p>
          <a:p>
            <a:r>
              <a:rPr lang="en-US" altLang="ko-KR" b="0" dirty="0" smtClean="0"/>
              <a:t>Although the </a:t>
            </a:r>
            <a:r>
              <a:rPr lang="en-US" altLang="ko-KR" dirty="0" smtClean="0"/>
              <a:t>improvement in the 6MWD </a:t>
            </a:r>
            <a:r>
              <a:rPr lang="en-US" altLang="ko-KR" b="0" dirty="0" smtClean="0"/>
              <a:t>was </a:t>
            </a:r>
            <a:r>
              <a:rPr lang="en-US" altLang="ko-KR" b="0" dirty="0" smtClean="0">
                <a:solidFill>
                  <a:srgbClr val="FF0000"/>
                </a:solidFill>
              </a:rPr>
              <a:t>greater</a:t>
            </a:r>
            <a:r>
              <a:rPr lang="en-US" altLang="ko-KR" b="0" dirty="0" smtClean="0"/>
              <a:t> in those with </a:t>
            </a:r>
            <a:r>
              <a:rPr lang="en-US" altLang="ko-KR" b="0" dirty="0" smtClean="0">
                <a:solidFill>
                  <a:srgbClr val="FF0000"/>
                </a:solidFill>
              </a:rPr>
              <a:t>worse baseline exercise </a:t>
            </a:r>
            <a:r>
              <a:rPr lang="en-US" altLang="ko-KR" b="0" dirty="0" smtClean="0"/>
              <a:t>capacity, the changes in each quartile were important difference: 80.5 (95% CI, 58.5–102.5) m, 54.2 (95% CI, 32.5–76.0) m, 56.2(95%CI, 39.8–72.6) m, and 32.3(95% CI, 13.6–50.9) m, respectively (P=0.001).</a:t>
            </a:r>
          </a:p>
          <a:p>
            <a:endParaRPr lang="ko-KR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9514" y="1916832"/>
            <a:ext cx="4334486" cy="4941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4788024" y="3645024"/>
            <a:ext cx="1584176" cy="318647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4788024" y="2060848"/>
            <a:ext cx="1584176" cy="144016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33777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필수">
  <a:themeElements>
    <a:clrScheme name="필수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필수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필수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1207</TotalTime>
  <Words>2106</Words>
  <Application>Microsoft Office PowerPoint</Application>
  <PresentationFormat>화면 슬라이드 쇼(4:3)</PresentationFormat>
  <Paragraphs>189</Paragraphs>
  <Slides>16</Slides>
  <Notes>15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17" baseType="lpstr">
      <vt:lpstr>필수</vt:lpstr>
      <vt:lpstr>Pulmonary Rehabilitation Improves Outcomes in Chronic Obstructive Pulmonary Disease Independent of Disease Burden</vt:lpstr>
      <vt:lpstr>Abstract</vt:lpstr>
      <vt:lpstr>PowerPoint 프레젠테이션</vt:lpstr>
      <vt:lpstr>PowerPoint 프레젠테이션</vt:lpstr>
      <vt:lpstr>ORIGINAL RESEARCH</vt:lpstr>
      <vt:lpstr>PowerPoint 프레젠테이션</vt:lpstr>
      <vt:lpstr>Methods</vt:lpstr>
      <vt:lpstr>Results</vt:lpstr>
      <vt:lpstr>Impact of Baseline Exercise Capacity on Outcomes</vt:lpstr>
      <vt:lpstr>Impact of Baseline Dyspnea on Outcomes</vt:lpstr>
      <vt:lpstr>Impact of Baseline Lung Function on Outcomes</vt:lpstr>
      <vt:lpstr>Discussion</vt:lpstr>
      <vt:lpstr>PowerPoint 프레젠테이션</vt:lpstr>
      <vt:lpstr>Strengths and Limitations </vt:lpstr>
      <vt:lpstr>Conclusions</vt:lpstr>
      <vt:lpstr>Thank you</vt:lpstr>
    </vt:vector>
  </TitlesOfParts>
  <Company>연세의료원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Pulmonary Rehabilitation Improves Outcomes in Chronic Obstructive Pulmonary Disease Independent of Disease Burden</dc:title>
  <dc:creator>SV34BO4WDS024</dc:creator>
  <cp:lastModifiedBy>SV34BO4WDS024</cp:lastModifiedBy>
  <cp:revision>56</cp:revision>
  <dcterms:created xsi:type="dcterms:W3CDTF">2017-03-26T08:02:52Z</dcterms:created>
  <dcterms:modified xsi:type="dcterms:W3CDTF">2017-03-27T21:22:22Z</dcterms:modified>
</cp:coreProperties>
</file>