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77" r:id="rId5"/>
    <p:sldId id="276" r:id="rId6"/>
    <p:sldId id="261" r:id="rId7"/>
    <p:sldId id="274" r:id="rId8"/>
    <p:sldId id="275" r:id="rId9"/>
    <p:sldId id="260" r:id="rId10"/>
    <p:sldId id="281" r:id="rId11"/>
    <p:sldId id="265" r:id="rId12"/>
    <p:sldId id="282" r:id="rId13"/>
    <p:sldId id="264" r:id="rId14"/>
    <p:sldId id="266" r:id="rId15"/>
    <p:sldId id="267" r:id="rId16"/>
    <p:sldId id="278" r:id="rId17"/>
    <p:sldId id="269" r:id="rId18"/>
    <p:sldId id="279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0C54C4D2-1595-4352-86CB-C22E8A2A2558}">
          <p14:sldIdLst>
            <p14:sldId id="256"/>
          </p14:sldIdLst>
        </p14:section>
        <p14:section name="Background" id="{EA44CABC-CAD1-4FBB-8B8A-3EC5BC70753D}">
          <p14:sldIdLst>
            <p14:sldId id="257"/>
            <p14:sldId id="258"/>
          </p14:sldIdLst>
        </p14:section>
        <p14:section name="Methods" id="{01C423CD-D59E-4750-B374-3DAEED8962A7}">
          <p14:sldIdLst>
            <p14:sldId id="277"/>
            <p14:sldId id="276"/>
            <p14:sldId id="261"/>
            <p14:sldId id="274"/>
            <p14:sldId id="275"/>
          </p14:sldIdLst>
        </p14:section>
        <p14:section name="Results" id="{ED5057DB-4CB1-40B7-BE7B-62992EEE6483}">
          <p14:sldIdLst>
            <p14:sldId id="260"/>
            <p14:sldId id="281"/>
            <p14:sldId id="265"/>
            <p14:sldId id="282"/>
            <p14:sldId id="264"/>
            <p14:sldId id="266"/>
            <p14:sldId id="267"/>
          </p14:sldIdLst>
        </p14:section>
        <p14:section name="Discussion" id="{66913CDD-E020-44E4-82EE-06BE1D945EEF}">
          <p14:sldIdLst>
            <p14:sldId id="278"/>
            <p14:sldId id="269"/>
            <p14:sldId id="279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6761" autoAdjust="0"/>
  </p:normalViewPr>
  <p:slideViewPr>
    <p:cSldViewPr snapToGrid="0">
      <p:cViewPr varScale="1">
        <p:scale>
          <a:sx n="58" d="100"/>
          <a:sy n="58" d="100"/>
        </p:scale>
        <p:origin x="19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9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EB5B2-72E4-4AA4-9F5D-20B90042F0CB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9250A-B8CB-454E-AE54-B5684DBC3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3598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19250A-B8CB-454E-AE54-B5684DBC3FA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82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ko-KR" sz="1800" b="0" i="0" u="none" strike="noStrike" baseline="0" dirty="0">
                <a:latin typeface="AdvOT1ef757c0"/>
              </a:rPr>
              <a:t>Parenchymal pulmonary lesions (PPLs) are focal radiographic opacities that can indicate evidence of malignancy</a:t>
            </a:r>
          </a:p>
          <a:p>
            <a:pPr algn="l"/>
            <a:r>
              <a:rPr lang="en-US" altLang="ko-KR" sz="1800" b="0" i="0" u="none" strike="noStrike" baseline="0" dirty="0">
                <a:latin typeface="AdvOT1ef757c0"/>
              </a:rPr>
              <a:t>Early diagnosis is critical to administering curative therapy or intervention</a:t>
            </a:r>
          </a:p>
          <a:p>
            <a:pPr algn="l"/>
            <a:r>
              <a:rPr lang="en-US" altLang="ko-KR" sz="1800" b="0" i="0" u="none" strike="noStrike" baseline="0" dirty="0">
                <a:latin typeface="AdvOT1ef757c0"/>
              </a:rPr>
              <a:t>-&gt; reliable, minimal invasive technique is needed, particularly in high-risk pts.</a:t>
            </a:r>
          </a:p>
          <a:p>
            <a:pPr algn="l"/>
            <a:endParaRPr lang="en-US" altLang="ko-KR" sz="1800" b="0" i="0" u="none" strike="noStrike" baseline="0" dirty="0">
              <a:latin typeface="AdvOT1ef757c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latin typeface="AdvOT1ef757c0"/>
              </a:rPr>
              <a:t>American College of Chest Physicians’ guideline : management based on </a:t>
            </a:r>
            <a:r>
              <a:rPr lang="en-US" altLang="ko-KR" sz="1200" b="0" i="0" u="none" strike="noStrike" baseline="0" dirty="0">
                <a:latin typeface="AdvOT1ef757c0"/>
              </a:rPr>
              <a:t>surgical risk and malignant potential</a:t>
            </a:r>
          </a:p>
          <a:p>
            <a:pPr algn="l"/>
            <a:r>
              <a:rPr lang="en-US" altLang="ko-KR" dirty="0"/>
              <a:t>PPL</a:t>
            </a:r>
            <a:r>
              <a:rPr lang="ko-KR" altLang="en-US" dirty="0"/>
              <a:t> </a:t>
            </a:r>
            <a:endParaRPr lang="en-US" altLang="ko-KR" dirty="0"/>
          </a:p>
          <a:p>
            <a:pPr algn="l"/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latin typeface="AdvOT1ef757c0"/>
              </a:rPr>
              <a:t>PPL suspicious for malignancy 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→ transthoracic needle Bx, surgical resection, flexible bronchoscopy</a:t>
            </a:r>
          </a:p>
          <a:p>
            <a:pPr algn="l"/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19250A-B8CB-454E-AE54-B5684DBC3FA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3583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baseline="0" dirty="0"/>
              <a:t>American College of Chest Physicians guideline </a:t>
            </a:r>
          </a:p>
          <a:p>
            <a:endParaRPr lang="en-US" altLang="ko-KR" sz="1200" b="0" i="0" u="none" strike="noStrike" baseline="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Implement of TLCB for PPLs : barrier due to increased risk compared to traditional biopsy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19250A-B8CB-454E-AE54-B5684DBC3FA7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3016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 err="1"/>
              <a:t>radialendobronchial</a:t>
            </a:r>
            <a:r>
              <a:rPr lang="en-US" altLang="ko-KR" sz="1200" dirty="0"/>
              <a:t> ultrasound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250A-B8CB-454E-AE54-B5684DBC3FA7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739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19250A-B8CB-454E-AE54-B5684DBC3FA7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6449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Higher yield : r-EBUS, fluoroscopy, or both with TLCB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19250A-B8CB-454E-AE54-B5684DBC3FA7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5721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Existing studies and guidelines for TLCB : concentrated primarily on ILD, not PPLs</a:t>
            </a:r>
          </a:p>
          <a:p>
            <a:endParaRPr lang="en-US" altLang="ko-KR" dirty="0"/>
          </a:p>
          <a:p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Grade</a:t>
            </a:r>
            <a:r>
              <a:rPr lang="ko-KR" altLang="en-US" dirty="0"/>
              <a:t> </a:t>
            </a:r>
            <a:r>
              <a:rPr lang="en-US" altLang="ko-KR" dirty="0"/>
              <a:t>1 : (requiring only suction)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r>
              <a:rPr lang="en-US" altLang="ko-KR" dirty="0"/>
              <a:t>Lower than TLCB for ILD (2.6%-19%)</a:t>
            </a:r>
          </a:p>
          <a:p>
            <a:r>
              <a:rPr lang="en-US" altLang="ko-KR" dirty="0"/>
              <a:t>Lower than transthoracic NAB (15%-25%)</a:t>
            </a:r>
          </a:p>
          <a:p>
            <a:r>
              <a:rPr lang="en-US" altLang="ko-KR" dirty="0"/>
              <a:t>Higher than traditional TBLB (1%)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Increased rate of tube thoracostomy after pneumothorax, but none experienced prolonged air leak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19250A-B8CB-454E-AE54-B5684DBC3FA7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8842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bronchus sign </a:t>
            </a:r>
            <a:r>
              <a:rPr lang="ko-KR" altLang="en-US" dirty="0"/>
              <a:t>→ </a:t>
            </a:r>
            <a:r>
              <a:rPr lang="en-US" altLang="ko-KR" dirty="0"/>
              <a:t>may skew the data toward a higher diagnostic yield</a:t>
            </a:r>
          </a:p>
          <a:p>
            <a:r>
              <a:rPr lang="en-US" altLang="ko-KR" dirty="0"/>
              <a:t>no data for diagnostic yield for small PPLs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250A-B8CB-454E-AE54-B5684DBC3FA7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68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89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08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051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8673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33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8270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8995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6404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718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873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DCE1-00A3-4024-BADB-6B3329E47AB8}" type="datetimeFigureOut">
              <a:rPr lang="ko-KR" altLang="en-US" smtClean="0"/>
              <a:t>2021-10-19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B441-D4BC-43AF-8EC3-55C3A5475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76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90DCE1-00A3-4024-BADB-6B3329E47AB8}" type="datetimeFigureOut">
              <a:rPr lang="ko-KR" altLang="en-US" smtClean="0"/>
              <a:pPr/>
              <a:t>2021-10-19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4B4B441-D4BC-43AF-8EC3-55C3A54750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34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2EF611-3C91-4E8A-8BEF-F49FAE8D3D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2B13A3-497D-490B-9BEC-AA9E9B45C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657203"/>
            <a:ext cx="6858000" cy="1300294"/>
          </a:xfrm>
        </p:spPr>
        <p:txBody>
          <a:bodyPr/>
          <a:lstStyle/>
          <a:p>
            <a:r>
              <a:rPr lang="ko-KR" altLang="en-US" dirty="0"/>
              <a:t>호흡기내과 </a:t>
            </a:r>
            <a:r>
              <a:rPr lang="en-US" altLang="ko-KR" dirty="0"/>
              <a:t>R1 </a:t>
            </a:r>
            <a:r>
              <a:rPr lang="ko-KR" altLang="en-US" dirty="0"/>
              <a:t>이동욱</a:t>
            </a:r>
            <a:endParaRPr lang="en-US" altLang="ko-KR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B4B3A45-3C60-4DF1-8AA1-9C6A9E40D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7890"/>
            <a:ext cx="9144000" cy="337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22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38D9BB-2F57-4EE6-B1FC-2819926AB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– Complications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4A589E9-B690-4C7B-8991-1DE28C228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/>
              <a:t>Bleeding</a:t>
            </a:r>
            <a:endParaRPr lang="ko-KR" altLang="en-US" sz="2400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FFB759E-FBBD-4526-BB2C-DE303DAE6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91" y="2391436"/>
            <a:ext cx="7697818" cy="23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33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– Complications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No significant patient or procedural predictors of bleeding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" y="1825626"/>
            <a:ext cx="7702549" cy="372606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597422" y="2381956"/>
            <a:ext cx="519289" cy="27770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3190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CC13B4-1287-4A2D-BFCA-347A53ADE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– Complications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B11ABB-A2A9-4F90-A138-58C95C6A8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2400" b="1" dirty="0"/>
              <a:t>Pneumothorax</a:t>
            </a:r>
          </a:p>
          <a:p>
            <a:pPr lvl="1"/>
            <a:r>
              <a:rPr lang="en-US" altLang="ko-KR" sz="2000" dirty="0">
                <a:latin typeface="AdvOT1ef757c0"/>
              </a:rPr>
              <a:t>68 </a:t>
            </a:r>
            <a:r>
              <a:rPr lang="en-US" altLang="ko-KR" sz="2000" b="0" i="0" u="none" strike="noStrike" baseline="0" dirty="0">
                <a:latin typeface="AdvOT1ef757c0"/>
              </a:rPr>
              <a:t>patients (6.6%) after TLCB</a:t>
            </a:r>
          </a:p>
          <a:p>
            <a:pPr lvl="1"/>
            <a:r>
              <a:rPr lang="en-US" altLang="ko-KR" sz="2000" b="0" i="0" u="none" strike="noStrike" baseline="0" dirty="0">
                <a:latin typeface="AdvOT1ef757c0"/>
              </a:rPr>
              <a:t>64 patients (6.3%) required tube thoracostomy</a:t>
            </a:r>
          </a:p>
          <a:p>
            <a:pPr lvl="1"/>
            <a:r>
              <a:rPr lang="en-US" altLang="ko-KR" sz="2000" b="0" i="0" u="none" strike="noStrike" baseline="0" dirty="0">
                <a:latin typeface="AdvOT1ef757c0"/>
              </a:rPr>
              <a:t>Removed within 4 days, and no cases of prolonged air leak occurred. </a:t>
            </a:r>
            <a:endParaRPr lang="en-US" altLang="ko-KR" sz="2000" dirty="0"/>
          </a:p>
          <a:p>
            <a:endParaRPr lang="ko-KR" altLang="en-US" sz="20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1D1C486-87B0-4759-8E0D-13AD8CCFE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140" y="3429000"/>
            <a:ext cx="7169720" cy="324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75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– Diagnostic Yield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Overall diagnostic yield : 91% (932/1024)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839" y="2259012"/>
            <a:ext cx="3783161" cy="41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444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– Diagnostic Yield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/>
              <a:t>Predictors of a diagnostic biopsy</a:t>
            </a:r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r>
              <a:rPr lang="en-US" altLang="ko-KR" b="1" dirty="0"/>
              <a:t>Bronchus sign / Larger probe size / Use of localization (fluoroscopy or r-EBUS)</a:t>
            </a:r>
          </a:p>
          <a:p>
            <a:pPr>
              <a:lnSpc>
                <a:spcPct val="100000"/>
              </a:lnSpc>
            </a:pP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223294"/>
            <a:ext cx="7886700" cy="277611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22489" y="3206044"/>
            <a:ext cx="7699022" cy="13208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015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– Diagnostic Yield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/>
              <a:t>Non-diagnostic : mostly malignant (64/92, 69.5%)</a:t>
            </a:r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en-US" altLang="ko-KR" dirty="0"/>
          </a:p>
          <a:p>
            <a:pPr>
              <a:lnSpc>
                <a:spcPct val="100000"/>
              </a:lnSpc>
            </a:pP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244200"/>
            <a:ext cx="7886700" cy="24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320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69CDCC-E8A9-499D-A1C2-690CBA54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C3A202-898A-42D5-B07C-9769B64C3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/>
              <a:t>TLCB in patients with ILD </a:t>
            </a:r>
            <a:r>
              <a:rPr lang="ko-KR" altLang="en-US" sz="2000" dirty="0"/>
              <a:t>→ </a:t>
            </a:r>
            <a:r>
              <a:rPr lang="en-US" altLang="ko-KR" sz="2000" dirty="0"/>
              <a:t>increased risk of bleeding/pneumothorax</a:t>
            </a:r>
          </a:p>
          <a:p>
            <a:pPr lvl="1"/>
            <a:r>
              <a:rPr lang="en-US" altLang="ko-KR" sz="1800" dirty="0"/>
              <a:t>Significant bleeding (grades 2-4) : 4%-56%, Pneumothorax : 2.6%-19%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Bleeding events</a:t>
            </a:r>
          </a:p>
          <a:p>
            <a:pPr lvl="1"/>
            <a:r>
              <a:rPr lang="en-US" altLang="ko-KR" sz="1800" dirty="0"/>
              <a:t>&gt;1/2 of bleeding events : grade 1</a:t>
            </a:r>
          </a:p>
          <a:p>
            <a:pPr lvl="1"/>
            <a:r>
              <a:rPr lang="en-US" altLang="ko-KR" sz="1800" dirty="0"/>
              <a:t>grade≥3 : 3.5%</a:t>
            </a:r>
          </a:p>
          <a:p>
            <a:pPr lvl="1"/>
            <a:r>
              <a:rPr lang="en-US" altLang="ko-KR" sz="1800" dirty="0"/>
              <a:t>life threatening, ICU admission, surgical intervention : none</a:t>
            </a:r>
          </a:p>
          <a:p>
            <a:r>
              <a:rPr lang="en-US" altLang="ko-KR" sz="2000" b="1" dirty="0"/>
              <a:t>Pneumothorax</a:t>
            </a:r>
            <a:r>
              <a:rPr lang="en-US" altLang="ko-KR" sz="2000" dirty="0"/>
              <a:t> : 6.6%</a:t>
            </a:r>
          </a:p>
          <a:p>
            <a:pPr lvl="1"/>
            <a:r>
              <a:rPr lang="en-US" altLang="ko-KR" sz="1800" dirty="0"/>
              <a:t>TLCB for ILD (2.6%-19%) / NAB (15%-25%) / traditional TBLB (1%)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1185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36296"/>
          </a:xfrm>
        </p:spPr>
        <p:txBody>
          <a:bodyPr/>
          <a:lstStyle/>
          <a:p>
            <a:r>
              <a:rPr lang="en-US" altLang="ko-KR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501422"/>
            <a:ext cx="7886700" cy="5034845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Diagnostic yield of TLCB : 91% of diagnostic yield vs 70% of traditional</a:t>
            </a:r>
          </a:p>
          <a:p>
            <a:pPr lvl="1"/>
            <a:r>
              <a:rPr lang="en-US" altLang="ko-KR" sz="1800" dirty="0"/>
              <a:t>Higher yield : r-EBUS, fluoroscopy, or both with TLCB</a:t>
            </a:r>
          </a:p>
          <a:p>
            <a:endParaRPr lang="en-US" altLang="ko-KR" sz="2000" dirty="0"/>
          </a:p>
          <a:p>
            <a:r>
              <a:rPr lang="en-US" altLang="ko-KR" sz="2000" dirty="0"/>
              <a:t>Limitations</a:t>
            </a:r>
          </a:p>
          <a:p>
            <a:pPr lvl="1"/>
            <a:r>
              <a:rPr lang="en-US" altLang="ko-KR" sz="1800" dirty="0"/>
              <a:t>Retrospective design, likely a large degree of selection bias</a:t>
            </a:r>
          </a:p>
          <a:p>
            <a:pPr lvl="1"/>
            <a:r>
              <a:rPr lang="en-US" altLang="ko-KR" sz="1800" dirty="0"/>
              <a:t>High-volume, experienced academic centers</a:t>
            </a:r>
          </a:p>
          <a:p>
            <a:pPr lvl="1"/>
            <a:r>
              <a:rPr lang="en-US" altLang="ko-KR" sz="1800" dirty="0"/>
              <a:t>Roughly 80% of the nodules demonstrated a bronchus sign</a:t>
            </a:r>
          </a:p>
          <a:p>
            <a:pPr lvl="1"/>
            <a:r>
              <a:rPr lang="en-US" altLang="ko-KR" sz="1800" dirty="0"/>
              <a:t>Nodules &lt;2cm were excluded</a:t>
            </a:r>
          </a:p>
          <a:p>
            <a:pPr lvl="1"/>
            <a:r>
              <a:rPr lang="en-US" altLang="ko-KR" sz="1800" dirty="0"/>
              <a:t>Use of rigid bronchoscopy : requires physicians with advanced training</a:t>
            </a:r>
          </a:p>
          <a:p>
            <a:pPr lvl="1"/>
            <a:endParaRPr lang="en-US" altLang="ko-KR" sz="1800" dirty="0"/>
          </a:p>
          <a:p>
            <a:pPr lvl="1"/>
            <a:r>
              <a:rPr lang="en-US" altLang="ko-KR" sz="1800" dirty="0"/>
              <a:t>May not be generalizable, will need to be replicated in multicenter, prospective trials</a:t>
            </a:r>
          </a:p>
          <a:p>
            <a:pPr lvl="1"/>
            <a:endParaRPr lang="en-US" altLang="ko-KR" sz="1800" dirty="0"/>
          </a:p>
          <a:p>
            <a:pPr lvl="1"/>
            <a:r>
              <a:rPr lang="en-US" altLang="ko-KR" sz="1800" dirty="0"/>
              <a:t>Newly designed </a:t>
            </a:r>
            <a:r>
              <a:rPr lang="en-US" altLang="ko-KR" sz="1800" dirty="0" err="1"/>
              <a:t>cryoprobe</a:t>
            </a:r>
            <a:r>
              <a:rPr lang="en-US" altLang="ko-KR" sz="1800" dirty="0"/>
              <a:t> (more flexible, smaller) </a:t>
            </a:r>
            <a:r>
              <a:rPr lang="ko-KR" altLang="en-US" sz="1800" dirty="0"/>
              <a:t>→ </a:t>
            </a:r>
            <a:r>
              <a:rPr lang="en-US" altLang="ko-KR" sz="1800" dirty="0"/>
              <a:t>prospective trial</a:t>
            </a:r>
          </a:p>
        </p:txBody>
      </p:sp>
    </p:spTree>
    <p:extLst>
      <p:ext uri="{BB962C8B-B14F-4D97-AF65-F5344CB8AC3E}">
        <p14:creationId xmlns:p14="http://schemas.microsoft.com/office/powerpoint/2010/main" val="368903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D8E888-2BBA-45F2-8E3A-4676EC2D8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Interpretation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2FF88A-8E90-4553-901E-406E94CA4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/>
              <a:t>Lung cancer screening programs have become more mainstream with identification of more PPLs.</a:t>
            </a:r>
          </a:p>
          <a:p>
            <a:r>
              <a:rPr lang="en-US" altLang="ko-KR" sz="2000" dirty="0"/>
              <a:t>A clear need exists to improve the diagnostic yield of peripheral bronchoscopy.</a:t>
            </a:r>
          </a:p>
          <a:p>
            <a:endParaRPr lang="en-US" altLang="ko-KR" sz="2000" dirty="0"/>
          </a:p>
          <a:p>
            <a:r>
              <a:rPr lang="en-US" altLang="ko-KR" sz="2000" dirty="0"/>
              <a:t>This is the </a:t>
            </a:r>
            <a:r>
              <a:rPr lang="en-US" altLang="ko-KR" sz="2000" b="1" dirty="0"/>
              <a:t>largest study to date evaluating the safety profile of TLCB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Complication rates are comparable with those for traditional flexible bronchoscopy, and no serious adverse events occurred.</a:t>
            </a:r>
          </a:p>
          <a:p>
            <a:r>
              <a:rPr lang="en-US" altLang="ko-KR" sz="2000" b="1" dirty="0"/>
              <a:t>Prospective randomized trials </a:t>
            </a:r>
            <a:r>
              <a:rPr lang="en-US" altLang="ko-KR" sz="2000" dirty="0"/>
              <a:t>are required to validate the safety profile and diagnostic yield of TLCB for PPLs.</a:t>
            </a:r>
            <a:endParaRPr lang="ko-KR" altLang="en-US" sz="2000" dirty="0"/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00864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6378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B076E6-663D-4BCE-8BC7-799CF5E52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Background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436F05-E4D4-4CE0-80A6-9FD2BF846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i="0" u="none" strike="noStrike" baseline="0" dirty="0"/>
              <a:t>Parenchymal pulmonary lesions (PPLs) </a:t>
            </a:r>
            <a:r>
              <a:rPr lang="en-US" altLang="ko-KR" sz="2000" b="0" i="0" u="none" strike="noStrike" baseline="0" dirty="0"/>
              <a:t>: focal radiographic opacities that can </a:t>
            </a:r>
            <a:r>
              <a:rPr lang="en-US" altLang="ko-KR" sz="2000" b="1" i="0" u="none" strike="noStrike" baseline="0" dirty="0"/>
              <a:t>indicate eviden</a:t>
            </a:r>
            <a:r>
              <a:rPr lang="en-US" altLang="ko-KR" sz="2000" b="1" dirty="0"/>
              <a:t>ce of malignancy </a:t>
            </a:r>
          </a:p>
          <a:p>
            <a:r>
              <a:rPr lang="en-US" altLang="ko-KR" sz="2000" dirty="0"/>
              <a:t>PPL suspicious for malignancy </a:t>
            </a:r>
            <a:r>
              <a:rPr lang="en-US" altLang="ko-KR" sz="2000" dirty="0">
                <a:cs typeface="Calibri" panose="020F0502020204030204" pitchFamily="34" charset="0"/>
              </a:rPr>
              <a:t>→ transthoracic needle Bx, surgical resection, flexible bronchoscopy</a:t>
            </a:r>
          </a:p>
          <a:p>
            <a:pPr lvl="1"/>
            <a:r>
              <a:rPr lang="en-US" altLang="ko-KR" sz="1800" dirty="0">
                <a:cs typeface="Calibri" panose="020F0502020204030204" pitchFamily="34" charset="0"/>
              </a:rPr>
              <a:t>Bronchoscopy : 70% yield for PPL</a:t>
            </a:r>
          </a:p>
          <a:p>
            <a:pPr lvl="1"/>
            <a:r>
              <a:rPr lang="en-US" altLang="ko-KR" sz="1800" dirty="0">
                <a:cs typeface="Calibri" panose="020F0502020204030204" pitchFamily="34" charset="0"/>
              </a:rPr>
              <a:t>Surgical lung Bx : high diagnostic yield but high mortality rate (1.7-16%) / </a:t>
            </a:r>
            <a:r>
              <a:rPr lang="en-US" altLang="ko-KR" sz="1800" dirty="0"/>
              <a:t>Benign diagnosis on 10-30% of cases</a:t>
            </a:r>
          </a:p>
          <a:p>
            <a:r>
              <a:rPr lang="en-US" altLang="ko-KR" sz="2000" b="1" dirty="0"/>
              <a:t>Minimally invasive approach is important</a:t>
            </a:r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13291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7ABC97-E1BF-4C8C-A752-33A8F7E55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Background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420085B-B770-45CA-9107-91526ACFF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i="0" u="none" strike="noStrike" baseline="0" dirty="0"/>
              <a:t>Transbronchial lung </a:t>
            </a:r>
            <a:r>
              <a:rPr lang="en-US" altLang="ko-KR" sz="2000" b="1" i="0" u="none" strike="noStrike" baseline="0" dirty="0" err="1"/>
              <a:t>cryobiopsy</a:t>
            </a:r>
            <a:r>
              <a:rPr lang="en-US" altLang="ko-KR" sz="2000" b="1" i="0" u="none" strike="noStrike" baseline="0" dirty="0"/>
              <a:t> (TLCB)</a:t>
            </a:r>
            <a:endParaRPr lang="en-US" altLang="ko-KR" sz="2000" dirty="0"/>
          </a:p>
          <a:p>
            <a:r>
              <a:rPr lang="en-US" altLang="ko-KR" sz="2000" dirty="0"/>
              <a:t>Larger specimen with more </a:t>
            </a:r>
            <a:r>
              <a:rPr lang="en-US" altLang="ko-KR" sz="2000" dirty="0" err="1"/>
              <a:t>alveolated</a:t>
            </a:r>
            <a:r>
              <a:rPr lang="en-US" altLang="ko-KR" sz="2000" dirty="0"/>
              <a:t> tissue, superior architectural preservation, minimal crush artifact </a:t>
            </a:r>
            <a:r>
              <a:rPr lang="en-US" altLang="ko-KR" sz="2000" dirty="0">
                <a:cs typeface="Calibri" panose="020F0502020204030204" pitchFamily="34" charset="0"/>
              </a:rPr>
              <a:t>→ </a:t>
            </a:r>
            <a:r>
              <a:rPr lang="en-US" altLang="ko-KR" sz="2000" b="1" dirty="0">
                <a:cs typeface="Calibri" panose="020F0502020204030204" pitchFamily="34" charset="0"/>
              </a:rPr>
              <a:t>higher yield but</a:t>
            </a:r>
            <a:r>
              <a:rPr lang="ko-KR" altLang="en-US" sz="2000" b="1" dirty="0">
                <a:cs typeface="Calibri" panose="020F0502020204030204" pitchFamily="34" charset="0"/>
              </a:rPr>
              <a:t> </a:t>
            </a:r>
            <a:r>
              <a:rPr lang="en-US" altLang="ko-KR" sz="2000" b="1" dirty="0">
                <a:cs typeface="Calibri" panose="020F0502020204030204" pitchFamily="34" charset="0"/>
              </a:rPr>
              <a:t>increased</a:t>
            </a:r>
            <a:r>
              <a:rPr lang="ko-KR" altLang="en-US" sz="2000" b="1" dirty="0">
                <a:cs typeface="Calibri" panose="020F0502020204030204" pitchFamily="34" charset="0"/>
              </a:rPr>
              <a:t> </a:t>
            </a:r>
            <a:r>
              <a:rPr lang="en-US" altLang="ko-KR" sz="2000" b="1" dirty="0">
                <a:cs typeface="Calibri" panose="020F0502020204030204" pitchFamily="34" charset="0"/>
              </a:rPr>
              <a:t>risk </a:t>
            </a:r>
            <a:r>
              <a:rPr lang="en-US" altLang="ko-KR" sz="2000" dirty="0">
                <a:cs typeface="Calibri" panose="020F0502020204030204" pitchFamily="34" charset="0"/>
              </a:rPr>
              <a:t>of bleeding and pneumothorax</a:t>
            </a:r>
          </a:p>
          <a:p>
            <a:pPr algn="l"/>
            <a:r>
              <a:rPr lang="en-US" altLang="ko-KR" sz="2000" dirty="0"/>
              <a:t>G</a:t>
            </a:r>
            <a:r>
              <a:rPr lang="en-US" altLang="ko-KR" sz="2000" b="0" i="0" u="none" strike="noStrike" baseline="0" dirty="0"/>
              <a:t>uideline recommend use of TLCB for diagnosis of ILD, but data are limited in non-ILD disease</a:t>
            </a:r>
          </a:p>
          <a:p>
            <a:r>
              <a:rPr lang="en-US" altLang="ko-KR" sz="2000" dirty="0"/>
              <a:t>The use of TLCB for PPLs has not been studied widely</a:t>
            </a:r>
          </a:p>
          <a:p>
            <a:pPr algn="l"/>
            <a:endParaRPr lang="en-US" altLang="ko-KR" sz="2000" dirty="0"/>
          </a:p>
          <a:p>
            <a:pPr algn="l"/>
            <a:r>
              <a:rPr lang="en-US" altLang="ko-KR" sz="2000" b="1" dirty="0"/>
              <a:t>Retrospective cohort study to evaluate the safety profile of TLCB for the diagnosis of PPLs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47840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AE927C-0B32-4B30-94EB-4DE630AA2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73BD47-7316-4967-9AE3-4016EEBF8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Multicenter, retrospective cohort study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dirty="0" err="1"/>
              <a:t>Thoraxklink</a:t>
            </a:r>
            <a:r>
              <a:rPr lang="en-US" altLang="ko-KR" dirty="0"/>
              <a:t>-Heidelberg University Hospital (Heidelberg, Germany)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Shanghai Chest Hospital, Shanghai Jiao Tong University (Shanghai, China).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Inclusion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b="1" dirty="0"/>
              <a:t>TLCB under GEA </a:t>
            </a:r>
            <a:r>
              <a:rPr lang="en-US" altLang="ko-KR" dirty="0"/>
              <a:t>for </a:t>
            </a:r>
            <a:r>
              <a:rPr lang="en-US" altLang="ko-KR" b="1" dirty="0"/>
              <a:t>suspected lung cancer</a:t>
            </a:r>
            <a:r>
              <a:rPr lang="en-US" altLang="ko-KR" dirty="0"/>
              <a:t> from 2015 through 2019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age&gt;18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Undiagnosed pulmonary lesion &gt; 2 cm, clinical indication to undergo bronchoscopy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Exclusion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All patients with </a:t>
            </a:r>
            <a:r>
              <a:rPr lang="en-US" altLang="ko-KR" b="1" dirty="0"/>
              <a:t>endobronchial disease </a:t>
            </a:r>
            <a:r>
              <a:rPr lang="en-US" altLang="ko-KR" dirty="0"/>
              <a:t>found at the time of bronchoscopy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clinical contraindication to bronchoscopy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b="1" dirty="0" err="1"/>
              <a:t>AntiPlt</a:t>
            </a:r>
            <a:r>
              <a:rPr lang="en-US" altLang="ko-KR" dirty="0"/>
              <a:t> except </a:t>
            </a:r>
            <a:r>
              <a:rPr lang="en-US" altLang="ko-KR" b="1" dirty="0"/>
              <a:t>aspirin</a:t>
            </a:r>
            <a:r>
              <a:rPr lang="en-US" altLang="ko-KR" dirty="0"/>
              <a:t>, </a:t>
            </a:r>
            <a:r>
              <a:rPr lang="en-US" altLang="ko-KR" dirty="0" err="1"/>
              <a:t>Plt</a:t>
            </a:r>
            <a:r>
              <a:rPr lang="en-US" altLang="ko-KR" dirty="0"/>
              <a:t>&lt;50L/cu mm, no informed consent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6649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8C291F-7B69-4ED8-AF89-A4A059021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AC5528-027E-4F55-8D4A-3E5275F2C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/>
              <a:t>GEA, intubated using a rigid bronchoscope (14mm) with jet vent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/>
              <a:t>3 to 5 TLCB samples per patient, 1.9- or 2.4-mm cryoprobes (</a:t>
            </a:r>
            <a:r>
              <a:rPr lang="en-US" altLang="ko-KR" sz="2000" dirty="0" err="1"/>
              <a:t>Erbe</a:t>
            </a:r>
            <a:r>
              <a:rPr lang="en-US" altLang="ko-KR" sz="2000" dirty="0"/>
              <a:t>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/>
              <a:t>Localization : r-EBUS, fluoroscopy, or both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/>
              <a:t>Specimen, cryoprobe, and flexible bronchoscope removed </a:t>
            </a:r>
            <a:r>
              <a:rPr lang="en-US" altLang="ko-KR" sz="2000" dirty="0" err="1"/>
              <a:t>en</a:t>
            </a:r>
            <a:r>
              <a:rPr lang="en-US" altLang="ko-KR" sz="2000" dirty="0"/>
              <a:t> bloc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/>
              <a:t>Biopsy specimens : placed in formalin → H/E staining, paraffin blocks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ko-KR" altLang="en-US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ko-KR" altLang="en-US" sz="2000" dirty="0"/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276502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04A53F7-ABA9-4035-BCFC-0539BCE2C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1111"/>
            <a:ext cx="7886700" cy="50687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Monitor : HR 60-120, SBP 90-150, DBP 50-100, pneumothorax, SpO2&gt;92%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Bleeding category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Postprocedural CXR within 2hr of the procedure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dirty="0"/>
              <a:t>Pneumothorax </a:t>
            </a:r>
            <a:r>
              <a:rPr lang="ko-KR" altLang="en-US" dirty="0"/>
              <a:t>→ </a:t>
            </a:r>
            <a:r>
              <a:rPr lang="en-US" altLang="ko-KR" dirty="0"/>
              <a:t>chest tube insertion or 2hr CXR f/u </a:t>
            </a:r>
            <a:r>
              <a:rPr lang="ko-KR" altLang="en-US" dirty="0"/>
              <a:t>→ </a:t>
            </a:r>
            <a:r>
              <a:rPr lang="en-US" altLang="ko-KR" dirty="0"/>
              <a:t>discharge with short term f/u if decreased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78736"/>
              </p:ext>
            </p:extLst>
          </p:nvPr>
        </p:nvGraphicFramePr>
        <p:xfrm>
          <a:off x="722891" y="2179320"/>
          <a:ext cx="7371645" cy="2651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52516">
                  <a:extLst>
                    <a:ext uri="{9D8B030D-6E8A-4147-A177-3AD203B41FA5}">
                      <a16:colId xmlns:a16="http://schemas.microsoft.com/office/drawing/2014/main" val="1026573096"/>
                    </a:ext>
                  </a:extLst>
                </a:gridCol>
                <a:gridCol w="6419129">
                  <a:extLst>
                    <a:ext uri="{9D8B030D-6E8A-4147-A177-3AD203B41FA5}">
                      <a16:colId xmlns:a16="http://schemas.microsoft.com/office/drawing/2014/main" val="3365176569"/>
                    </a:ext>
                  </a:extLst>
                </a:gridCol>
              </a:tblGrid>
              <a:tr h="1679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Grade</a:t>
                      </a:r>
                      <a:r>
                        <a:rPr lang="en-US" altLang="ko-KR" sz="1600" baseline="0" dirty="0">
                          <a:latin typeface="+mn-lt"/>
                        </a:rPr>
                        <a:t> 0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Traces of blood not requiring suctioning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182047"/>
                  </a:ext>
                </a:extLst>
              </a:tr>
              <a:tr h="1679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Grade 1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Bleeding requiring suction to clear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845180"/>
                  </a:ext>
                </a:extLst>
              </a:tr>
              <a:tr h="1679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Grade 2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Bleeding requiring wedging of the biopsied segment with the flexible bronchoscope, iced saline, or both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894668"/>
                  </a:ext>
                </a:extLst>
              </a:tr>
              <a:tr h="1679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Grade 3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Bleeding requiring further intervention such as inflation of the bronchial blocker, use of fibrin sealant, or both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060022"/>
                  </a:ext>
                </a:extLst>
              </a:tr>
              <a:tr h="1679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Grade 4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+mn-lt"/>
                        </a:rPr>
                        <a:t>Bleeding requiring surgical intervention, cardiopulmonary instability, transfusion of packed RBCs, cessation of the procedure, admission to the ICU, or a combination thereof.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450222"/>
                  </a:ext>
                </a:extLst>
              </a:tr>
            </a:tbl>
          </a:graphicData>
        </a:graphic>
      </p:graphicFrame>
      <p:sp>
        <p:nvSpPr>
          <p:cNvPr id="7" name="제목 1">
            <a:extLst>
              <a:ext uri="{FF2B5EF4-FFF2-40B4-BE49-F238E27FC236}">
                <a16:creationId xmlns:a16="http://schemas.microsoft.com/office/drawing/2014/main" id="{05437F34-9C97-46DB-8B6D-691607EDB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45985"/>
          </a:xfrm>
        </p:spPr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7629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23E045-F839-40B8-ABE0-80EC8638E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5A78F5-BD2C-4336-99A6-26402F055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/>
              <a:t>Procedural results : diagnostic or nondiagnostic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b="1" dirty="0"/>
              <a:t>Diagnostic</a:t>
            </a:r>
            <a:r>
              <a:rPr lang="en-US" altLang="ko-KR" sz="2000" dirty="0"/>
              <a:t> : specific pathologic or microbiologic diagnosis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sz="1800" dirty="0"/>
              <a:t>Malignancy : true positive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sz="1800" dirty="0"/>
              <a:t>Benign (granuloma, fibrosis, or infection) : repeat CT for &lt;6mo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b="1" dirty="0"/>
              <a:t>Nondiagnostic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sz="1800" dirty="0"/>
              <a:t>Atypia or lung parenchyma without pathologic findings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sz="1800" dirty="0"/>
              <a:t>Another diagnostic test (repeat bronchoscopy, CT scan-guided biopsy, or VATS)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US" altLang="ko-KR" sz="18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3660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925B35-DF74-4A66-ACCA-254496BEF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1C6EEC-A5F5-4993-8E4B-5803EE3B5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>
                <a:solidFill>
                  <a:srgbClr val="FF0000"/>
                </a:solidFill>
              </a:rPr>
              <a:t>Primary outcome </a:t>
            </a:r>
            <a:r>
              <a:rPr lang="en-US" altLang="ko-KR" sz="2000" dirty="0"/>
              <a:t>: </a:t>
            </a:r>
            <a:r>
              <a:rPr lang="en-US" altLang="ko-KR" sz="2000" b="1" dirty="0"/>
              <a:t>incidence of adverse events</a:t>
            </a:r>
            <a:r>
              <a:rPr lang="en-US" altLang="ko-KR" sz="2000" dirty="0"/>
              <a:t> resulting from TLCB; </a:t>
            </a:r>
            <a:r>
              <a:rPr lang="en-US" altLang="ko-KR" sz="2000" b="1" dirty="0"/>
              <a:t>bleeding</a:t>
            </a:r>
            <a:r>
              <a:rPr lang="en-US" altLang="ko-KR" sz="2000" dirty="0"/>
              <a:t> and </a:t>
            </a:r>
            <a:r>
              <a:rPr lang="en-US" altLang="ko-KR" sz="2000" b="1" dirty="0"/>
              <a:t>pneumothorax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/>
              <a:t>Secondary outcome : predictors of adverse events, diagnostic yield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US" altLang="ko-KR" sz="18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ko-KR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ko-KR" sz="2000" dirty="0"/>
              <a:t>Statistics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sz="1800" dirty="0"/>
              <a:t>Univariate and multivariate logistic regression models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ko-KR" sz="1800" dirty="0"/>
              <a:t>P value of &lt; 0.05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2828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– Characteristics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1024 Patients (701/323)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49" y="2257779"/>
            <a:ext cx="3710667" cy="2280355"/>
          </a:xfrm>
          <a:prstGeom prst="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172057"/>
              </p:ext>
            </p:extLst>
          </p:nvPr>
        </p:nvGraphicFramePr>
        <p:xfrm>
          <a:off x="4745715" y="2423108"/>
          <a:ext cx="3285067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045">
                  <a:extLst>
                    <a:ext uri="{9D8B030D-6E8A-4147-A177-3AD203B41FA5}">
                      <a16:colId xmlns:a16="http://schemas.microsoft.com/office/drawing/2014/main" val="3831103606"/>
                    </a:ext>
                  </a:extLst>
                </a:gridCol>
                <a:gridCol w="1095022">
                  <a:extLst>
                    <a:ext uri="{9D8B030D-6E8A-4147-A177-3AD203B41FA5}">
                      <a16:colId xmlns:a16="http://schemas.microsoft.com/office/drawing/2014/main" val="314307414"/>
                    </a:ext>
                  </a:extLst>
                </a:gridCol>
              </a:tblGrid>
              <a:tr h="1724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Targeted Pulmonary Lesions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N=1024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219611"/>
                  </a:ext>
                </a:extLst>
              </a:tr>
              <a:tr h="2212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Left upper lobe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334 (32.6%)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979827"/>
                  </a:ext>
                </a:extLst>
              </a:tr>
              <a:tr h="2212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Left lower lobe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136 (13.1%)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120044"/>
                  </a:ext>
                </a:extLst>
              </a:tr>
              <a:tr h="2212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Right upper lobe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270 (26.4%)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137856"/>
                  </a:ext>
                </a:extLst>
              </a:tr>
              <a:tr h="2212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Right middle lobe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100 (9.8%)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737104"/>
                  </a:ext>
                </a:extLst>
              </a:tr>
              <a:tr h="2212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Right lower lobe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184</a:t>
                      </a:r>
                      <a:r>
                        <a:rPr lang="en-US" altLang="ko-KR" sz="1200" baseline="0" dirty="0"/>
                        <a:t> (18.1%)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192546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49" y="4694039"/>
            <a:ext cx="6824663" cy="15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0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706</TotalTime>
  <Words>1108</Words>
  <Application>Microsoft Office PowerPoint</Application>
  <PresentationFormat>화면 슬라이드 쇼(4:3)</PresentationFormat>
  <Paragraphs>191</Paragraphs>
  <Slides>19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4" baseType="lpstr">
      <vt:lpstr>AdvOT1ef757c0</vt:lpstr>
      <vt:lpstr>맑은 고딕</vt:lpstr>
      <vt:lpstr>Arial</vt:lpstr>
      <vt:lpstr>Calibri</vt:lpstr>
      <vt:lpstr>Office 테마</vt:lpstr>
      <vt:lpstr>PowerPoint 프레젠테이션</vt:lpstr>
      <vt:lpstr>Background</vt:lpstr>
      <vt:lpstr>Background</vt:lpstr>
      <vt:lpstr>Methods</vt:lpstr>
      <vt:lpstr>Methods</vt:lpstr>
      <vt:lpstr>Methods</vt:lpstr>
      <vt:lpstr>Methods</vt:lpstr>
      <vt:lpstr>Methods</vt:lpstr>
      <vt:lpstr>Results – Characteristics</vt:lpstr>
      <vt:lpstr>Results – Complications</vt:lpstr>
      <vt:lpstr>Results – Complications</vt:lpstr>
      <vt:lpstr>Results – Complications</vt:lpstr>
      <vt:lpstr>Results – Diagnostic Yield</vt:lpstr>
      <vt:lpstr>Results – Diagnostic Yield</vt:lpstr>
      <vt:lpstr>Results – Diagnostic Yield</vt:lpstr>
      <vt:lpstr>Discussion</vt:lpstr>
      <vt:lpstr>Discussion</vt:lpstr>
      <vt:lpstr>Interpretation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이동욱 이동욱</dc:creator>
  <cp:lastModifiedBy>이동욱 이동욱</cp:lastModifiedBy>
  <cp:revision>198</cp:revision>
  <dcterms:created xsi:type="dcterms:W3CDTF">2021-10-16T13:02:05Z</dcterms:created>
  <dcterms:modified xsi:type="dcterms:W3CDTF">2021-10-18T21:02:42Z</dcterms:modified>
</cp:coreProperties>
</file>