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Masters/slideMaster37.xml" ContentType="application/vnd.openxmlformats-officedocument.presentationml.slideMaster+xml"/>
  <Override PartName="/ppt/slideMasters/slideMaster38.xml" ContentType="application/vnd.openxmlformats-officedocument.presentationml.slideMaster+xml"/>
  <Override PartName="/ppt/slideMasters/slideMaster3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theme/theme5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6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7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8.xml" ContentType="application/vnd.openxmlformats-officedocument.theme+xml"/>
  <Override PartName="/ppt/slideLayouts/slideLayout19.xml" ContentType="application/vnd.openxmlformats-officedocument.presentationml.slideLayout+xml"/>
  <Override PartName="/ppt/theme/theme9.xml" ContentType="application/vnd.openxmlformats-officedocument.theme+xml"/>
  <Override PartName="/ppt/slideLayouts/slideLayout20.xml" ContentType="application/vnd.openxmlformats-officedocument.presentationml.slideLayout+xml"/>
  <Override PartName="/ppt/theme/theme10.xml" ContentType="application/vnd.openxmlformats-officedocument.theme+xml"/>
  <Override PartName="/ppt/slideLayouts/slideLayout21.xml" ContentType="application/vnd.openxmlformats-officedocument.presentationml.slideLayout+xml"/>
  <Override PartName="/ppt/theme/theme11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12.xml" ContentType="application/vnd.openxmlformats-officedocument.theme+xml"/>
  <Override PartName="/ppt/slideLayouts/slideLayout25.xml" ContentType="application/vnd.openxmlformats-officedocument.presentationml.slideLayout+xml"/>
  <Override PartName="/ppt/theme/theme13.xml" ContentType="application/vnd.openxmlformats-officedocument.theme+xml"/>
  <Override PartName="/ppt/slideLayouts/slideLayout26.xml" ContentType="application/vnd.openxmlformats-officedocument.presentationml.slideLayout+xml"/>
  <Override PartName="/ppt/theme/theme14.xml" ContentType="application/vnd.openxmlformats-officedocument.theme+xml"/>
  <Override PartName="/ppt/slideLayouts/slideLayout27.xml" ContentType="application/vnd.openxmlformats-officedocument.presentationml.slideLayout+xml"/>
  <Override PartName="/ppt/theme/theme15.xml" ContentType="application/vnd.openxmlformats-officedocument.theme+xml"/>
  <Override PartName="/ppt/slideLayouts/slideLayout28.xml" ContentType="application/vnd.openxmlformats-officedocument.presentationml.slideLayout+xml"/>
  <Override PartName="/ppt/theme/theme16.xml" ContentType="application/vnd.openxmlformats-officedocument.theme+xml"/>
  <Override PartName="/ppt/slideLayouts/slideLayout29.xml" ContentType="application/vnd.openxmlformats-officedocument.presentationml.slideLayout+xml"/>
  <Override PartName="/ppt/theme/theme17.xml" ContentType="application/vnd.openxmlformats-officedocument.theme+xml"/>
  <Override PartName="/ppt/slideLayouts/slideLayout30.xml" ContentType="application/vnd.openxmlformats-officedocument.presentationml.slideLayout+xml"/>
  <Override PartName="/ppt/theme/theme18.xml" ContentType="application/vnd.openxmlformats-officedocument.theme+xml"/>
  <Override PartName="/ppt/slideLayouts/slideLayout31.xml" ContentType="application/vnd.openxmlformats-officedocument.presentationml.slideLayout+xml"/>
  <Override PartName="/ppt/theme/theme19.xml" ContentType="application/vnd.openxmlformats-officedocument.theme+xml"/>
  <Override PartName="/ppt/slideLayouts/slideLayout32.xml" ContentType="application/vnd.openxmlformats-officedocument.presentationml.slideLayout+xml"/>
  <Override PartName="/ppt/theme/theme20.xml" ContentType="application/vnd.openxmlformats-officedocument.theme+xml"/>
  <Override PartName="/ppt/slideLayouts/slideLayout33.xml" ContentType="application/vnd.openxmlformats-officedocument.presentationml.slideLayout+xml"/>
  <Override PartName="/ppt/theme/theme21.xml" ContentType="application/vnd.openxmlformats-officedocument.theme+xml"/>
  <Override PartName="/ppt/slideLayouts/slideLayout34.xml" ContentType="application/vnd.openxmlformats-officedocument.presentationml.slideLayout+xml"/>
  <Override PartName="/ppt/theme/theme22.xml" ContentType="application/vnd.openxmlformats-officedocument.theme+xml"/>
  <Override PartName="/ppt/slideLayouts/slideLayout35.xml" ContentType="application/vnd.openxmlformats-officedocument.presentationml.slideLayout+xml"/>
  <Override PartName="/ppt/theme/theme23.xml" ContentType="application/vnd.openxmlformats-officedocument.theme+xml"/>
  <Override PartName="/ppt/slideLayouts/slideLayout36.xml" ContentType="application/vnd.openxmlformats-officedocument.presentationml.slideLayout+xml"/>
  <Override PartName="/ppt/theme/theme24.xml" ContentType="application/vnd.openxmlformats-officedocument.theme+xml"/>
  <Override PartName="/ppt/slideLayouts/slideLayout37.xml" ContentType="application/vnd.openxmlformats-officedocument.presentationml.slideLayout+xml"/>
  <Override PartName="/ppt/theme/theme25.xml" ContentType="application/vnd.openxmlformats-officedocument.theme+xml"/>
  <Override PartName="/ppt/slideLayouts/slideLayout38.xml" ContentType="application/vnd.openxmlformats-officedocument.presentationml.slideLayout+xml"/>
  <Override PartName="/ppt/theme/theme26.xml" ContentType="application/vnd.openxmlformats-officedocument.theme+xml"/>
  <Override PartName="/ppt/slideLayouts/slideLayout39.xml" ContentType="application/vnd.openxmlformats-officedocument.presentationml.slideLayout+xml"/>
  <Override PartName="/ppt/theme/theme27.xml" ContentType="application/vnd.openxmlformats-officedocument.theme+xml"/>
  <Override PartName="/ppt/slideLayouts/slideLayout40.xml" ContentType="application/vnd.openxmlformats-officedocument.presentationml.slideLayout+xml"/>
  <Override PartName="/ppt/theme/theme28.xml" ContentType="application/vnd.openxmlformats-officedocument.theme+xml"/>
  <Override PartName="/ppt/slideLayouts/slideLayout41.xml" ContentType="application/vnd.openxmlformats-officedocument.presentationml.slideLayout+xml"/>
  <Override PartName="/ppt/theme/theme29.xml" ContentType="application/vnd.openxmlformats-officedocument.theme+xml"/>
  <Override PartName="/ppt/slideLayouts/slideLayout42.xml" ContentType="application/vnd.openxmlformats-officedocument.presentationml.slideLayout+xml"/>
  <Override PartName="/ppt/theme/theme30.xml" ContentType="application/vnd.openxmlformats-officedocument.theme+xml"/>
  <Override PartName="/ppt/slideLayouts/slideLayout43.xml" ContentType="application/vnd.openxmlformats-officedocument.presentationml.slideLayout+xml"/>
  <Override PartName="/ppt/theme/theme31.xml" ContentType="application/vnd.openxmlformats-officedocument.theme+xml"/>
  <Override PartName="/ppt/slideLayouts/slideLayout44.xml" ContentType="application/vnd.openxmlformats-officedocument.presentationml.slideLayout+xml"/>
  <Override PartName="/ppt/theme/theme32.xml" ContentType="application/vnd.openxmlformats-officedocument.theme+xml"/>
  <Override PartName="/ppt/slideLayouts/slideLayout45.xml" ContentType="application/vnd.openxmlformats-officedocument.presentationml.slideLayout+xml"/>
  <Override PartName="/ppt/theme/theme33.xml" ContentType="application/vnd.openxmlformats-officedocument.theme+xml"/>
  <Override PartName="/ppt/slideLayouts/slideLayout46.xml" ContentType="application/vnd.openxmlformats-officedocument.presentationml.slideLayout+xml"/>
  <Override PartName="/ppt/theme/theme34.xml" ContentType="application/vnd.openxmlformats-officedocument.theme+xml"/>
  <Override PartName="/ppt/slideLayouts/slideLayout47.xml" ContentType="application/vnd.openxmlformats-officedocument.presentationml.slideLayout+xml"/>
  <Override PartName="/ppt/theme/theme35.xml" ContentType="application/vnd.openxmlformats-officedocument.theme+xml"/>
  <Override PartName="/ppt/slideLayouts/slideLayout48.xml" ContentType="application/vnd.openxmlformats-officedocument.presentationml.slideLayout+xml"/>
  <Override PartName="/ppt/theme/theme36.xml" ContentType="application/vnd.openxmlformats-officedocument.theme+xml"/>
  <Override PartName="/ppt/slideLayouts/slideLayout49.xml" ContentType="application/vnd.openxmlformats-officedocument.presentationml.slideLayout+xml"/>
  <Override PartName="/ppt/theme/theme37.xml" ContentType="application/vnd.openxmlformats-officedocument.theme+xml"/>
  <Override PartName="/ppt/slideLayouts/slideLayout50.xml" ContentType="application/vnd.openxmlformats-officedocument.presentationml.slideLayout+xml"/>
  <Override PartName="/ppt/theme/theme38.xml" ContentType="application/vnd.openxmlformats-officedocument.theme+xml"/>
  <Override PartName="/ppt/slideLayouts/slideLayout51.xml" ContentType="application/vnd.openxmlformats-officedocument.presentationml.slideLayout+xml"/>
  <Override PartName="/ppt/theme/theme39.xml" ContentType="application/vnd.openxmlformats-officedocument.theme+xml"/>
  <Override PartName="/ppt/theme/theme4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0" r:id="rId2"/>
    <p:sldMasterId id="2147483702" r:id="rId3"/>
    <p:sldMasterId id="2147483704" r:id="rId4"/>
    <p:sldMasterId id="2147483706" r:id="rId5"/>
    <p:sldMasterId id="2147483708" r:id="rId6"/>
    <p:sldMasterId id="2147483710" r:id="rId7"/>
    <p:sldMasterId id="2147483712" r:id="rId8"/>
    <p:sldMasterId id="2147483714" r:id="rId9"/>
    <p:sldMasterId id="2147483716" r:id="rId10"/>
    <p:sldMasterId id="2147483718" r:id="rId11"/>
    <p:sldMasterId id="2147483720" r:id="rId12"/>
    <p:sldMasterId id="2147483722" r:id="rId13"/>
    <p:sldMasterId id="2147483724" r:id="rId14"/>
    <p:sldMasterId id="2147483726" r:id="rId15"/>
    <p:sldMasterId id="2147483728" r:id="rId16"/>
    <p:sldMasterId id="2147483730" r:id="rId17"/>
    <p:sldMasterId id="2147483732" r:id="rId18"/>
    <p:sldMasterId id="2147483734" r:id="rId19"/>
    <p:sldMasterId id="2147483736" r:id="rId20"/>
    <p:sldMasterId id="2147483738" r:id="rId21"/>
    <p:sldMasterId id="2147483740" r:id="rId22"/>
    <p:sldMasterId id="2147483742" r:id="rId23"/>
    <p:sldMasterId id="2147483744" r:id="rId24"/>
    <p:sldMasterId id="2147483746" r:id="rId25"/>
    <p:sldMasterId id="2147483748" r:id="rId26"/>
    <p:sldMasterId id="2147483750" r:id="rId27"/>
    <p:sldMasterId id="2147483752" r:id="rId28"/>
    <p:sldMasterId id="2147483754" r:id="rId29"/>
    <p:sldMasterId id="2147483756" r:id="rId30"/>
    <p:sldMasterId id="2147483758" r:id="rId31"/>
    <p:sldMasterId id="2147483760" r:id="rId32"/>
    <p:sldMasterId id="2147483762" r:id="rId33"/>
    <p:sldMasterId id="2147483764" r:id="rId34"/>
    <p:sldMasterId id="2147483766" r:id="rId35"/>
    <p:sldMasterId id="2147483768" r:id="rId36"/>
    <p:sldMasterId id="2147483770" r:id="rId37"/>
    <p:sldMasterId id="2147483772" r:id="rId38"/>
    <p:sldMasterId id="2147483774" r:id="rId39"/>
  </p:sldMasterIdLst>
  <p:notesMasterIdLst>
    <p:notesMasterId r:id="rId73"/>
  </p:notesMasterIdLst>
  <p:sldIdLst>
    <p:sldId id="256" r:id="rId40"/>
    <p:sldId id="294" r:id="rId41"/>
    <p:sldId id="269" r:id="rId42"/>
    <p:sldId id="272" r:id="rId43"/>
    <p:sldId id="270" r:id="rId44"/>
    <p:sldId id="271" r:id="rId45"/>
    <p:sldId id="257" r:id="rId46"/>
    <p:sldId id="258" r:id="rId47"/>
    <p:sldId id="260" r:id="rId48"/>
    <p:sldId id="261" r:id="rId49"/>
    <p:sldId id="262" r:id="rId50"/>
    <p:sldId id="264" r:id="rId51"/>
    <p:sldId id="299" r:id="rId52"/>
    <p:sldId id="265" r:id="rId53"/>
    <p:sldId id="266" r:id="rId54"/>
    <p:sldId id="287" r:id="rId55"/>
    <p:sldId id="288" r:id="rId56"/>
    <p:sldId id="273" r:id="rId57"/>
    <p:sldId id="297" r:id="rId58"/>
    <p:sldId id="274" r:id="rId59"/>
    <p:sldId id="276" r:id="rId60"/>
    <p:sldId id="278" r:id="rId61"/>
    <p:sldId id="290" r:id="rId62"/>
    <p:sldId id="277" r:id="rId63"/>
    <p:sldId id="279" r:id="rId64"/>
    <p:sldId id="280" r:id="rId65"/>
    <p:sldId id="281" r:id="rId66"/>
    <p:sldId id="282" r:id="rId67"/>
    <p:sldId id="298" r:id="rId68"/>
    <p:sldId id="283" r:id="rId69"/>
    <p:sldId id="284" r:id="rId70"/>
    <p:sldId id="285" r:id="rId71"/>
    <p:sldId id="295" r:id="rId7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604" autoAdjust="0"/>
  </p:normalViewPr>
  <p:slideViewPr>
    <p:cSldViewPr>
      <p:cViewPr>
        <p:scale>
          <a:sx n="95" d="100"/>
          <a:sy n="95" d="100"/>
        </p:scale>
        <p:origin x="-208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Master" Target="slideMasters/slideMaster39.xml"/><Relationship Id="rId21" Type="http://schemas.openxmlformats.org/officeDocument/2006/relationships/slideMaster" Target="slideMasters/slideMaster21.xml"/><Relationship Id="rId34" Type="http://schemas.openxmlformats.org/officeDocument/2006/relationships/slideMaster" Target="slideMasters/slideMaster34.xml"/><Relationship Id="rId42" Type="http://schemas.openxmlformats.org/officeDocument/2006/relationships/slide" Target="slides/slide3.xml"/><Relationship Id="rId47" Type="http://schemas.openxmlformats.org/officeDocument/2006/relationships/slide" Target="slides/slide8.xml"/><Relationship Id="rId50" Type="http://schemas.openxmlformats.org/officeDocument/2006/relationships/slide" Target="slides/slide11.xml"/><Relationship Id="rId55" Type="http://schemas.openxmlformats.org/officeDocument/2006/relationships/slide" Target="slides/slide16.xml"/><Relationship Id="rId63" Type="http://schemas.openxmlformats.org/officeDocument/2006/relationships/slide" Target="slides/slide24.xml"/><Relationship Id="rId68" Type="http://schemas.openxmlformats.org/officeDocument/2006/relationships/slide" Target="slides/slide29.xml"/><Relationship Id="rId76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32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Master" Target="slideMasters/slideMaster29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Master" Target="slideMasters/slideMaster32.xml"/><Relationship Id="rId37" Type="http://schemas.openxmlformats.org/officeDocument/2006/relationships/slideMaster" Target="slideMasters/slideMaster37.xml"/><Relationship Id="rId40" Type="http://schemas.openxmlformats.org/officeDocument/2006/relationships/slide" Target="slides/slide1.xml"/><Relationship Id="rId45" Type="http://schemas.openxmlformats.org/officeDocument/2006/relationships/slide" Target="slides/slide6.xml"/><Relationship Id="rId53" Type="http://schemas.openxmlformats.org/officeDocument/2006/relationships/slide" Target="slides/slide14.xml"/><Relationship Id="rId58" Type="http://schemas.openxmlformats.org/officeDocument/2006/relationships/slide" Target="slides/slide19.xml"/><Relationship Id="rId66" Type="http://schemas.openxmlformats.org/officeDocument/2006/relationships/slide" Target="slides/slide27.xml"/><Relationship Id="rId7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Master" Target="slideMasters/slideMaster36.xml"/><Relationship Id="rId49" Type="http://schemas.openxmlformats.org/officeDocument/2006/relationships/slide" Target="slides/slide10.xml"/><Relationship Id="rId57" Type="http://schemas.openxmlformats.org/officeDocument/2006/relationships/slide" Target="slides/slide18.xml"/><Relationship Id="rId61" Type="http://schemas.openxmlformats.org/officeDocument/2006/relationships/slide" Target="slides/slide22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Master" Target="slideMasters/slideMaster31.xml"/><Relationship Id="rId44" Type="http://schemas.openxmlformats.org/officeDocument/2006/relationships/slide" Target="slides/slide5.xml"/><Relationship Id="rId52" Type="http://schemas.openxmlformats.org/officeDocument/2006/relationships/slide" Target="slides/slide13.xml"/><Relationship Id="rId60" Type="http://schemas.openxmlformats.org/officeDocument/2006/relationships/slide" Target="slides/slide21.xml"/><Relationship Id="rId65" Type="http://schemas.openxmlformats.org/officeDocument/2006/relationships/slide" Target="slides/slide26.xml"/><Relationship Id="rId73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Master" Target="slideMasters/slideMaster30.xml"/><Relationship Id="rId35" Type="http://schemas.openxmlformats.org/officeDocument/2006/relationships/slideMaster" Target="slideMasters/slideMaster35.xml"/><Relationship Id="rId43" Type="http://schemas.openxmlformats.org/officeDocument/2006/relationships/slide" Target="slides/slide4.xml"/><Relationship Id="rId48" Type="http://schemas.openxmlformats.org/officeDocument/2006/relationships/slide" Target="slides/slide9.xml"/><Relationship Id="rId56" Type="http://schemas.openxmlformats.org/officeDocument/2006/relationships/slide" Target="slides/slide17.xml"/><Relationship Id="rId64" Type="http://schemas.openxmlformats.org/officeDocument/2006/relationships/slide" Target="slides/slide25.xml"/><Relationship Id="rId69" Type="http://schemas.openxmlformats.org/officeDocument/2006/relationships/slide" Target="slides/slide30.xml"/><Relationship Id="rId77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12.xml"/><Relationship Id="rId72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Master" Target="slideMasters/slideMaster33.xml"/><Relationship Id="rId38" Type="http://schemas.openxmlformats.org/officeDocument/2006/relationships/slideMaster" Target="slideMasters/slideMaster38.xml"/><Relationship Id="rId46" Type="http://schemas.openxmlformats.org/officeDocument/2006/relationships/slide" Target="slides/slide7.xml"/><Relationship Id="rId59" Type="http://schemas.openxmlformats.org/officeDocument/2006/relationships/slide" Target="slides/slide20.xml"/><Relationship Id="rId67" Type="http://schemas.openxmlformats.org/officeDocument/2006/relationships/slide" Target="slides/slide28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2.xml"/><Relationship Id="rId54" Type="http://schemas.openxmlformats.org/officeDocument/2006/relationships/slide" Target="slides/slide15.xml"/><Relationship Id="rId62" Type="http://schemas.openxmlformats.org/officeDocument/2006/relationships/slide" Target="slides/slide23.xml"/><Relationship Id="rId70" Type="http://schemas.openxmlformats.org/officeDocument/2006/relationships/slide" Target="slides/slide31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92D87-E0C4-489E-8957-783D61DFF849}" type="datetimeFigureOut">
              <a:rPr lang="ko-KR" altLang="en-US" smtClean="0"/>
              <a:t>2014-10-02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1BB5-C354-4D42-BFB2-B0398EA4ED6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7697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1BB5-C354-4D42-BFB2-B0398EA4ED60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5503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같은 </a:t>
            </a:r>
            <a:r>
              <a:rPr lang="en-US" altLang="ko-KR" dirty="0" err="1" smtClean="0"/>
              <a:t>endotherin</a:t>
            </a:r>
            <a:r>
              <a:rPr lang="en-US" altLang="ko-KR" baseline="0" dirty="0" smtClean="0"/>
              <a:t> antagonist</a:t>
            </a:r>
            <a:r>
              <a:rPr lang="ko-KR" altLang="en-US" baseline="0" dirty="0" err="1" smtClean="0"/>
              <a:t>ㅅ</a:t>
            </a:r>
            <a:r>
              <a:rPr lang="ko-KR" altLang="en-US" baseline="0" dirty="0" smtClean="0"/>
              <a:t> 인</a:t>
            </a:r>
            <a:r>
              <a:rPr lang="en-US" altLang="ko-KR" baseline="0" dirty="0" smtClean="0"/>
              <a:t> </a:t>
            </a:r>
            <a:r>
              <a:rPr lang="en-US" altLang="ko-KR" baseline="0" dirty="0" err="1" smtClean="0"/>
              <a:t>bosentan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의 경우는 치료 </a:t>
            </a:r>
            <a:r>
              <a:rPr lang="en-US" altLang="ko-KR" baseline="0" dirty="0" smtClean="0"/>
              <a:t>1</a:t>
            </a:r>
            <a:r>
              <a:rPr lang="ko-KR" altLang="en-US" baseline="0" dirty="0" smtClean="0"/>
              <a:t>년치의 </a:t>
            </a:r>
            <a:r>
              <a:rPr lang="en-US" altLang="ko-KR" baseline="0" dirty="0" smtClean="0"/>
              <a:t>FVC</a:t>
            </a:r>
            <a:r>
              <a:rPr lang="ko-KR" altLang="en-US" baseline="0" dirty="0" smtClean="0"/>
              <a:t>와 </a:t>
            </a:r>
            <a:r>
              <a:rPr lang="en-US" altLang="ko-KR" baseline="0" dirty="0" smtClean="0"/>
              <a:t>DLCO</a:t>
            </a:r>
            <a:r>
              <a:rPr lang="ko-KR" altLang="en-US" baseline="0" dirty="0" smtClean="0"/>
              <a:t>에 약간의 개선 외에는 효과는 없었으나 </a:t>
            </a:r>
            <a:r>
              <a:rPr lang="en-US" altLang="ko-KR" baseline="0" dirty="0" smtClean="0"/>
              <a:t>respiratory hospitalization </a:t>
            </a:r>
            <a:r>
              <a:rPr lang="ko-KR" altLang="en-US" baseline="0" dirty="0" smtClean="0"/>
              <a:t>을 높이거나 </a:t>
            </a:r>
            <a:r>
              <a:rPr lang="en-US" altLang="ko-KR" baseline="0" dirty="0" smtClean="0"/>
              <a:t>disease progression  </a:t>
            </a:r>
            <a:r>
              <a:rPr lang="ko-KR" altLang="en-US" baseline="0" dirty="0" smtClean="0"/>
              <a:t>을 빨리 진행시키진 않았는데 이유는 </a:t>
            </a:r>
            <a:r>
              <a:rPr lang="en-US" altLang="ko-KR" baseline="0" dirty="0" err="1" smtClean="0"/>
              <a:t>bosentan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의 경우 </a:t>
            </a:r>
            <a:r>
              <a:rPr lang="en-US" altLang="ko-KR" baseline="0" dirty="0" smtClean="0"/>
              <a:t>non selective </a:t>
            </a:r>
            <a:r>
              <a:rPr lang="en-US" altLang="ko-KR" baseline="0" dirty="0" err="1" smtClean="0"/>
              <a:t>receptorantagonist</a:t>
            </a:r>
            <a:r>
              <a:rPr lang="ko-KR" altLang="en-US" baseline="0" dirty="0" smtClean="0"/>
              <a:t>이고 </a:t>
            </a:r>
            <a:r>
              <a:rPr lang="en-US" altLang="ko-KR" baseline="0" dirty="0" err="1" smtClean="0"/>
              <a:t>ambrisentan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은 </a:t>
            </a:r>
            <a:r>
              <a:rPr lang="en-US" altLang="ko-KR" baseline="0" dirty="0" smtClean="0"/>
              <a:t>ETA Specific </a:t>
            </a:r>
            <a:r>
              <a:rPr lang="ko-KR" altLang="en-US" baseline="0" dirty="0" smtClean="0"/>
              <a:t>한 </a:t>
            </a:r>
            <a:r>
              <a:rPr lang="en-US" altLang="ko-KR" baseline="0" dirty="0" smtClean="0"/>
              <a:t>antagonist </a:t>
            </a:r>
            <a:r>
              <a:rPr lang="ko-KR" altLang="en-US" baseline="0" dirty="0" smtClean="0"/>
              <a:t>이며 </a:t>
            </a:r>
            <a:r>
              <a:rPr lang="ko-KR" altLang="en-US" baseline="0" dirty="0" err="1" smtClean="0"/>
              <a:t>환자군에서</a:t>
            </a:r>
            <a:r>
              <a:rPr lang="ko-KR" altLang="en-US" baseline="0" dirty="0" smtClean="0"/>
              <a:t>  </a:t>
            </a:r>
            <a:r>
              <a:rPr lang="en-US" altLang="ko-KR" baseline="0" dirty="0" smtClean="0"/>
              <a:t>BUILD-3 </a:t>
            </a:r>
            <a:r>
              <a:rPr lang="ko-KR" altLang="en-US" baseline="0" dirty="0" smtClean="0"/>
              <a:t>보다</a:t>
            </a:r>
            <a:r>
              <a:rPr lang="en-US" altLang="ko-KR" baseline="0" dirty="0" smtClean="0"/>
              <a:t> lung function </a:t>
            </a:r>
            <a:r>
              <a:rPr lang="ko-KR" altLang="en-US" baseline="0" dirty="0" smtClean="0"/>
              <a:t>이 좀더 </a:t>
            </a:r>
            <a:r>
              <a:rPr lang="ko-KR" altLang="en-US" baseline="0" dirty="0" err="1" smtClean="0"/>
              <a:t>나빳던</a:t>
            </a:r>
            <a:r>
              <a:rPr lang="ko-KR" altLang="en-US" baseline="0" dirty="0" smtClean="0"/>
              <a:t> 점을 이유로 들었다</a:t>
            </a:r>
            <a:r>
              <a:rPr lang="en-US" altLang="ko-KR" baseline="0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1BB5-C354-4D42-BFB2-B0398EA4ED60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61613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이전에 </a:t>
            </a:r>
            <a:r>
              <a:rPr lang="en-US" altLang="ko-KR" dirty="0" smtClean="0"/>
              <a:t>oral dual </a:t>
            </a:r>
            <a:r>
              <a:rPr lang="en-US" altLang="ko-KR" dirty="0" err="1" smtClean="0"/>
              <a:t>endothelin</a:t>
            </a:r>
            <a:r>
              <a:rPr lang="en-US" altLang="ko-KR" dirty="0" smtClean="0"/>
              <a:t> receptor antagonist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인 </a:t>
            </a:r>
            <a:r>
              <a:rPr lang="en-US" altLang="ko-KR" baseline="0" dirty="0" err="1" smtClean="0"/>
              <a:t>bosentan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과 </a:t>
            </a:r>
            <a:r>
              <a:rPr lang="en-US" altLang="ko-KR" baseline="0" dirty="0" smtClean="0"/>
              <a:t>single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ERA </a:t>
            </a:r>
            <a:r>
              <a:rPr lang="ko-KR" altLang="en-US" baseline="0" dirty="0" smtClean="0"/>
              <a:t>인 </a:t>
            </a:r>
            <a:r>
              <a:rPr lang="en-US" altLang="ko-KR" baseline="0" dirty="0" smtClean="0"/>
              <a:t>AMBRISENTAN </a:t>
            </a:r>
            <a:r>
              <a:rPr lang="ko-KR" altLang="en-US" baseline="0" dirty="0" smtClean="0"/>
              <a:t>이 큰 성과를 얻지 못하였는데</a:t>
            </a:r>
            <a:endParaRPr lang="en-US" altLang="ko-KR" baseline="0" dirty="0" smtClean="0"/>
          </a:p>
          <a:p>
            <a:r>
              <a:rPr lang="en-US" altLang="ko-KR" baseline="0" dirty="0" smtClean="0"/>
              <a:t>Novel dual ERA </a:t>
            </a:r>
            <a:r>
              <a:rPr lang="ko-KR" altLang="en-US" baseline="0" dirty="0" smtClean="0"/>
              <a:t>인 </a:t>
            </a:r>
            <a:r>
              <a:rPr lang="en-US" altLang="ko-KR" baseline="0" dirty="0" smtClean="0"/>
              <a:t>MACITENTAN </a:t>
            </a:r>
            <a:r>
              <a:rPr lang="ko-KR" altLang="en-US" baseline="0" dirty="0" smtClean="0"/>
              <a:t>은 </a:t>
            </a:r>
            <a:r>
              <a:rPr lang="en-US" altLang="ko-KR" baseline="0" dirty="0" smtClean="0"/>
              <a:t>RAT </a:t>
            </a:r>
            <a:r>
              <a:rPr lang="ko-KR" altLang="en-US" baseline="0" dirty="0" smtClean="0"/>
              <a:t>실험에서 </a:t>
            </a:r>
            <a:r>
              <a:rPr lang="en-US" altLang="ko-KR" baseline="0" dirty="0" err="1" smtClean="0"/>
              <a:t>BLEOmycin</a:t>
            </a:r>
            <a:r>
              <a:rPr lang="en-US" altLang="ko-KR" baseline="0" dirty="0" smtClean="0"/>
              <a:t> induced fibrosis </a:t>
            </a:r>
            <a:r>
              <a:rPr lang="ko-KR" altLang="en-US" baseline="0" dirty="0" smtClean="0"/>
              <a:t>를 예방하는 효과를 보여주어 </a:t>
            </a:r>
            <a:r>
              <a:rPr lang="en-US" altLang="ko-KR" baseline="0" dirty="0" smtClean="0"/>
              <a:t>MUCSIC Trial </a:t>
            </a:r>
            <a:r>
              <a:rPr lang="ko-KR" altLang="en-US" baseline="0" dirty="0" smtClean="0"/>
              <a:t>을 </a:t>
            </a:r>
            <a:r>
              <a:rPr lang="ko-KR" altLang="en-US" baseline="0" dirty="0" err="1" smtClean="0"/>
              <a:t>하엿다</a:t>
            </a:r>
            <a:r>
              <a:rPr lang="en-US" altLang="ko-KR" baseline="0" dirty="0" smtClean="0"/>
              <a:t>.</a:t>
            </a:r>
          </a:p>
          <a:p>
            <a:endParaRPr lang="en-US" altLang="ko-KR" baseline="0" dirty="0" smtClean="0"/>
          </a:p>
          <a:p>
            <a:r>
              <a:rPr lang="ko-KR" altLang="en-US" baseline="0" dirty="0" smtClean="0"/>
              <a:t>총</a:t>
            </a:r>
            <a:r>
              <a:rPr lang="en-US" altLang="ko-KR" baseline="0" dirty="0" smtClean="0"/>
              <a:t> 178</a:t>
            </a:r>
            <a:r>
              <a:rPr lang="ko-KR" altLang="en-US" baseline="0" dirty="0" smtClean="0"/>
              <a:t>명중 </a:t>
            </a:r>
            <a:r>
              <a:rPr lang="en-US" altLang="ko-KR" baseline="0" dirty="0" smtClean="0"/>
              <a:t>2:1 </a:t>
            </a:r>
            <a:r>
              <a:rPr lang="ko-KR" altLang="en-US" baseline="0" dirty="0" smtClean="0"/>
              <a:t>비율로 </a:t>
            </a:r>
            <a:r>
              <a:rPr lang="en-US" altLang="ko-KR" baseline="0" dirty="0" smtClean="0"/>
              <a:t>randomization </a:t>
            </a:r>
            <a:r>
              <a:rPr lang="ko-KR" altLang="en-US" baseline="0" dirty="0" smtClean="0"/>
              <a:t>하여 검사를 하였다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1BB5-C354-4D42-BFB2-B0398EA4ED60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63469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이전에 </a:t>
            </a:r>
            <a:r>
              <a:rPr lang="en-US" altLang="ko-KR" dirty="0" smtClean="0"/>
              <a:t>oral dual </a:t>
            </a:r>
            <a:r>
              <a:rPr lang="en-US" altLang="ko-KR" dirty="0" err="1" smtClean="0"/>
              <a:t>endothelin</a:t>
            </a:r>
            <a:r>
              <a:rPr lang="en-US" altLang="ko-KR" dirty="0" smtClean="0"/>
              <a:t> receptor antagonist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인 </a:t>
            </a:r>
            <a:r>
              <a:rPr lang="en-US" altLang="ko-KR" baseline="0" dirty="0" err="1" smtClean="0"/>
              <a:t>bosentan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과 </a:t>
            </a:r>
            <a:r>
              <a:rPr lang="en-US" altLang="ko-KR" baseline="0" dirty="0" smtClean="0"/>
              <a:t>single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ERA </a:t>
            </a:r>
            <a:r>
              <a:rPr lang="ko-KR" altLang="en-US" baseline="0" dirty="0" smtClean="0"/>
              <a:t>인 </a:t>
            </a:r>
            <a:r>
              <a:rPr lang="en-US" altLang="ko-KR" baseline="0" dirty="0" smtClean="0"/>
              <a:t>AMBRISENTAN </a:t>
            </a:r>
            <a:r>
              <a:rPr lang="ko-KR" altLang="en-US" baseline="0" dirty="0" smtClean="0"/>
              <a:t>이 큰 성과를 얻지 못하였는데</a:t>
            </a:r>
            <a:endParaRPr lang="en-US" altLang="ko-KR" baseline="0" dirty="0" smtClean="0"/>
          </a:p>
          <a:p>
            <a:r>
              <a:rPr lang="en-US" altLang="ko-KR" baseline="0" dirty="0" smtClean="0"/>
              <a:t>Novel dual ERA </a:t>
            </a:r>
            <a:r>
              <a:rPr lang="ko-KR" altLang="en-US" baseline="0" dirty="0" smtClean="0"/>
              <a:t>인 </a:t>
            </a:r>
            <a:r>
              <a:rPr lang="en-US" altLang="ko-KR" baseline="0" dirty="0" smtClean="0"/>
              <a:t>MACITENTAN </a:t>
            </a:r>
            <a:r>
              <a:rPr lang="ko-KR" altLang="en-US" baseline="0" dirty="0" smtClean="0"/>
              <a:t>은 </a:t>
            </a:r>
            <a:r>
              <a:rPr lang="en-US" altLang="ko-KR" baseline="0" dirty="0" smtClean="0"/>
              <a:t>RAT </a:t>
            </a:r>
            <a:r>
              <a:rPr lang="ko-KR" altLang="en-US" baseline="0" dirty="0" smtClean="0"/>
              <a:t>실험에서 </a:t>
            </a:r>
            <a:r>
              <a:rPr lang="en-US" altLang="ko-KR" baseline="0" dirty="0" err="1" smtClean="0"/>
              <a:t>BLEOmycin</a:t>
            </a:r>
            <a:r>
              <a:rPr lang="en-US" altLang="ko-KR" baseline="0" dirty="0" smtClean="0"/>
              <a:t> induced fibrosis </a:t>
            </a:r>
            <a:r>
              <a:rPr lang="ko-KR" altLang="en-US" baseline="0" dirty="0" smtClean="0"/>
              <a:t>를 예방하는 효과를 보여주어 </a:t>
            </a:r>
            <a:r>
              <a:rPr lang="en-US" altLang="ko-KR" baseline="0" dirty="0" smtClean="0"/>
              <a:t>MUCSIC Trial </a:t>
            </a:r>
            <a:r>
              <a:rPr lang="ko-KR" altLang="en-US" baseline="0" dirty="0" smtClean="0"/>
              <a:t>을 </a:t>
            </a:r>
            <a:r>
              <a:rPr lang="ko-KR" altLang="en-US" baseline="0" dirty="0" err="1" smtClean="0"/>
              <a:t>하엿다</a:t>
            </a:r>
            <a:r>
              <a:rPr lang="en-US" altLang="ko-KR" baseline="0" dirty="0" smtClean="0"/>
              <a:t>.</a:t>
            </a:r>
          </a:p>
          <a:p>
            <a:endParaRPr lang="en-US" altLang="ko-KR" baseline="0" dirty="0" smtClean="0"/>
          </a:p>
          <a:p>
            <a:r>
              <a:rPr lang="ko-KR" altLang="en-US" baseline="0" dirty="0" smtClean="0"/>
              <a:t>총</a:t>
            </a:r>
            <a:r>
              <a:rPr lang="en-US" altLang="ko-KR" baseline="0" dirty="0" smtClean="0"/>
              <a:t> 178</a:t>
            </a:r>
            <a:r>
              <a:rPr lang="ko-KR" altLang="en-US" baseline="0" dirty="0" smtClean="0"/>
              <a:t>명중 </a:t>
            </a:r>
            <a:r>
              <a:rPr lang="en-US" altLang="ko-KR" baseline="0" dirty="0" smtClean="0"/>
              <a:t>2:1 </a:t>
            </a:r>
            <a:r>
              <a:rPr lang="ko-KR" altLang="en-US" baseline="0" dirty="0" smtClean="0"/>
              <a:t>비율로 </a:t>
            </a:r>
            <a:r>
              <a:rPr lang="en-US" altLang="ko-KR" baseline="0" dirty="0" smtClean="0"/>
              <a:t>randomization </a:t>
            </a:r>
            <a:r>
              <a:rPr lang="ko-KR" altLang="en-US" baseline="0" dirty="0" smtClean="0"/>
              <a:t>하여 검사를 하였다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1BB5-C354-4D42-BFB2-B0398EA4ED60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63469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35</a:t>
            </a:r>
            <a:r>
              <a:rPr lang="ko-KR" altLang="en-US" dirty="0" smtClean="0"/>
              <a:t>명 </a:t>
            </a:r>
            <a:r>
              <a:rPr lang="en-US" altLang="ko-KR" dirty="0" smtClean="0"/>
              <a:t>16</a:t>
            </a:r>
            <a:r>
              <a:rPr lang="ko-KR" altLang="en-US" dirty="0" smtClean="0"/>
              <a:t>명 </a:t>
            </a:r>
            <a:r>
              <a:rPr lang="en-US" altLang="ko-KR" dirty="0" smtClean="0"/>
              <a:t>,</a:t>
            </a:r>
            <a:r>
              <a:rPr lang="ko-KR" altLang="en-US" dirty="0" smtClean="0"/>
              <a:t>이 적어도 하나이상의 </a:t>
            </a:r>
            <a:r>
              <a:rPr lang="en-US" altLang="ko-KR" dirty="0" smtClean="0"/>
              <a:t>IPF </a:t>
            </a:r>
            <a:r>
              <a:rPr lang="ko-KR" altLang="en-US" dirty="0" smtClean="0"/>
              <a:t>악화로 인한 </a:t>
            </a:r>
            <a:r>
              <a:rPr lang="ko-KR" altLang="en-US" dirty="0" err="1" smtClean="0"/>
              <a:t>사망등을</a:t>
            </a:r>
            <a:r>
              <a:rPr lang="ko-KR" altLang="en-US" dirty="0" smtClean="0"/>
              <a:t> 겪었고 </a:t>
            </a:r>
            <a:r>
              <a:rPr lang="en-US" altLang="ko-KR" dirty="0" smtClean="0"/>
              <a:t>12</a:t>
            </a:r>
            <a:r>
              <a:rPr lang="ko-KR" altLang="en-US" dirty="0" smtClean="0"/>
              <a:t>개월까지는 </a:t>
            </a:r>
            <a:r>
              <a:rPr lang="en-US" altLang="ko-KR" dirty="0" smtClean="0"/>
              <a:t>placebo</a:t>
            </a:r>
            <a:r>
              <a:rPr lang="ko-KR" altLang="en-US" dirty="0" smtClean="0"/>
              <a:t>가 </a:t>
            </a:r>
            <a:r>
              <a:rPr lang="en-US" altLang="ko-KR" dirty="0" err="1" smtClean="0"/>
              <a:t>ej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skdmsemt</a:t>
            </a:r>
            <a:r>
              <a:rPr lang="en-US" altLang="ko-KR" dirty="0" smtClean="0"/>
              <a:t> </a:t>
            </a:r>
            <a:r>
              <a:rPr lang="ko-KR" altLang="en-US" dirty="0" err="1" smtClean="0"/>
              <a:t>해보이는건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macitetan</a:t>
            </a:r>
            <a:r>
              <a:rPr lang="ko-KR" altLang="en-US" dirty="0" smtClean="0"/>
              <a:t> </a:t>
            </a:r>
            <a:r>
              <a:rPr lang="en-US" altLang="ko-KR" dirty="0" smtClean="0"/>
              <a:t>arm 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early</a:t>
            </a:r>
            <a:r>
              <a:rPr lang="ko-KR" altLang="en-US" dirty="0" smtClean="0"/>
              <a:t> </a:t>
            </a:r>
            <a:r>
              <a:rPr lang="en-US" altLang="ko-KR" dirty="0" smtClean="0"/>
              <a:t>acute</a:t>
            </a:r>
            <a:r>
              <a:rPr lang="ko-KR" altLang="en-US" dirty="0" smtClean="0"/>
              <a:t> </a:t>
            </a:r>
            <a:r>
              <a:rPr lang="en-US" altLang="ko-KR" dirty="0" smtClean="0"/>
              <a:t>respiratory</a:t>
            </a:r>
            <a:r>
              <a:rPr lang="en-US" altLang="ko-KR" baseline="0" dirty="0" smtClean="0"/>
              <a:t> </a:t>
            </a:r>
            <a:r>
              <a:rPr lang="en-US" altLang="ko-KR" baseline="0" dirty="0" err="1" smtClean="0"/>
              <a:t>decompation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보이는 군이 </a:t>
            </a:r>
            <a:r>
              <a:rPr lang="en-US" altLang="ko-KR" baseline="0" dirty="0" smtClean="0"/>
              <a:t>placebo </a:t>
            </a:r>
            <a:r>
              <a:rPr lang="ko-KR" altLang="en-US" baseline="0" dirty="0" smtClean="0"/>
              <a:t>군보다 숫자적으로 많이 때문이라 생각한다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1BB5-C354-4D42-BFB2-B0398EA4ED60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95144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FVC,</a:t>
            </a:r>
            <a:r>
              <a:rPr lang="en-US" altLang="ko-KR" baseline="0" dirty="0" smtClean="0"/>
              <a:t> FEV1 DLCO </a:t>
            </a:r>
            <a:r>
              <a:rPr lang="ko-KR" altLang="en-US" baseline="0" dirty="0" smtClean="0"/>
              <a:t>모두 </a:t>
            </a:r>
            <a:r>
              <a:rPr lang="en-US" altLang="ko-KR" baseline="0" dirty="0" err="1" smtClean="0"/>
              <a:t>significanct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한 </a:t>
            </a:r>
            <a:r>
              <a:rPr lang="en-US" altLang="ko-KR" baseline="0" dirty="0" smtClean="0"/>
              <a:t>change e</a:t>
            </a:r>
            <a:r>
              <a:rPr lang="ko-KR" altLang="en-US" baseline="0" dirty="0" smtClean="0"/>
              <a:t>소견 보이지 안는다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모두 </a:t>
            </a:r>
            <a:r>
              <a:rPr lang="en-US" altLang="ko-KR" baseline="0" dirty="0" smtClean="0"/>
              <a:t>P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VALUE 0.05</a:t>
            </a:r>
            <a:r>
              <a:rPr lang="ko-KR" altLang="en-US" baseline="0" dirty="0" smtClean="0"/>
              <a:t>이상으로 </a:t>
            </a:r>
            <a:endParaRPr lang="en-US" altLang="ko-KR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Composite</a:t>
            </a:r>
            <a:r>
              <a:rPr lang="en-US" altLang="ko-KR" baseline="0" dirty="0" smtClean="0"/>
              <a:t> physiologic index </a:t>
            </a:r>
            <a:r>
              <a:rPr lang="ko-KR" altLang="en-US" dirty="0" err="1" smtClean="0"/>
              <a:t>이역시</a:t>
            </a:r>
            <a:r>
              <a:rPr lang="ko-KR" altLang="en-US" dirty="0" smtClean="0"/>
              <a:t> </a:t>
            </a:r>
            <a:r>
              <a:rPr lang="en-US" altLang="ko-KR" dirty="0" smtClean="0"/>
              <a:t>P</a:t>
            </a:r>
            <a:r>
              <a:rPr lang="en-US" altLang="ko-KR" baseline="0" dirty="0" smtClean="0"/>
              <a:t> VALUE 0.66</a:t>
            </a:r>
            <a:r>
              <a:rPr lang="ko-KR" altLang="en-US" baseline="0" dirty="0" smtClean="0"/>
              <a:t>으로 </a:t>
            </a:r>
            <a:r>
              <a:rPr lang="en-US" altLang="ko-KR" baseline="0" dirty="0" smtClean="0"/>
              <a:t>Significant t </a:t>
            </a:r>
            <a:r>
              <a:rPr lang="ko-KR" altLang="en-US" baseline="0" dirty="0" smtClean="0"/>
              <a:t>한 </a:t>
            </a:r>
            <a:r>
              <a:rPr lang="en-US" altLang="ko-KR" baseline="0" dirty="0" err="1" smtClean="0"/>
              <a:t>chane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소견 보이지 않는다</a:t>
            </a:r>
            <a:r>
              <a:rPr lang="en-US" altLang="ko-KR" baseline="0" dirty="0" smtClean="0"/>
              <a:t>. 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1BB5-C354-4D42-BFB2-B0398EA4ED60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46305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FVC 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12</a:t>
            </a:r>
            <a:r>
              <a:rPr lang="ko-KR" altLang="en-US" dirty="0" smtClean="0"/>
              <a:t>개월간의 변화를 </a:t>
            </a:r>
            <a:r>
              <a:rPr lang="en-US" altLang="ko-KR" dirty="0" smtClean="0"/>
              <a:t>AGE,</a:t>
            </a:r>
            <a:r>
              <a:rPr lang="en-US" altLang="ko-KR" baseline="0" dirty="0" smtClean="0"/>
              <a:t> SEX, LOCATION, </a:t>
            </a:r>
            <a:r>
              <a:rPr lang="ko-KR" altLang="en-US" baseline="0" dirty="0" smtClean="0"/>
              <a:t>등 </a:t>
            </a:r>
            <a:r>
              <a:rPr lang="en-US" altLang="ko-KR" dirty="0" smtClean="0"/>
              <a:t>SUBPOPULATIRON </a:t>
            </a:r>
            <a:r>
              <a:rPr lang="ko-KR" altLang="en-US" dirty="0" smtClean="0"/>
              <a:t>간으로 </a:t>
            </a:r>
            <a:r>
              <a:rPr lang="ko-KR" altLang="en-US" dirty="0" err="1" smtClean="0"/>
              <a:t>구분지어</a:t>
            </a:r>
            <a:r>
              <a:rPr lang="ko-KR" altLang="en-US" dirty="0" smtClean="0"/>
              <a:t> 분석을 해봐도 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MACITETAN GROUP </a:t>
            </a:r>
            <a:r>
              <a:rPr lang="ko-KR" altLang="en-US" baseline="0" dirty="0" smtClean="0"/>
              <a:t>과 </a:t>
            </a:r>
            <a:r>
              <a:rPr lang="en-US" altLang="ko-KR" baseline="0" dirty="0" smtClean="0"/>
              <a:t>PLACEBO </a:t>
            </a:r>
            <a:r>
              <a:rPr lang="ko-KR" altLang="en-US" baseline="0" dirty="0" smtClean="0"/>
              <a:t>그룹간의 </a:t>
            </a:r>
            <a:r>
              <a:rPr lang="en-US" altLang="ko-KR" baseline="0" dirty="0" smtClean="0"/>
              <a:t>SIGNIFICANT </a:t>
            </a:r>
            <a:r>
              <a:rPr lang="ko-KR" altLang="en-US" baseline="0" dirty="0" smtClean="0"/>
              <a:t>한 차이는 없다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1BB5-C354-4D42-BFB2-B0398EA4ED60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83844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치료 시작하고 </a:t>
            </a:r>
            <a:r>
              <a:rPr lang="en-US" altLang="ko-KR" dirty="0" smtClean="0"/>
              <a:t>28</a:t>
            </a:r>
            <a:r>
              <a:rPr lang="ko-KR" altLang="en-US" dirty="0" err="1" smtClean="0"/>
              <a:t>일동안</a:t>
            </a:r>
            <a:r>
              <a:rPr lang="ko-KR" altLang="en-US" dirty="0" smtClean="0"/>
              <a:t> </a:t>
            </a:r>
            <a:r>
              <a:rPr lang="en-US" altLang="ko-KR" dirty="0" smtClean="0"/>
              <a:t>97.5%,</a:t>
            </a:r>
            <a:r>
              <a:rPr lang="en-US" altLang="ko-KR" baseline="0" dirty="0" smtClean="0"/>
              <a:t> 98.3% </a:t>
            </a:r>
            <a:r>
              <a:rPr lang="ko-KR" altLang="en-US" baseline="0" dirty="0" smtClean="0"/>
              <a:t>에서 </a:t>
            </a:r>
            <a:r>
              <a:rPr lang="en-US" altLang="ko-KR" baseline="0" dirty="0" smtClean="0"/>
              <a:t>1</a:t>
            </a:r>
            <a:r>
              <a:rPr lang="ko-KR" altLang="en-US" baseline="0" dirty="0" smtClean="0"/>
              <a:t>가지 이상의 부작용을 호소했는데 </a:t>
            </a:r>
            <a:r>
              <a:rPr lang="en-US" altLang="ko-KR" baseline="0" dirty="0" smtClean="0"/>
              <a:t>10%</a:t>
            </a:r>
            <a:r>
              <a:rPr lang="ko-KR" altLang="en-US" baseline="0" dirty="0" smtClean="0"/>
              <a:t>이상에서 나타난 부작용은 다음과 같다</a:t>
            </a:r>
            <a:r>
              <a:rPr lang="en-US" altLang="ko-KR" baseline="0" dirty="0" smtClean="0"/>
              <a:t>. </a:t>
            </a:r>
          </a:p>
          <a:p>
            <a:r>
              <a:rPr lang="ko-KR" altLang="en-US" baseline="0" dirty="0" err="1" smtClean="0"/>
              <a:t>그중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serious </a:t>
            </a:r>
            <a:r>
              <a:rPr lang="ko-KR" altLang="en-US" baseline="0" dirty="0" smtClean="0"/>
              <a:t>한 부작용도 나타났는데 흔한 부작용은 다음과 같다</a:t>
            </a:r>
            <a:r>
              <a:rPr lang="en-US" altLang="ko-KR" baseline="0" dirty="0" smtClean="0"/>
              <a:t>. </a:t>
            </a:r>
          </a:p>
          <a:p>
            <a:r>
              <a:rPr lang="ko-KR" altLang="en-US" baseline="0" dirty="0" smtClean="0"/>
              <a:t>또한 약 </a:t>
            </a:r>
            <a:r>
              <a:rPr lang="en-US" altLang="ko-KR" baseline="0" dirty="0" smtClean="0"/>
              <a:t>¾</a:t>
            </a:r>
            <a:r>
              <a:rPr lang="ko-KR" altLang="en-US" baseline="0" dirty="0" smtClean="0"/>
              <a:t>에서는 </a:t>
            </a:r>
            <a:r>
              <a:rPr lang="en-US" altLang="ko-KR" baseline="0" dirty="0" smtClean="0"/>
              <a:t>12</a:t>
            </a:r>
            <a:r>
              <a:rPr lang="ko-KR" altLang="en-US" baseline="0" dirty="0" err="1" smtClean="0"/>
              <a:t>개월이상</a:t>
            </a:r>
            <a:r>
              <a:rPr lang="ko-KR" altLang="en-US" baseline="0" dirty="0" smtClean="0"/>
              <a:t> 사용했는데도 약간의 </a:t>
            </a:r>
            <a:r>
              <a:rPr lang="en-US" altLang="ko-KR" baseline="0" dirty="0" smtClean="0"/>
              <a:t>OT/PT elevation </a:t>
            </a:r>
            <a:r>
              <a:rPr lang="ko-KR" altLang="en-US" baseline="0" dirty="0" smtClean="0"/>
              <a:t>외 특이 증상 없이 </a:t>
            </a:r>
            <a:r>
              <a:rPr lang="en-US" altLang="ko-KR" baseline="0" dirty="0" err="1" smtClean="0"/>
              <a:t>tolerablele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하였다</a:t>
            </a:r>
            <a:r>
              <a:rPr lang="en-US" altLang="ko-KR" baseline="0" dirty="0" smtClean="0"/>
              <a:t>. </a:t>
            </a:r>
            <a:r>
              <a:rPr lang="en-US" altLang="ko-KR" baseline="0" dirty="0" err="1" smtClean="0"/>
              <a:t>Ot</a:t>
            </a:r>
            <a:r>
              <a:rPr lang="en-US" altLang="ko-KR" baseline="0" dirty="0" smtClean="0"/>
              <a:t>/</a:t>
            </a:r>
            <a:r>
              <a:rPr lang="ko-KR" altLang="en-US" baseline="0" dirty="0" smtClean="0"/>
              <a:t>셋</a:t>
            </a:r>
            <a:r>
              <a:rPr lang="en-US" altLang="ko-KR" baseline="0" dirty="0" smtClean="0"/>
              <a:t> elevation </a:t>
            </a:r>
            <a:r>
              <a:rPr lang="ko-KR" altLang="en-US" baseline="0" dirty="0" smtClean="0"/>
              <a:t>또한 </a:t>
            </a:r>
            <a:r>
              <a:rPr lang="en-US" altLang="ko-KR" baseline="0" dirty="0" err="1" smtClean="0"/>
              <a:t>placeo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와 차이는 </a:t>
            </a:r>
            <a:r>
              <a:rPr lang="ko-KR" altLang="en-US" baseline="0" dirty="0" err="1" smtClean="0"/>
              <a:t>없었따</a:t>
            </a:r>
            <a:r>
              <a:rPr lang="en-US" altLang="ko-KR" baseline="0" dirty="0" smtClean="0"/>
              <a:t>. 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1BB5-C354-4D42-BFB2-B0398EA4ED60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1455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err="1" smtClean="0"/>
              <a:t>Predinisone</a:t>
            </a:r>
            <a:r>
              <a:rPr lang="en-US" altLang="ko-KR" dirty="0" smtClean="0"/>
              <a:t>, azathioprine, acetylcholine</a:t>
            </a:r>
            <a:r>
              <a:rPr lang="en-US" altLang="ko-KR" baseline="0" dirty="0" smtClean="0"/>
              <a:t> </a:t>
            </a:r>
            <a:r>
              <a:rPr lang="en-US" altLang="ko-KR" dirty="0" smtClean="0"/>
              <a:t>3</a:t>
            </a:r>
            <a:r>
              <a:rPr lang="ko-KR" altLang="en-US" dirty="0" smtClean="0"/>
              <a:t>가지 </a:t>
            </a:r>
            <a:r>
              <a:rPr lang="en-US" altLang="ko-KR" dirty="0" smtClean="0"/>
              <a:t>regimen </a:t>
            </a:r>
            <a:r>
              <a:rPr lang="ko-KR" altLang="en-US" dirty="0" smtClean="0"/>
              <a:t>으로 진행되던 </a:t>
            </a:r>
            <a:r>
              <a:rPr lang="en-US" altLang="ko-KR" dirty="0" smtClean="0"/>
              <a:t>PANTHER</a:t>
            </a:r>
            <a:r>
              <a:rPr lang="en-US" altLang="ko-KR" baseline="0" dirty="0" smtClean="0"/>
              <a:t> IPF </a:t>
            </a:r>
            <a:r>
              <a:rPr lang="ko-KR" altLang="en-US" dirty="0" smtClean="0"/>
              <a:t>실험에서 안전상의 문제로 삼제 </a:t>
            </a:r>
            <a:r>
              <a:rPr lang="ko-KR" altLang="en-US" dirty="0" err="1" smtClean="0"/>
              <a:t>ㄱ룹은</a:t>
            </a:r>
            <a:r>
              <a:rPr lang="ko-KR" altLang="en-US" dirty="0" smtClean="0"/>
              <a:t> 중간에 탈락되고 </a:t>
            </a:r>
            <a:r>
              <a:rPr lang="ko-KR" altLang="en-US" dirty="0" err="1" smtClean="0"/>
              <a:t>아세틸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단독군과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플라세보</a:t>
            </a:r>
            <a:r>
              <a:rPr lang="ko-KR" altLang="en-US" dirty="0" smtClean="0"/>
              <a:t> 군만 남았다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133</a:t>
            </a:r>
            <a:r>
              <a:rPr lang="ko-KR" altLang="en-US" dirty="0" smtClean="0"/>
              <a:t>명의 </a:t>
            </a:r>
            <a:r>
              <a:rPr lang="ko-KR" altLang="en-US" dirty="0" err="1" smtClean="0"/>
              <a:t>아세틸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단독군과</a:t>
            </a:r>
            <a:r>
              <a:rPr lang="ko-KR" altLang="en-US" dirty="0" smtClean="0"/>
              <a:t> </a:t>
            </a:r>
            <a:r>
              <a:rPr lang="en-US" altLang="ko-KR" dirty="0" smtClean="0"/>
              <a:t>131</a:t>
            </a:r>
            <a:r>
              <a:rPr lang="ko-KR" altLang="en-US" dirty="0" smtClean="0"/>
              <a:t>의 </a:t>
            </a:r>
            <a:r>
              <a:rPr lang="ko-KR" altLang="en-US" dirty="0" err="1" smtClean="0"/>
              <a:t>플라세보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그룸으로</a:t>
            </a:r>
            <a:r>
              <a:rPr lang="ko-KR" altLang="en-US" dirty="0" smtClean="0"/>
              <a:t> 진행하였으며  </a:t>
            </a:r>
            <a:r>
              <a:rPr lang="en-US" altLang="ko-KR" dirty="0" smtClean="0"/>
              <a:t>primary</a:t>
            </a:r>
            <a:r>
              <a:rPr lang="en-US" altLang="ko-KR" baseline="0" dirty="0" smtClean="0"/>
              <a:t> outcome </a:t>
            </a:r>
            <a:r>
              <a:rPr lang="ko-KR" altLang="en-US" baseline="0" dirty="0" smtClean="0"/>
              <a:t>은 </a:t>
            </a:r>
            <a:r>
              <a:rPr lang="en-US" altLang="ko-KR" baseline="0" dirty="0" smtClean="0"/>
              <a:t>FVC </a:t>
            </a:r>
            <a:r>
              <a:rPr lang="ko-KR" altLang="en-US" baseline="0" dirty="0" smtClean="0"/>
              <a:t>의 변화이며 </a:t>
            </a:r>
            <a:r>
              <a:rPr lang="en-US" altLang="ko-KR" baseline="0" dirty="0" smtClean="0"/>
              <a:t>60</a:t>
            </a:r>
            <a:r>
              <a:rPr lang="ko-KR" altLang="en-US" baseline="0" dirty="0" smtClean="0"/>
              <a:t>주간 진행하였다</a:t>
            </a:r>
            <a:r>
              <a:rPr lang="en-US" altLang="ko-KR" baseline="0" dirty="0" smtClean="0"/>
              <a:t>. </a:t>
            </a:r>
          </a:p>
          <a:p>
            <a:r>
              <a:rPr lang="en-US" altLang="ko-KR" baseline="0" dirty="0" smtClean="0"/>
              <a:t>Ex </a:t>
            </a:r>
            <a:r>
              <a:rPr lang="en-US" altLang="ko-KR" baseline="0" dirty="0" err="1" smtClean="0"/>
              <a:t>clude</a:t>
            </a:r>
            <a:r>
              <a:rPr lang="en-US" altLang="ko-KR" baseline="0" dirty="0" smtClean="0"/>
              <a:t> criteria </a:t>
            </a:r>
            <a:r>
              <a:rPr lang="ko-KR" altLang="en-US" baseline="0" dirty="0" smtClean="0"/>
              <a:t>는 </a:t>
            </a:r>
            <a:endParaRPr lang="en-US" altLang="ko-KR" baseline="0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두 </a:t>
            </a:r>
            <a:r>
              <a:rPr lang="ko-KR" altLang="en-US" dirty="0" err="1" smtClean="0"/>
              <a:t>그룹사이의</a:t>
            </a:r>
            <a:r>
              <a:rPr lang="ko-KR" altLang="en-US" dirty="0" smtClean="0"/>
              <a:t> </a:t>
            </a:r>
            <a:r>
              <a:rPr lang="en-US" altLang="ko-KR" dirty="0" smtClean="0"/>
              <a:t>baseline </a:t>
            </a:r>
            <a:r>
              <a:rPr lang="en-US" altLang="ko-KR" dirty="0" err="1" smtClean="0"/>
              <a:t>chracteristinc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은 비슷하였다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1BB5-C354-4D42-BFB2-B0398EA4ED60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05446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err="1" smtClean="0"/>
              <a:t>Predinisone</a:t>
            </a:r>
            <a:r>
              <a:rPr lang="en-US" altLang="ko-KR" dirty="0" smtClean="0"/>
              <a:t>, azathioprine, acetylcholine</a:t>
            </a:r>
            <a:r>
              <a:rPr lang="en-US" altLang="ko-KR" baseline="0" dirty="0" smtClean="0"/>
              <a:t> </a:t>
            </a:r>
            <a:r>
              <a:rPr lang="en-US" altLang="ko-KR" dirty="0" smtClean="0"/>
              <a:t>3</a:t>
            </a:r>
            <a:r>
              <a:rPr lang="ko-KR" altLang="en-US" dirty="0" smtClean="0"/>
              <a:t>가지 </a:t>
            </a:r>
            <a:r>
              <a:rPr lang="en-US" altLang="ko-KR" dirty="0" smtClean="0"/>
              <a:t>regimen </a:t>
            </a:r>
            <a:r>
              <a:rPr lang="ko-KR" altLang="en-US" dirty="0" smtClean="0"/>
              <a:t>으로 진행되던 </a:t>
            </a:r>
            <a:r>
              <a:rPr lang="en-US" altLang="ko-KR" dirty="0" smtClean="0"/>
              <a:t>PANTHER</a:t>
            </a:r>
            <a:r>
              <a:rPr lang="en-US" altLang="ko-KR" baseline="0" dirty="0" smtClean="0"/>
              <a:t> IPF </a:t>
            </a:r>
            <a:r>
              <a:rPr lang="ko-KR" altLang="en-US" dirty="0" smtClean="0"/>
              <a:t>실험에서 안전상의 문제로 삼제 </a:t>
            </a:r>
            <a:r>
              <a:rPr lang="ko-KR" altLang="en-US" dirty="0" err="1" smtClean="0"/>
              <a:t>ㄱ룹은</a:t>
            </a:r>
            <a:r>
              <a:rPr lang="ko-KR" altLang="en-US" dirty="0" smtClean="0"/>
              <a:t> 중간에 탈락되고 </a:t>
            </a:r>
            <a:r>
              <a:rPr lang="ko-KR" altLang="en-US" dirty="0" err="1" smtClean="0"/>
              <a:t>아세틸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단독군과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플라세보</a:t>
            </a:r>
            <a:r>
              <a:rPr lang="ko-KR" altLang="en-US" dirty="0" smtClean="0"/>
              <a:t> 군만 남았다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133</a:t>
            </a:r>
            <a:r>
              <a:rPr lang="ko-KR" altLang="en-US" dirty="0" smtClean="0"/>
              <a:t>명의 </a:t>
            </a:r>
            <a:r>
              <a:rPr lang="ko-KR" altLang="en-US" dirty="0" err="1" smtClean="0"/>
              <a:t>아세틸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단독군과</a:t>
            </a:r>
            <a:r>
              <a:rPr lang="ko-KR" altLang="en-US" dirty="0" smtClean="0"/>
              <a:t> </a:t>
            </a:r>
            <a:r>
              <a:rPr lang="en-US" altLang="ko-KR" dirty="0" smtClean="0"/>
              <a:t>131</a:t>
            </a:r>
            <a:r>
              <a:rPr lang="ko-KR" altLang="en-US" dirty="0" smtClean="0"/>
              <a:t>의 </a:t>
            </a:r>
            <a:r>
              <a:rPr lang="ko-KR" altLang="en-US" dirty="0" err="1" smtClean="0"/>
              <a:t>플라세보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그룸으로</a:t>
            </a:r>
            <a:r>
              <a:rPr lang="ko-KR" altLang="en-US" dirty="0" smtClean="0"/>
              <a:t> 진행하였으며  </a:t>
            </a:r>
            <a:r>
              <a:rPr lang="en-US" altLang="ko-KR" dirty="0" smtClean="0"/>
              <a:t>primary</a:t>
            </a:r>
            <a:r>
              <a:rPr lang="en-US" altLang="ko-KR" baseline="0" dirty="0" smtClean="0"/>
              <a:t> outcome </a:t>
            </a:r>
            <a:r>
              <a:rPr lang="ko-KR" altLang="en-US" baseline="0" dirty="0" smtClean="0"/>
              <a:t>은 </a:t>
            </a:r>
            <a:r>
              <a:rPr lang="en-US" altLang="ko-KR" baseline="0" dirty="0" smtClean="0"/>
              <a:t>FVC </a:t>
            </a:r>
            <a:r>
              <a:rPr lang="ko-KR" altLang="en-US" baseline="0" dirty="0" smtClean="0"/>
              <a:t>의 변화이며 </a:t>
            </a:r>
            <a:r>
              <a:rPr lang="en-US" altLang="ko-KR" baseline="0" dirty="0" smtClean="0"/>
              <a:t>60</a:t>
            </a:r>
            <a:r>
              <a:rPr lang="ko-KR" altLang="en-US" baseline="0" dirty="0" smtClean="0"/>
              <a:t>주간 진행하였다</a:t>
            </a:r>
            <a:r>
              <a:rPr lang="en-US" altLang="ko-KR" baseline="0" dirty="0" smtClean="0"/>
              <a:t>. </a:t>
            </a:r>
          </a:p>
          <a:p>
            <a:r>
              <a:rPr lang="en-US" altLang="ko-KR" baseline="0" dirty="0" smtClean="0"/>
              <a:t>Ex </a:t>
            </a:r>
            <a:r>
              <a:rPr lang="en-US" altLang="ko-KR" baseline="0" dirty="0" err="1" smtClean="0"/>
              <a:t>clude</a:t>
            </a:r>
            <a:r>
              <a:rPr lang="en-US" altLang="ko-KR" baseline="0" dirty="0" smtClean="0"/>
              <a:t> criteria </a:t>
            </a:r>
            <a:r>
              <a:rPr lang="ko-KR" altLang="en-US" baseline="0" dirty="0" smtClean="0"/>
              <a:t>는 </a:t>
            </a:r>
            <a:endParaRPr lang="en-US" altLang="ko-KR" baseline="0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두 </a:t>
            </a:r>
            <a:r>
              <a:rPr lang="ko-KR" altLang="en-US" dirty="0" err="1" smtClean="0"/>
              <a:t>그룹사이의</a:t>
            </a:r>
            <a:r>
              <a:rPr lang="ko-KR" altLang="en-US" dirty="0" smtClean="0"/>
              <a:t> </a:t>
            </a:r>
            <a:r>
              <a:rPr lang="en-US" altLang="ko-KR" dirty="0" smtClean="0"/>
              <a:t>baseline </a:t>
            </a:r>
            <a:r>
              <a:rPr lang="en-US" altLang="ko-KR" dirty="0" err="1" smtClean="0"/>
              <a:t>chracteristinc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은 비슷하였다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1BB5-C354-4D42-BFB2-B0398EA4ED60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05446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FVCS</a:t>
            </a:r>
            <a:r>
              <a:rPr lang="ko-KR" altLang="en-US" dirty="0" err="1" smtClean="0"/>
              <a:t>는두그룹간</a:t>
            </a:r>
            <a:r>
              <a:rPr lang="ko-KR" altLang="en-US" dirty="0" smtClean="0"/>
              <a:t> </a:t>
            </a:r>
            <a:r>
              <a:rPr lang="en-US" altLang="ko-KR" dirty="0" smtClean="0"/>
              <a:t>60</a:t>
            </a:r>
            <a:r>
              <a:rPr lang="ko-KR" altLang="en-US" dirty="0" smtClean="0"/>
              <a:t>주간 큰 차이 없었으며</a:t>
            </a:r>
            <a:r>
              <a:rPr lang="en-US" altLang="ko-KR" dirty="0" smtClean="0"/>
              <a:t>. 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1BB5-C354-4D42-BFB2-B0398EA4ED60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71279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총 </a:t>
            </a:r>
            <a:r>
              <a:rPr lang="en-US" altLang="ko-KR" baseline="0" dirty="0" smtClean="0"/>
              <a:t>181</a:t>
            </a:r>
            <a:r>
              <a:rPr lang="ko-KR" altLang="en-US" baseline="0" dirty="0" smtClean="0"/>
              <a:t>명 </a:t>
            </a:r>
            <a:endParaRPr lang="en-US" altLang="ko-KR" baseline="0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1BB5-C354-4D42-BFB2-B0398EA4ED60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26867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이미  </a:t>
            </a:r>
            <a:r>
              <a:rPr lang="en-US" altLang="ko-KR" dirty="0" smtClean="0"/>
              <a:t>2</a:t>
            </a:r>
            <a:r>
              <a:rPr lang="ko-KR" altLang="en-US" dirty="0" err="1" smtClean="0"/>
              <a:t>상실험에서</a:t>
            </a:r>
            <a:r>
              <a:rPr lang="ko-KR" altLang="en-US" dirty="0" smtClean="0"/>
              <a:t> </a:t>
            </a:r>
            <a:r>
              <a:rPr lang="en-US" altLang="ko-KR" dirty="0" smtClean="0"/>
              <a:t>432</a:t>
            </a:r>
            <a:r>
              <a:rPr lang="ko-KR" altLang="en-US" dirty="0" smtClean="0"/>
              <a:t>명의 </a:t>
            </a:r>
            <a:r>
              <a:rPr lang="ko-KR" altLang="en-US" dirty="0" err="1" smtClean="0"/>
              <a:t>환자군으로</a:t>
            </a:r>
            <a:r>
              <a:rPr lang="ko-KR" altLang="en-US" dirty="0" smtClean="0"/>
              <a:t> </a:t>
            </a:r>
            <a:r>
              <a:rPr lang="en-US" altLang="ko-KR" dirty="0" smtClean="0"/>
              <a:t>12</a:t>
            </a:r>
            <a:r>
              <a:rPr lang="ko-KR" altLang="en-US" dirty="0" err="1" smtClean="0"/>
              <a:t>개월동안</a:t>
            </a:r>
            <a:r>
              <a:rPr lang="ko-KR" altLang="en-US" dirty="0" smtClean="0"/>
              <a:t> </a:t>
            </a:r>
            <a:r>
              <a:rPr lang="en-US" altLang="ko-KR" dirty="0" smtClean="0"/>
              <a:t>150MG BID </a:t>
            </a:r>
            <a:r>
              <a:rPr lang="ko-KR" altLang="en-US" dirty="0" smtClean="0"/>
              <a:t>로 복용시키니 </a:t>
            </a:r>
            <a:r>
              <a:rPr lang="en-US" altLang="ko-KR" dirty="0" err="1" smtClean="0"/>
              <a:t>fvc</a:t>
            </a:r>
            <a:r>
              <a:rPr lang="en-US" altLang="ko-KR" dirty="0" smtClean="0"/>
              <a:t> </a:t>
            </a:r>
            <a:r>
              <a:rPr lang="ko-KR" altLang="en-US" dirty="0" smtClean="0"/>
              <a:t>감소 </a:t>
            </a:r>
            <a:r>
              <a:rPr lang="en-US" altLang="ko-KR" dirty="0" smtClean="0"/>
              <a:t>,EXACERBATION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감소 </a:t>
            </a:r>
            <a:r>
              <a:rPr lang="en-US" altLang="ko-KR" baseline="0" dirty="0" smtClean="0"/>
              <a:t>QOL </a:t>
            </a:r>
            <a:r>
              <a:rPr lang="ko-KR" altLang="en-US" baseline="0" dirty="0" smtClean="0"/>
              <a:t>올라감을 확인</a:t>
            </a:r>
            <a:endParaRPr lang="en-US" altLang="ko-KR" baseline="0" dirty="0" smtClean="0"/>
          </a:p>
          <a:p>
            <a:r>
              <a:rPr lang="ko-KR" altLang="en-US" baseline="0" dirty="0" smtClean="0"/>
              <a:t>이에 </a:t>
            </a:r>
            <a:r>
              <a:rPr lang="en-US" altLang="ko-KR" baseline="0" dirty="0" smtClean="0"/>
              <a:t>3</a:t>
            </a:r>
            <a:r>
              <a:rPr lang="ko-KR" altLang="en-US" baseline="0" dirty="0" err="1" smtClean="0"/>
              <a:t>상시험을</a:t>
            </a:r>
            <a:r>
              <a:rPr lang="ko-KR" altLang="en-US" baseline="0" dirty="0" smtClean="0"/>
              <a:t> 시행하였다</a:t>
            </a:r>
            <a:r>
              <a:rPr lang="en-US" altLang="ko-KR" baseline="0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1BB5-C354-4D42-BFB2-B0398EA4ED60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42713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INPULSIS 1-</a:t>
            </a:r>
            <a:r>
              <a:rPr lang="ko-KR" altLang="en-US" dirty="0" smtClean="0"/>
              <a:t>과 </a:t>
            </a:r>
            <a:r>
              <a:rPr lang="en-US" altLang="ko-KR" baseline="0" dirty="0" smtClean="0"/>
              <a:t> 2 </a:t>
            </a:r>
            <a:r>
              <a:rPr lang="ko-KR" altLang="en-US" baseline="0" dirty="0" err="1" smtClean="0"/>
              <a:t>두군으로</a:t>
            </a:r>
            <a:r>
              <a:rPr lang="ko-KR" altLang="en-US" baseline="0" dirty="0" smtClean="0"/>
              <a:t> 나누어 진행하였다</a:t>
            </a:r>
            <a:r>
              <a:rPr lang="en-US" altLang="ko-KR" baseline="0" dirty="0" smtClean="0"/>
              <a:t>. </a:t>
            </a:r>
          </a:p>
          <a:p>
            <a:r>
              <a:rPr lang="ko-KR" altLang="en-US" dirty="0" err="1" smtClean="0"/>
              <a:t>두군의</a:t>
            </a:r>
            <a:r>
              <a:rPr lang="ko-KR" altLang="en-US" dirty="0" smtClean="0"/>
              <a:t> </a:t>
            </a:r>
            <a:r>
              <a:rPr lang="en-US" altLang="ko-KR" dirty="0" smtClean="0"/>
              <a:t>TRIAL GROUP </a:t>
            </a:r>
            <a:r>
              <a:rPr lang="ko-KR" altLang="en-US" dirty="0" smtClean="0"/>
              <a:t>으로 나누어 진행하였으며 두 군간 차이는 없었다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1BB5-C354-4D42-BFB2-B0398EA4ED60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94626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FVC 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1</a:t>
            </a:r>
            <a:r>
              <a:rPr lang="ko-KR" altLang="en-US" dirty="0" smtClean="0"/>
              <a:t>년 변화율은 </a:t>
            </a:r>
            <a:r>
              <a:rPr lang="en-US" altLang="ko-KR" dirty="0" smtClean="0"/>
              <a:t>NINTEDANIB </a:t>
            </a:r>
            <a:r>
              <a:rPr lang="ko-KR" altLang="en-US" dirty="0" smtClean="0"/>
              <a:t>받은 환자는 </a:t>
            </a:r>
            <a:r>
              <a:rPr lang="en-US" altLang="ko-KR" dirty="0" smtClean="0"/>
              <a:t>-114</a:t>
            </a:r>
          </a:p>
          <a:p>
            <a:r>
              <a:rPr lang="en-US" altLang="ko-KR" dirty="0" smtClean="0"/>
              <a:t>PLAVEBO 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-239</a:t>
            </a:r>
          </a:p>
          <a:p>
            <a:r>
              <a:rPr lang="en-US" altLang="ko-KR" dirty="0" smtClean="0"/>
              <a:t>INPULSE</a:t>
            </a:r>
            <a:r>
              <a:rPr lang="en-US" altLang="ko-KR" baseline="0" dirty="0" smtClean="0"/>
              <a:t> 2</a:t>
            </a:r>
            <a:r>
              <a:rPr lang="ko-KR" altLang="en-US" baseline="0" dirty="0" smtClean="0"/>
              <a:t>에서도 </a:t>
            </a:r>
            <a:r>
              <a:rPr lang="en-US" altLang="ko-KR" baseline="0" dirty="0" smtClean="0"/>
              <a:t>113. </a:t>
            </a:r>
            <a:r>
              <a:rPr lang="ko-KR" altLang="en-US" baseline="0" dirty="0" smtClean="0"/>
              <a:t>에서 </a:t>
            </a:r>
            <a:r>
              <a:rPr lang="en-US" altLang="ko-KR" baseline="0" dirty="0" smtClean="0"/>
              <a:t>207</a:t>
            </a:r>
            <a:endParaRPr lang="en-US" altLang="ko-KR" dirty="0" smtClean="0"/>
          </a:p>
          <a:p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-&gt;</a:t>
            </a:r>
            <a:r>
              <a:rPr lang="ko-KR" altLang="en-US" dirty="0" smtClean="0"/>
              <a:t>유의하게 </a:t>
            </a:r>
            <a:r>
              <a:rPr lang="en-US" altLang="ko-KR" dirty="0" smtClean="0"/>
              <a:t>NINTEDANIB</a:t>
            </a:r>
            <a:r>
              <a:rPr lang="en-US" altLang="ko-KR" baseline="0" dirty="0" smtClean="0"/>
              <a:t> </a:t>
            </a:r>
            <a:r>
              <a:rPr lang="ko-KR" altLang="en-US" baseline="0" dirty="0" err="1" smtClean="0"/>
              <a:t>복용군이</a:t>
            </a:r>
            <a:r>
              <a:rPr lang="ko-KR" altLang="en-US" baseline="0" dirty="0" smtClean="0"/>
              <a:t> 감소율이 적었다</a:t>
            </a:r>
            <a:r>
              <a:rPr lang="en-US" altLang="ko-KR" baseline="0" dirty="0" smtClean="0"/>
              <a:t>. 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시간에 따른 </a:t>
            </a:r>
            <a:r>
              <a:rPr lang="en-US" altLang="ko-KR" dirty="0" err="1" smtClean="0"/>
              <a:t>fvc</a:t>
            </a:r>
            <a:r>
              <a:rPr lang="en-US" altLang="ko-KR" dirty="0" smtClean="0"/>
              <a:t>  </a:t>
            </a:r>
            <a:r>
              <a:rPr lang="ko-KR" altLang="en-US" dirty="0" smtClean="0"/>
              <a:t>감소도 </a:t>
            </a:r>
            <a:r>
              <a:rPr lang="ko-KR" altLang="en-US" dirty="0" err="1" smtClean="0"/>
              <a:t>복용군에서</a:t>
            </a:r>
            <a:r>
              <a:rPr lang="ko-KR" altLang="en-US" dirty="0" smtClean="0"/>
              <a:t> 유의하게 </a:t>
            </a:r>
            <a:r>
              <a:rPr lang="ko-KR" altLang="en-US" dirty="0" err="1" smtClean="0"/>
              <a:t>시ㅏ간에</a:t>
            </a:r>
            <a:r>
              <a:rPr lang="ko-KR" altLang="en-US" dirty="0" smtClean="0"/>
              <a:t> 따른 감소가 </a:t>
            </a:r>
            <a:r>
              <a:rPr lang="ko-KR" altLang="en-US" dirty="0" err="1" smtClean="0"/>
              <a:t>적은것을</a:t>
            </a:r>
            <a:r>
              <a:rPr lang="ko-KR" altLang="en-US" dirty="0" smtClean="0"/>
              <a:t> 알 수 </a:t>
            </a:r>
            <a:r>
              <a:rPr lang="ko-KR" altLang="en-US" dirty="0" err="1" smtClean="0"/>
              <a:t>잇따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1BB5-C354-4D42-BFB2-B0398EA4ED60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31173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52</a:t>
            </a:r>
            <a:r>
              <a:rPr lang="ko-KR" altLang="en-US" dirty="0" smtClean="0"/>
              <a:t>주 에서의 </a:t>
            </a:r>
            <a:r>
              <a:rPr lang="en-US" altLang="ko-KR" dirty="0" smtClean="0"/>
              <a:t>lung function </a:t>
            </a:r>
            <a:r>
              <a:rPr lang="ko-KR" altLang="en-US" dirty="0" smtClean="0"/>
              <a:t>에서 절대치의 </a:t>
            </a:r>
            <a:r>
              <a:rPr lang="ko-KR" altLang="en-US" dirty="0" err="1" smtClean="0"/>
              <a:t>감쇼률또한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복용군에서</a:t>
            </a:r>
            <a:r>
              <a:rPr lang="ko-KR" altLang="en-US" dirty="0" smtClean="0"/>
              <a:t> 유의하게 낮았으며</a:t>
            </a:r>
            <a:endParaRPr lang="en-US" altLang="ko-KR" dirty="0" smtClean="0"/>
          </a:p>
          <a:p>
            <a:r>
              <a:rPr lang="en-US" altLang="ko-KR" dirty="0" smtClean="0"/>
              <a:t>5%</a:t>
            </a:r>
            <a:r>
              <a:rPr lang="ko-KR" altLang="en-US" dirty="0" smtClean="0"/>
              <a:t>이하 감소 군도 </a:t>
            </a:r>
            <a:r>
              <a:rPr lang="en-US" altLang="ko-KR" dirty="0" smtClean="0"/>
              <a:t>10%</a:t>
            </a:r>
            <a:r>
              <a:rPr lang="ko-KR" altLang="en-US" dirty="0" smtClean="0"/>
              <a:t>이하 감소군도 </a:t>
            </a:r>
            <a:r>
              <a:rPr lang="ko-KR" altLang="en-US" dirty="0" err="1" smtClean="0"/>
              <a:t>복용군에서</a:t>
            </a:r>
            <a:r>
              <a:rPr lang="ko-KR" altLang="en-US" dirty="0" smtClean="0"/>
              <a:t> 유의하게 많았고</a:t>
            </a:r>
            <a:endParaRPr lang="en-US" altLang="ko-KR" dirty="0" smtClean="0"/>
          </a:p>
          <a:p>
            <a:r>
              <a:rPr lang="ko-KR" altLang="en-US" dirty="0" smtClean="0"/>
              <a:t>절대적인 평균 감소 절대치도 </a:t>
            </a:r>
            <a:r>
              <a:rPr lang="ko-KR" altLang="en-US" dirty="0" err="1" smtClean="0"/>
              <a:t>복용군이</a:t>
            </a:r>
            <a:r>
              <a:rPr lang="ko-KR" altLang="en-US" dirty="0" smtClean="0"/>
              <a:t> 유의하게 낮았다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1BB5-C354-4D42-BFB2-B0398EA4ED60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05380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err="1" smtClean="0"/>
              <a:t>Inpulsis</a:t>
            </a:r>
            <a:r>
              <a:rPr lang="en-US" altLang="ko-KR" dirty="0" smtClean="0"/>
              <a:t> a </a:t>
            </a:r>
            <a:r>
              <a:rPr lang="ko-KR" altLang="en-US" dirty="0" smtClean="0"/>
              <a:t>군에서는 차이가 없었고 </a:t>
            </a:r>
            <a:r>
              <a:rPr lang="en-US" altLang="ko-KR" dirty="0" smtClean="0"/>
              <a:t>b</a:t>
            </a:r>
            <a:r>
              <a:rPr lang="ko-KR" altLang="en-US" dirty="0" smtClean="0"/>
              <a:t>군에서 유의하게 차이를 보였다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err="1" smtClean="0"/>
              <a:t>전체군에서는</a:t>
            </a:r>
            <a:r>
              <a:rPr lang="ko-KR" altLang="en-US" dirty="0" smtClean="0"/>
              <a:t> </a:t>
            </a:r>
            <a:r>
              <a:rPr lang="en-US" altLang="ko-KR" dirty="0" smtClean="0"/>
              <a:t>1st </a:t>
            </a:r>
            <a:r>
              <a:rPr lang="ko-KR" altLang="en-US" dirty="0" smtClean="0"/>
              <a:t>악화까지 걸리는 시간은 차이가 없었고 </a:t>
            </a:r>
            <a:endParaRPr lang="en-US" altLang="ko-KR" dirty="0" smtClean="0"/>
          </a:p>
          <a:p>
            <a:r>
              <a:rPr lang="ko-KR" altLang="en-US" dirty="0" smtClean="0"/>
              <a:t>적어도 한번의 악화경험이 있는 사람의 </a:t>
            </a:r>
            <a:r>
              <a:rPr lang="en-US" altLang="ko-KR" dirty="0" smtClean="0"/>
              <a:t>%</a:t>
            </a:r>
            <a:r>
              <a:rPr lang="ko-KR" altLang="en-US" dirty="0" smtClean="0"/>
              <a:t>는</a:t>
            </a:r>
            <a:r>
              <a:rPr lang="en-US" altLang="ko-KR" dirty="0" smtClean="0"/>
              <a:t>  </a:t>
            </a:r>
            <a:r>
              <a:rPr lang="en-US" altLang="ko-KR" dirty="0" err="1" smtClean="0"/>
              <a:t>plavebo</a:t>
            </a:r>
            <a:r>
              <a:rPr lang="ko-KR" altLang="en-US" dirty="0" smtClean="0"/>
              <a:t> 군에서 유의하게 많았다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en-US" altLang="ko-KR" dirty="0" err="1" smtClean="0"/>
              <a:t>Inpulsis</a:t>
            </a:r>
            <a:r>
              <a:rPr lang="en-US" altLang="ko-KR" dirty="0" smtClean="0"/>
              <a:t> 1.2 </a:t>
            </a:r>
            <a:r>
              <a:rPr lang="ko-KR" altLang="en-US" dirty="0" smtClean="0"/>
              <a:t>에서</a:t>
            </a:r>
            <a:r>
              <a:rPr lang="en-US" altLang="ko-KR" dirty="0" smtClean="0"/>
              <a:t> </a:t>
            </a:r>
            <a:r>
              <a:rPr lang="ko-KR" altLang="en-US" dirty="0" smtClean="0"/>
              <a:t>차이가 나는 것은 </a:t>
            </a:r>
            <a:r>
              <a:rPr lang="en-US" altLang="ko-KR" dirty="0" smtClean="0"/>
              <a:t>base characteristic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이 비슷했기 때문에 설명되지 않는다</a:t>
            </a:r>
            <a:endParaRPr lang="en-US" altLang="ko-KR" baseline="0" dirty="0" smtClean="0"/>
          </a:p>
          <a:p>
            <a:r>
              <a:rPr lang="ko-KR" altLang="en-US" baseline="0" dirty="0" smtClean="0"/>
              <a:t>다만 </a:t>
            </a:r>
            <a:r>
              <a:rPr lang="en-US" altLang="ko-KR" baseline="0" dirty="0" smtClean="0"/>
              <a:t>acute </a:t>
            </a:r>
            <a:r>
              <a:rPr lang="en-US" altLang="ko-KR" baseline="0" dirty="0" err="1" smtClean="0"/>
              <a:t>exacervation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의 경우 </a:t>
            </a:r>
            <a:r>
              <a:rPr lang="ko-KR" altLang="en-US" baseline="0" dirty="0" err="1" smtClean="0"/>
              <a:t>상대적으ㅗ</a:t>
            </a:r>
            <a:r>
              <a:rPr lang="ko-KR" altLang="en-US" baseline="0" dirty="0" smtClean="0"/>
              <a:t> 드문 </a:t>
            </a:r>
            <a:r>
              <a:rPr lang="en-US" altLang="ko-KR" baseline="0" dirty="0" smtClean="0"/>
              <a:t>event </a:t>
            </a:r>
            <a:r>
              <a:rPr lang="ko-KR" altLang="en-US" baseline="0" dirty="0" smtClean="0"/>
              <a:t>라 적은 수여서 결과가 </a:t>
            </a:r>
            <a:r>
              <a:rPr lang="en-US" altLang="ko-KR" baseline="0" dirty="0" smtClean="0"/>
              <a:t>heterogeneity </a:t>
            </a:r>
            <a:r>
              <a:rPr lang="ko-KR" altLang="en-US" baseline="0" dirty="0" smtClean="0"/>
              <a:t>할 것으로 생각된다</a:t>
            </a:r>
            <a:r>
              <a:rPr lang="en-US" altLang="ko-KR" baseline="0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1BB5-C354-4D42-BFB2-B0398EA4ED60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347247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사망률은 </a:t>
            </a:r>
            <a:r>
              <a:rPr lang="en-US" altLang="ko-KR" dirty="0" err="1" smtClean="0"/>
              <a:t>prespecified</a:t>
            </a:r>
            <a:r>
              <a:rPr lang="en-US" altLang="ko-KR" baseline="0" dirty="0" smtClean="0"/>
              <a:t> pooled analysis</a:t>
            </a:r>
            <a:r>
              <a:rPr lang="ko-KR" altLang="en-US" baseline="0" dirty="0" smtClean="0"/>
              <a:t>에서 </a:t>
            </a:r>
            <a:r>
              <a:rPr lang="en-US" altLang="ko-KR" dirty="0" smtClean="0"/>
              <a:t> </a:t>
            </a:r>
            <a:r>
              <a:rPr lang="ko-KR" altLang="en-US" dirty="0" smtClean="0"/>
              <a:t>두 군에서 큰 차이는 없었고 </a:t>
            </a:r>
            <a:endParaRPr lang="en-US" altLang="ko-KR" dirty="0" smtClean="0"/>
          </a:p>
          <a:p>
            <a:r>
              <a:rPr lang="en-US" altLang="ko-KR" dirty="0" smtClean="0"/>
              <a:t>Diarrhea </a:t>
            </a:r>
            <a:r>
              <a:rPr lang="ko-KR" altLang="en-US" dirty="0" smtClean="0"/>
              <a:t>가 두군 모두에서의 </a:t>
            </a:r>
            <a:r>
              <a:rPr lang="en-US" altLang="ko-KR" dirty="0" err="1" smtClean="0"/>
              <a:t>nintedanib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gourp</a:t>
            </a:r>
            <a:r>
              <a:rPr lang="en-US" altLang="ko-KR" dirty="0" smtClean="0"/>
              <a:t> </a:t>
            </a:r>
            <a:r>
              <a:rPr lang="ko-KR" altLang="en-US" dirty="0" smtClean="0"/>
              <a:t>에서의 </a:t>
            </a:r>
            <a:r>
              <a:rPr lang="en-US" altLang="ko-KR" dirty="0" smtClean="0"/>
              <a:t>m/c</a:t>
            </a:r>
            <a:r>
              <a:rPr lang="en-US" altLang="ko-KR" baseline="0" dirty="0" smtClean="0"/>
              <a:t> </a:t>
            </a:r>
            <a:r>
              <a:rPr lang="ko-KR" altLang="en-US" baseline="0" dirty="0" err="1" smtClean="0"/>
              <a:t>부작요이었다</a:t>
            </a:r>
            <a:r>
              <a:rPr lang="en-US" altLang="ko-KR" baseline="0" dirty="0" smtClean="0"/>
              <a:t>.</a:t>
            </a:r>
            <a:endParaRPr lang="en-US" altLang="ko-KR" dirty="0" smtClean="0"/>
          </a:p>
          <a:p>
            <a:r>
              <a:rPr lang="ko-KR" altLang="en-US" dirty="0" err="1" smtClean="0"/>
              <a:t>ㄴ</a:t>
            </a:r>
            <a:r>
              <a:rPr lang="en-US" altLang="ko-KR" dirty="0" smtClean="0"/>
              <a:t>/e</a:t>
            </a:r>
            <a:r>
              <a:rPr lang="ko-KR" altLang="en-US" dirty="0" smtClean="0"/>
              <a:t>의</a:t>
            </a:r>
            <a:r>
              <a:rPr lang="en-US" altLang="ko-KR" dirty="0" smtClean="0"/>
              <a:t> m/c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은 </a:t>
            </a:r>
            <a:r>
              <a:rPr lang="en-US" altLang="ko-KR" baseline="0" dirty="0" smtClean="0"/>
              <a:t>diarrhea, serious </a:t>
            </a:r>
            <a:r>
              <a:rPr lang="ko-KR" altLang="en-US" baseline="0" dirty="0" smtClean="0"/>
              <a:t>한 부작용의 </a:t>
            </a:r>
            <a:r>
              <a:rPr lang="en-US" altLang="ko-KR" baseline="0" dirty="0" smtClean="0"/>
              <a:t>proportion </a:t>
            </a:r>
            <a:r>
              <a:rPr lang="ko-KR" altLang="en-US" baseline="0" dirty="0" smtClean="0"/>
              <a:t>은 </a:t>
            </a:r>
            <a:r>
              <a:rPr lang="en-US" altLang="ko-KR" baseline="0" dirty="0" smtClean="0"/>
              <a:t>IMPULSE 1</a:t>
            </a:r>
            <a:r>
              <a:rPr lang="ko-KR" altLang="en-US" baseline="0" dirty="0" smtClean="0"/>
              <a:t>과 </a:t>
            </a:r>
            <a:r>
              <a:rPr lang="en-US" altLang="ko-KR" baseline="0" dirty="0" smtClean="0"/>
              <a:t>2 </a:t>
            </a:r>
            <a:r>
              <a:rPr lang="ko-KR" altLang="en-US" baseline="0" dirty="0" smtClean="0"/>
              <a:t>에서 비슷하였다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err="1" smtClean="0"/>
              <a:t>그외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liver enzyme elevation </a:t>
            </a:r>
            <a:r>
              <a:rPr lang="ko-KR" altLang="en-US" baseline="0" dirty="0" smtClean="0"/>
              <a:t>의 </a:t>
            </a:r>
            <a:r>
              <a:rPr lang="en-US" altLang="ko-KR" baseline="0" dirty="0" err="1" smtClean="0"/>
              <a:t>nitenabnib</a:t>
            </a:r>
            <a:r>
              <a:rPr lang="en-US" altLang="ko-KR" baseline="0" dirty="0" smtClean="0"/>
              <a:t> group </a:t>
            </a:r>
            <a:r>
              <a:rPr lang="ko-KR" altLang="en-US" baseline="0" dirty="0" err="1" smtClean="0"/>
              <a:t>에서보이는</a:t>
            </a:r>
            <a:r>
              <a:rPr lang="ko-KR" altLang="en-US" baseline="0" dirty="0" smtClean="0"/>
              <a:t> 주 부작용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왜 </a:t>
            </a:r>
            <a:r>
              <a:rPr lang="en-US" altLang="ko-KR" dirty="0" smtClean="0"/>
              <a:t>MI</a:t>
            </a:r>
            <a:r>
              <a:rPr lang="ko-KR" altLang="en-US" dirty="0" smtClean="0"/>
              <a:t>가 </a:t>
            </a:r>
            <a:r>
              <a:rPr lang="ko-KR" altLang="en-US" dirty="0" err="1" smtClean="0"/>
              <a:t>많은지ㅡㄴ</a:t>
            </a:r>
            <a:r>
              <a:rPr lang="ko-KR" altLang="en-US" dirty="0" smtClean="0"/>
              <a:t> 모름</a:t>
            </a:r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1BB5-C354-4D42-BFB2-B0398EA4ED60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822414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555</a:t>
            </a:r>
            <a:r>
              <a:rPr lang="ko-KR" altLang="en-US" dirty="0" smtClean="0"/>
              <a:t>명에서  </a:t>
            </a:r>
            <a:r>
              <a:rPr lang="en-US" altLang="ko-KR" dirty="0" smtClean="0"/>
              <a:t>oral</a:t>
            </a:r>
            <a:r>
              <a:rPr lang="ko-KR" altLang="en-US" dirty="0" smtClean="0"/>
              <a:t> </a:t>
            </a:r>
            <a:r>
              <a:rPr lang="en-US" altLang="ko-KR" dirty="0" err="1" smtClean="0"/>
              <a:t>pirfenidone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과</a:t>
            </a:r>
            <a:r>
              <a:rPr lang="en-US" altLang="ko-KR" baseline="0" dirty="0" smtClean="0"/>
              <a:t> placebo </a:t>
            </a:r>
            <a:r>
              <a:rPr lang="ko-KR" altLang="en-US" baseline="0" dirty="0" smtClean="0"/>
              <a:t>를 </a:t>
            </a:r>
            <a:r>
              <a:rPr lang="en-US" altLang="ko-KR" baseline="0" dirty="0" smtClean="0"/>
              <a:t>52</a:t>
            </a:r>
            <a:r>
              <a:rPr lang="ko-KR" altLang="en-US" baseline="0" dirty="0" smtClean="0"/>
              <a:t>주간 투여 </a:t>
            </a:r>
            <a:endParaRPr lang="en-US" altLang="ko-KR" baseline="0" dirty="0" smtClean="0"/>
          </a:p>
          <a:p>
            <a:r>
              <a:rPr lang="en-US" altLang="ko-KR" dirty="0" smtClean="0"/>
              <a:t>FVC</a:t>
            </a:r>
            <a:r>
              <a:rPr lang="ko-KR" altLang="en-US" dirty="0" smtClean="0"/>
              <a:t>가 변하거나 </a:t>
            </a:r>
            <a:r>
              <a:rPr lang="ko-KR" altLang="en-US" dirty="0" err="1" smtClean="0"/>
              <a:t>사망시</a:t>
            </a:r>
            <a:r>
              <a:rPr lang="ko-KR" altLang="en-US" dirty="0" smtClean="0"/>
              <a:t> </a:t>
            </a:r>
            <a:r>
              <a:rPr lang="en-US" altLang="ko-KR" dirty="0" smtClean="0"/>
              <a:t>PRIMARY END POINT AT 52</a:t>
            </a:r>
            <a:r>
              <a:rPr lang="ko-KR" altLang="en-US" dirty="0" smtClean="0"/>
              <a:t>주 </a:t>
            </a:r>
            <a:endParaRPr lang="en-US" altLang="ko-KR" dirty="0" smtClean="0"/>
          </a:p>
          <a:p>
            <a:r>
              <a:rPr lang="en-US" altLang="ko-KR" dirty="0" smtClean="0"/>
              <a:t>2</a:t>
            </a:r>
            <a:r>
              <a:rPr lang="ko-KR" altLang="en-US" dirty="0" err="1" smtClean="0"/>
              <a:t>ㅜㅇ</a:t>
            </a:r>
            <a:r>
              <a:rPr lang="ko-KR" altLang="en-US" dirty="0" smtClean="0"/>
              <a:t> 둥 </a:t>
            </a:r>
            <a:r>
              <a:rPr lang="en-US" altLang="ko-KR" dirty="0" smtClean="0"/>
              <a:t>points</a:t>
            </a:r>
            <a:r>
              <a:rPr lang="ko-KR" altLang="en-US" dirty="0" smtClean="0"/>
              <a:t> </a:t>
            </a:r>
            <a:r>
              <a:rPr lang="en-US" altLang="ko-KR" dirty="0" smtClean="0"/>
              <a:t>6</a:t>
            </a:r>
            <a:r>
              <a:rPr lang="ko-KR" altLang="en-US" dirty="0" smtClean="0"/>
              <a:t>분 </a:t>
            </a:r>
            <a:r>
              <a:rPr lang="en-US" altLang="ko-KR" dirty="0" smtClean="0"/>
              <a:t>WALKING DISTANCE. PROGRESSION free  survival dyspnea</a:t>
            </a:r>
            <a:r>
              <a:rPr lang="en-US" altLang="ko-KR" baseline="0" dirty="0" smtClean="0"/>
              <a:t> death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1BB5-C354-4D42-BFB2-B0398EA4ED60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687816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  <a:p>
            <a:r>
              <a:rPr lang="en-US" altLang="ko-KR" baseline="0" dirty="0" smtClean="0"/>
              <a:t>Baseline </a:t>
            </a:r>
            <a:r>
              <a:rPr lang="ko-KR" altLang="en-US" baseline="0" dirty="0" smtClean="0"/>
              <a:t>특징은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별 </a:t>
            </a:r>
            <a:r>
              <a:rPr lang="ko-KR" altLang="en-US" baseline="0" dirty="0" err="1" smtClean="0"/>
              <a:t>차이없다</a:t>
            </a: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1BB5-C354-4D42-BFB2-B0398EA4ED60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687816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52</a:t>
            </a:r>
            <a:r>
              <a:rPr lang="ko-KR" altLang="en-US" dirty="0" smtClean="0"/>
              <a:t>주간의 </a:t>
            </a:r>
            <a:r>
              <a:rPr lang="en-US" altLang="ko-KR" dirty="0" smtClean="0"/>
              <a:t>primary</a:t>
            </a:r>
            <a:r>
              <a:rPr lang="en-US" altLang="ko-KR" baseline="0" dirty="0" smtClean="0"/>
              <a:t> end point t </a:t>
            </a:r>
            <a:r>
              <a:rPr lang="ko-KR" altLang="en-US" baseline="0" dirty="0" smtClean="0"/>
              <a:t>인 </a:t>
            </a:r>
            <a:r>
              <a:rPr lang="en-US" altLang="ko-KR" baseline="0" dirty="0" smtClean="0"/>
              <a:t>FVC </a:t>
            </a:r>
            <a:r>
              <a:rPr lang="ko-KR" altLang="en-US" baseline="0" dirty="0" smtClean="0"/>
              <a:t>의 변화와 사망의 비율이 최종 </a:t>
            </a:r>
            <a:r>
              <a:rPr lang="en-US" altLang="ko-KR" baseline="0" dirty="0" smtClean="0"/>
              <a:t>46 </a:t>
            </a:r>
            <a:r>
              <a:rPr lang="ko-KR" altLang="en-US" baseline="0" dirty="0" err="1" smtClean="0"/>
              <a:t>명대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88</a:t>
            </a:r>
            <a:r>
              <a:rPr lang="ko-KR" altLang="en-US" baseline="0" dirty="0" smtClean="0"/>
              <a:t>명</a:t>
            </a:r>
            <a:r>
              <a:rPr lang="en-US" altLang="ko-KR" baseline="0" dirty="0" smtClean="0"/>
              <a:t>, 31%</a:t>
            </a:r>
            <a:r>
              <a:rPr lang="ko-KR" altLang="en-US" baseline="0" dirty="0" smtClean="0"/>
              <a:t>대 </a:t>
            </a:r>
            <a:r>
              <a:rPr lang="en-US" altLang="ko-KR" baseline="0" dirty="0" smtClean="0"/>
              <a:t>16%</a:t>
            </a:r>
            <a:r>
              <a:rPr lang="ko-KR" altLang="en-US" baseline="0" dirty="0" smtClean="0"/>
              <a:t>로 </a:t>
            </a:r>
            <a:r>
              <a:rPr lang="en-US" altLang="ko-KR" baseline="0" dirty="0" err="1" smtClean="0"/>
              <a:t>Pifenidone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그룹이 </a:t>
            </a:r>
            <a:r>
              <a:rPr lang="en-US" altLang="ko-KR" baseline="0" dirty="0" smtClean="0"/>
              <a:t>placebo </a:t>
            </a:r>
            <a:r>
              <a:rPr lang="ko-KR" altLang="en-US" baseline="0" dirty="0" err="1" smtClean="0"/>
              <a:t>그릅보다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47.9% 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relative reduction </a:t>
            </a:r>
            <a:r>
              <a:rPr lang="ko-KR" altLang="en-US" baseline="0" dirty="0" smtClean="0"/>
              <a:t>보여주며</a:t>
            </a:r>
            <a:endParaRPr lang="en-US" altLang="ko-KR" baseline="0" dirty="0" smtClean="0"/>
          </a:p>
          <a:p>
            <a:r>
              <a:rPr lang="en-US" altLang="ko-KR" baseline="0" dirty="0" smtClean="0"/>
              <a:t>FVC </a:t>
            </a:r>
            <a:r>
              <a:rPr lang="ko-KR" altLang="en-US" baseline="0" dirty="0" smtClean="0"/>
              <a:t>의 </a:t>
            </a:r>
            <a:r>
              <a:rPr lang="ko-KR" altLang="en-US" baseline="0" dirty="0" err="1" smtClean="0"/>
              <a:t>변화량도</a:t>
            </a:r>
            <a:r>
              <a:rPr lang="ko-KR" altLang="en-US" baseline="0" dirty="0" smtClean="0"/>
              <a:t> </a:t>
            </a:r>
            <a:r>
              <a:rPr lang="en-US" altLang="ko-KR" baseline="0" dirty="0" err="1" smtClean="0"/>
              <a:t>Pifenidone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그룹이 </a:t>
            </a:r>
            <a:r>
              <a:rPr lang="en-US" altLang="ko-KR" baseline="0" dirty="0" smtClean="0"/>
              <a:t>45.1% </a:t>
            </a:r>
            <a:r>
              <a:rPr lang="ko-KR" altLang="en-US" baseline="0" dirty="0" smtClean="0"/>
              <a:t>나 적었으며 아예 감소하지 않은 비율도 </a:t>
            </a:r>
            <a:r>
              <a:rPr lang="en-US" altLang="ko-KR" baseline="0" dirty="0" smtClean="0"/>
              <a:t>63</a:t>
            </a:r>
            <a:r>
              <a:rPr lang="ko-KR" altLang="en-US" baseline="0" dirty="0" err="1" smtClean="0"/>
              <a:t>명대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27</a:t>
            </a:r>
            <a:r>
              <a:rPr lang="ko-KR" altLang="en-US" baseline="0" dirty="0" smtClean="0"/>
              <a:t>명으로 </a:t>
            </a:r>
            <a:r>
              <a:rPr lang="en-US" altLang="ko-KR" baseline="0" dirty="0" smtClean="0"/>
              <a:t>132% </a:t>
            </a:r>
            <a:r>
              <a:rPr lang="ko-KR" altLang="en-US" baseline="0" dirty="0" err="1" smtClean="0"/>
              <a:t>였따</a:t>
            </a:r>
            <a:r>
              <a:rPr lang="en-US" altLang="ko-KR" baseline="0" dirty="0" smtClean="0"/>
              <a:t>.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6</a:t>
            </a:r>
            <a:r>
              <a:rPr lang="ko-KR" altLang="en-US" dirty="0" err="1" smtClean="0"/>
              <a:t>분보행검사도</a:t>
            </a:r>
            <a:r>
              <a:rPr lang="ko-KR" altLang="en-US" dirty="0" smtClean="0"/>
              <a:t> </a:t>
            </a:r>
            <a:r>
              <a:rPr lang="en-US" altLang="ko-KR" dirty="0" smtClean="0"/>
              <a:t>50m</a:t>
            </a:r>
            <a:r>
              <a:rPr lang="ko-KR" altLang="en-US" dirty="0" smtClean="0"/>
              <a:t>이상 감소한 비율이 </a:t>
            </a:r>
            <a:r>
              <a:rPr lang="en-US" altLang="ko-KR" dirty="0" smtClean="0"/>
              <a:t>placebo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그룹보다 </a:t>
            </a:r>
            <a:r>
              <a:rPr lang="en-US" altLang="ko-KR" baseline="0" dirty="0" smtClean="0"/>
              <a:t>relative risk 27.5% </a:t>
            </a:r>
            <a:r>
              <a:rPr lang="ko-KR" altLang="en-US" baseline="0" dirty="0" smtClean="0"/>
              <a:t>낮았고 </a:t>
            </a:r>
            <a:endParaRPr lang="en-US" altLang="ko-KR" baseline="0" dirty="0" smtClean="0"/>
          </a:p>
          <a:p>
            <a:r>
              <a:rPr lang="en-US" altLang="ko-KR" baseline="0" dirty="0" smtClean="0"/>
              <a:t>Placebo </a:t>
            </a:r>
            <a:r>
              <a:rPr lang="ko-KR" altLang="en-US" baseline="0" dirty="0" smtClean="0"/>
              <a:t>에 비해서 질병 진행 및 사바의 </a:t>
            </a:r>
            <a:r>
              <a:rPr lang="en-US" altLang="ko-KR" baseline="0" dirty="0" smtClean="0"/>
              <a:t>relative risk </a:t>
            </a:r>
            <a:r>
              <a:rPr lang="ko-KR" altLang="en-US" baseline="0" dirty="0" smtClean="0"/>
              <a:t>가 </a:t>
            </a:r>
            <a:r>
              <a:rPr lang="en-US" altLang="ko-KR" baseline="0" dirty="0" smtClean="0"/>
              <a:t>43% </a:t>
            </a:r>
            <a:r>
              <a:rPr lang="ko-KR" altLang="en-US" baseline="0" dirty="0" smtClean="0"/>
              <a:t>감소하였다</a:t>
            </a:r>
            <a:r>
              <a:rPr lang="en-US" altLang="ko-KR" baseline="0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1BB5-C354-4D42-BFB2-B0398EA4ED60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892910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Mortality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를 비교해보면 전반적으로 모든 이유에서의 사망이 </a:t>
            </a:r>
            <a:r>
              <a:rPr lang="en-US" altLang="ko-KR" baseline="0" dirty="0" err="1" smtClean="0"/>
              <a:t>pirfenidone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그룹에서 적음을 </a:t>
            </a:r>
            <a:r>
              <a:rPr lang="ko-KR" altLang="en-US" baseline="0" dirty="0" err="1" smtClean="0"/>
              <a:t>알수</a:t>
            </a:r>
            <a:r>
              <a:rPr lang="ko-KR" altLang="en-US" baseline="0" dirty="0" smtClean="0"/>
              <a:t> 있으나 </a:t>
            </a:r>
            <a:r>
              <a:rPr lang="ko-KR" altLang="en-US" baseline="0" dirty="0" err="1" smtClean="0"/>
              <a:t>통계학저으로</a:t>
            </a:r>
            <a:r>
              <a:rPr lang="ko-KR" altLang="en-US" baseline="0" dirty="0" smtClean="0"/>
              <a:t> 유의하지는 않다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smtClean="0"/>
              <a:t>전체 </a:t>
            </a:r>
            <a:r>
              <a:rPr lang="ko-KR" altLang="en-US" baseline="0" dirty="0" err="1" smtClean="0"/>
              <a:t>환자중에서</a:t>
            </a:r>
            <a:r>
              <a:rPr lang="ko-KR" altLang="en-US" baseline="0" dirty="0" smtClean="0"/>
              <a:t> </a:t>
            </a:r>
            <a:r>
              <a:rPr lang="ko-KR" altLang="en-US" baseline="0" dirty="0" err="1" smtClean="0"/>
              <a:t>스터디중</a:t>
            </a:r>
            <a:r>
              <a:rPr lang="ko-KR" altLang="en-US" baseline="0" dirty="0" smtClean="0"/>
              <a:t> 사망한 사람은 </a:t>
            </a:r>
            <a:r>
              <a:rPr lang="en-US" altLang="ko-KR" baseline="0" dirty="0" smtClean="0"/>
              <a:t>11</a:t>
            </a:r>
            <a:r>
              <a:rPr lang="ko-KR" altLang="en-US" baseline="0" dirty="0" err="1" smtClean="0"/>
              <a:t>명대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20</a:t>
            </a:r>
            <a:r>
              <a:rPr lang="ko-KR" altLang="en-US" baseline="0" dirty="0" smtClean="0"/>
              <a:t>명</a:t>
            </a:r>
            <a:endParaRPr lang="en-US" altLang="ko-KR" baseline="0" dirty="0" smtClean="0"/>
          </a:p>
          <a:p>
            <a:r>
              <a:rPr lang="en-US" altLang="ko-KR" baseline="0" dirty="0" smtClean="0"/>
              <a:t>IPF </a:t>
            </a:r>
            <a:r>
              <a:rPr lang="ko-KR" altLang="en-US" baseline="0" dirty="0" smtClean="0"/>
              <a:t>로 </a:t>
            </a:r>
            <a:r>
              <a:rPr lang="ko-KR" altLang="en-US" baseline="0" dirty="0" err="1" smtClean="0"/>
              <a:t>사마안</a:t>
            </a:r>
            <a:r>
              <a:rPr lang="ko-KR" altLang="en-US" baseline="0" dirty="0" smtClean="0"/>
              <a:t> 사람은 </a:t>
            </a:r>
            <a:r>
              <a:rPr lang="en-US" altLang="ko-KR" baseline="0" dirty="0" smtClean="0"/>
              <a:t>4</a:t>
            </a:r>
            <a:r>
              <a:rPr lang="ko-KR" altLang="en-US" baseline="0" dirty="0" err="1" smtClean="0"/>
              <a:t>명대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7</a:t>
            </a:r>
            <a:r>
              <a:rPr lang="ko-KR" altLang="en-US" baseline="0" dirty="0" smtClean="0"/>
              <a:t>명</a:t>
            </a:r>
            <a:endParaRPr lang="en-US" altLang="ko-KR" baseline="0" dirty="0" smtClean="0"/>
          </a:p>
          <a:p>
            <a:endParaRPr lang="en-US" altLang="ko-KR" baseline="0" dirty="0" smtClean="0"/>
          </a:p>
          <a:p>
            <a:r>
              <a:rPr lang="en-US" altLang="ko-KR" baseline="0" dirty="0" smtClean="0"/>
              <a:t>Ascend capacity </a:t>
            </a:r>
            <a:r>
              <a:rPr lang="en-US" altLang="ko-KR" baseline="0" dirty="0" err="1" smtClean="0"/>
              <a:t>tiral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의 </a:t>
            </a:r>
            <a:r>
              <a:rPr lang="ko-KR" altLang="en-US" baseline="0" dirty="0" err="1" smtClean="0"/>
              <a:t>환자군으로</a:t>
            </a:r>
            <a:r>
              <a:rPr lang="ko-KR" altLang="en-US" baseline="0" dirty="0" smtClean="0"/>
              <a:t> 비교해 보자면 </a:t>
            </a:r>
            <a:r>
              <a:rPr lang="ko-KR" altLang="en-US" baseline="0" dirty="0" err="1" smtClean="0"/>
              <a:t>초총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1247</a:t>
            </a:r>
            <a:r>
              <a:rPr lang="ko-KR" altLang="en-US" baseline="0" dirty="0" smtClean="0"/>
              <a:t>명 </a:t>
            </a:r>
            <a:r>
              <a:rPr lang="ko-KR" altLang="en-US" baseline="0" dirty="0" err="1" smtClean="0"/>
              <a:t>강ㄱ운데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1</a:t>
            </a:r>
            <a:r>
              <a:rPr lang="ko-KR" altLang="en-US" baseline="0" dirty="0" err="1" smtClean="0"/>
              <a:t>년내에</a:t>
            </a:r>
            <a:r>
              <a:rPr lang="ko-KR" altLang="en-US" baseline="0" dirty="0" smtClean="0"/>
              <a:t> </a:t>
            </a:r>
            <a:r>
              <a:rPr lang="ko-KR" altLang="en-US" baseline="0" dirty="0" err="1" smtClean="0"/>
              <a:t>사방한</a:t>
            </a:r>
            <a:r>
              <a:rPr lang="ko-KR" altLang="en-US" baseline="0" dirty="0" smtClean="0"/>
              <a:t> 비율이 </a:t>
            </a:r>
            <a:r>
              <a:rPr lang="en-US" altLang="ko-KR" baseline="0" dirty="0" err="1" smtClean="0"/>
              <a:t>pirfenidone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그룹에서 약 </a:t>
            </a:r>
            <a:r>
              <a:rPr lang="en-US" altLang="ko-KR" baseline="0" dirty="0" smtClean="0"/>
              <a:t>48% </a:t>
            </a:r>
            <a:r>
              <a:rPr lang="ko-KR" altLang="en-US" baseline="0" dirty="0" smtClean="0"/>
              <a:t>의 감소율을 보인걸 </a:t>
            </a:r>
            <a:r>
              <a:rPr lang="ko-KR" altLang="en-US" baseline="0" dirty="0" err="1" smtClean="0"/>
              <a:t>볼수</a:t>
            </a:r>
            <a:r>
              <a:rPr lang="ko-KR" altLang="en-US" baseline="0" dirty="0" smtClean="0"/>
              <a:t> </a:t>
            </a:r>
            <a:r>
              <a:rPr lang="ko-KR" altLang="en-US" baseline="0" dirty="0" err="1" smtClean="0"/>
              <a:t>잇으며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IPF </a:t>
            </a:r>
            <a:r>
              <a:rPr lang="ko-KR" altLang="en-US" baseline="0" dirty="0" smtClean="0"/>
              <a:t>로 </a:t>
            </a:r>
            <a:r>
              <a:rPr lang="ko-KR" altLang="en-US" baseline="0" dirty="0" err="1" smtClean="0"/>
              <a:t>사망한건</a:t>
            </a:r>
            <a:r>
              <a:rPr lang="ko-KR" altLang="en-US" baseline="0" dirty="0" smtClean="0"/>
              <a:t> 약 </a:t>
            </a:r>
            <a:r>
              <a:rPr lang="en-US" altLang="ko-KR" baseline="0" dirty="0" smtClean="0"/>
              <a:t>68%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RELATIVE RISK </a:t>
            </a:r>
            <a:r>
              <a:rPr lang="ko-KR" altLang="en-US" baseline="0" dirty="0" smtClean="0"/>
              <a:t>감소를 보인다</a:t>
            </a:r>
            <a:r>
              <a:rPr lang="en-US" altLang="ko-KR" baseline="0" dirty="0" smtClean="0"/>
              <a:t>.</a:t>
            </a:r>
          </a:p>
          <a:p>
            <a:endParaRPr lang="en-US" altLang="ko-KR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aseline="0" dirty="0" smtClean="0"/>
              <a:t>(study 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enroll</a:t>
            </a:r>
            <a:r>
              <a:rPr lang="ko-KR" altLang="en-US" baseline="0" dirty="0" smtClean="0"/>
              <a:t>된 </a:t>
            </a:r>
            <a:r>
              <a:rPr lang="ko-KR" altLang="en-US" baseline="0" dirty="0" err="1" smtClean="0"/>
              <a:t>환자군의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IPF </a:t>
            </a:r>
            <a:r>
              <a:rPr lang="ko-KR" altLang="en-US" baseline="0" dirty="0" smtClean="0"/>
              <a:t>의 낮은 </a:t>
            </a:r>
            <a:r>
              <a:rPr lang="ko-KR" altLang="en-US" baseline="0" dirty="0" err="1" smtClean="0"/>
              <a:t>사망류과</a:t>
            </a:r>
            <a:r>
              <a:rPr lang="ko-KR" altLang="en-US" baseline="0" dirty="0" smtClean="0"/>
              <a:t> </a:t>
            </a:r>
            <a:r>
              <a:rPr lang="en-US" altLang="ko-KR" baseline="0" dirty="0" err="1" smtClean="0"/>
              <a:t>whaej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큰</a:t>
            </a:r>
            <a:r>
              <a:rPr lang="en-US" altLang="ko-KR" baseline="0" dirty="0" smtClean="0"/>
              <a:t> </a:t>
            </a:r>
            <a:r>
              <a:rPr lang="en-US" altLang="ko-KR" baseline="0" dirty="0" err="1" smtClean="0"/>
              <a:t>sam</a:t>
            </a:r>
            <a:r>
              <a:rPr lang="en-US" altLang="ko-KR" baseline="0" dirty="0" smtClean="0"/>
              <a:t> </a:t>
            </a:r>
            <a:r>
              <a:rPr lang="en-US" altLang="ko-KR" baseline="0" dirty="0" err="1" smtClean="0"/>
              <a:t>ple</a:t>
            </a:r>
            <a:r>
              <a:rPr lang="en-US" altLang="ko-KR" baseline="0" dirty="0" smtClean="0"/>
              <a:t> size </a:t>
            </a:r>
            <a:r>
              <a:rPr lang="ko-KR" altLang="en-US" baseline="0" dirty="0" smtClean="0"/>
              <a:t>를 가지기 위해 </a:t>
            </a:r>
            <a:r>
              <a:rPr lang="en-US" altLang="ko-KR" baseline="0" dirty="0" smtClean="0"/>
              <a:t>mortality analyses </a:t>
            </a:r>
            <a:r>
              <a:rPr lang="ko-KR" altLang="en-US" baseline="0" dirty="0" smtClean="0"/>
              <a:t>는 다른</a:t>
            </a:r>
            <a:r>
              <a:rPr lang="en-US" altLang="ko-KR" baseline="0" dirty="0" smtClean="0"/>
              <a:t> trial </a:t>
            </a:r>
            <a:r>
              <a:rPr lang="ko-KR" altLang="en-US" baseline="0" dirty="0" smtClean="0"/>
              <a:t>의 </a:t>
            </a:r>
            <a:r>
              <a:rPr lang="ko-KR" altLang="en-US" baseline="0" dirty="0" err="1" smtClean="0"/>
              <a:t>환자군을</a:t>
            </a:r>
            <a:r>
              <a:rPr lang="ko-KR" altLang="en-US" baseline="0" dirty="0" smtClean="0"/>
              <a:t> 사용하였다 </a:t>
            </a:r>
            <a:endParaRPr lang="en-US" altLang="ko-KR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aseline="0" dirty="0" err="1" smtClean="0"/>
              <a:t>Pifenidone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을 대상으로 </a:t>
            </a:r>
            <a:r>
              <a:rPr lang="en-US" altLang="ko-KR" baseline="0" dirty="0" smtClean="0"/>
              <a:t>efficacy </a:t>
            </a:r>
            <a:r>
              <a:rPr lang="ko-KR" altLang="en-US" baseline="0" dirty="0" smtClean="0"/>
              <a:t>와 </a:t>
            </a:r>
            <a:r>
              <a:rPr lang="en-US" altLang="ko-KR" baseline="0" dirty="0" smtClean="0"/>
              <a:t>safety </a:t>
            </a:r>
            <a:r>
              <a:rPr lang="ko-KR" altLang="en-US" baseline="0" dirty="0" smtClean="0"/>
              <a:t>를 조사한 </a:t>
            </a:r>
            <a:r>
              <a:rPr lang="en-US" altLang="ko-KR" baseline="0" dirty="0" smtClean="0"/>
              <a:t>(</a:t>
            </a:r>
            <a:r>
              <a:rPr lang="ko-KR" altLang="en-US" baseline="0" dirty="0" smtClean="0"/>
              <a:t>일본에서</a:t>
            </a:r>
            <a:r>
              <a:rPr lang="en-US" altLang="ko-KR" baseline="0" dirty="0" smtClean="0"/>
              <a:t>) CAPACITY</a:t>
            </a:r>
          </a:p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1BB5-C354-4D42-BFB2-B0398EA4ED60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34587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FVC</a:t>
            </a:r>
            <a:r>
              <a:rPr lang="en-US" altLang="ko-KR" baseline="0" dirty="0" smtClean="0"/>
              <a:t>, DLCO 6MWT MRC </a:t>
            </a:r>
            <a:r>
              <a:rPr lang="ko-KR" altLang="en-US" baseline="0" dirty="0" smtClean="0"/>
              <a:t>모두 </a:t>
            </a:r>
            <a:r>
              <a:rPr lang="en-US" altLang="ko-KR" baseline="0" dirty="0" smtClean="0"/>
              <a:t>EFFECT</a:t>
            </a:r>
            <a:r>
              <a:rPr lang="ko-KR" altLang="en-US" baseline="0" dirty="0" smtClean="0"/>
              <a:t>없었음</a:t>
            </a:r>
            <a:endParaRPr lang="en-US" altLang="ko-KR" baseline="0" dirty="0" smtClean="0"/>
          </a:p>
          <a:p>
            <a:endParaRPr lang="en-US" altLang="ko-KR" baseline="0" dirty="0" smtClean="0"/>
          </a:p>
          <a:p>
            <a:r>
              <a:rPr lang="en-US" altLang="ko-KR" sz="1200" dirty="0" smtClean="0"/>
              <a:t>significant improvement in EQ5D-based utility</a:t>
            </a:r>
          </a:p>
          <a:p>
            <a:r>
              <a:rPr lang="en-US" altLang="ko-KR" sz="1200" dirty="0" smtClean="0"/>
              <a:t>reduction in the percentage of patients requiring an increase in oxygen therapy</a:t>
            </a:r>
          </a:p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1BB5-C354-4D42-BFB2-B0398EA4ED60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44066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Randomization  </a:t>
            </a:r>
            <a:r>
              <a:rPr lang="ko-KR" altLang="en-US" dirty="0" smtClean="0"/>
              <a:t>된</a:t>
            </a:r>
            <a:r>
              <a:rPr lang="en-US" altLang="ko-KR" dirty="0" smtClean="0"/>
              <a:t> </a:t>
            </a:r>
            <a:r>
              <a:rPr lang="ko-KR" altLang="en-US" dirty="0" smtClean="0"/>
              <a:t>뒤에 처음 할당된 </a:t>
            </a:r>
            <a:r>
              <a:rPr lang="ko-KR" altLang="en-US" dirty="0" err="1" smtClean="0"/>
              <a:t>집다느로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분석시겡는</a:t>
            </a:r>
            <a:r>
              <a:rPr lang="ko-KR" altLang="en-US" dirty="0" smtClean="0"/>
              <a:t> 차이가 없으나</a:t>
            </a:r>
            <a:endParaRPr lang="en-US" altLang="ko-KR" dirty="0" smtClean="0"/>
          </a:p>
          <a:p>
            <a:r>
              <a:rPr lang="ko-KR" altLang="en-US" dirty="0" smtClean="0"/>
              <a:t>중간에 </a:t>
            </a:r>
            <a:r>
              <a:rPr lang="ko-KR" altLang="en-US" dirty="0" err="1" smtClean="0"/>
              <a:t>여러이유로</a:t>
            </a:r>
            <a:r>
              <a:rPr lang="ko-KR" altLang="en-US" dirty="0" smtClean="0"/>
              <a:t> 탈락한 사람을 제외하고 분석하면 </a:t>
            </a:r>
            <a:r>
              <a:rPr lang="en-US" altLang="ko-KR" dirty="0" smtClean="0"/>
              <a:t>sig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하게 차이가 보이는걸 </a:t>
            </a:r>
            <a:r>
              <a:rPr lang="ko-KR" altLang="en-US" baseline="0" dirty="0" err="1" smtClean="0"/>
              <a:t>알수</a:t>
            </a:r>
            <a:r>
              <a:rPr lang="ko-KR" altLang="en-US" baseline="0" dirty="0" smtClean="0"/>
              <a:t> 있다</a:t>
            </a:r>
            <a:r>
              <a:rPr lang="en-US" altLang="ko-KR" baseline="0" dirty="0" smtClean="0"/>
              <a:t>.</a:t>
            </a:r>
          </a:p>
          <a:p>
            <a:r>
              <a:rPr lang="en-US" altLang="ko-KR" baseline="0" dirty="0" smtClean="0"/>
              <a:t>(</a:t>
            </a:r>
            <a:r>
              <a:rPr lang="ko-KR" altLang="en-US" baseline="0" dirty="0" smtClean="0"/>
              <a:t>최소기간이상 치료</a:t>
            </a:r>
            <a:endParaRPr lang="en-US" altLang="ko-KR" baseline="0" dirty="0" smtClean="0"/>
          </a:p>
          <a:p>
            <a:r>
              <a:rPr lang="ko-KR" altLang="en-US" baseline="0" dirty="0" smtClean="0"/>
              <a:t>주 평가 변수 이용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중단의 위반이 </a:t>
            </a:r>
            <a:r>
              <a:rPr lang="ko-KR" altLang="en-US" baseline="0" dirty="0" err="1" smtClean="0"/>
              <a:t>아닐경우</a:t>
            </a:r>
            <a:r>
              <a:rPr lang="en-US" altLang="ko-KR" baseline="0" dirty="0" smtClean="0"/>
              <a:t>)</a:t>
            </a:r>
          </a:p>
          <a:p>
            <a:r>
              <a:rPr lang="en-US" altLang="ko-KR" baseline="0" dirty="0" smtClean="0"/>
              <a:t>HR 0.2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1BB5-C354-4D42-BFB2-B0398EA4ED60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12559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Co </a:t>
            </a:r>
            <a:r>
              <a:rPr lang="en-US" altLang="ko-KR" dirty="0" err="1" smtClean="0"/>
              <a:t>trimoxazolee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의 사용은 </a:t>
            </a:r>
            <a:r>
              <a:rPr lang="en-US" altLang="ko-KR" baseline="0" dirty="0" smtClean="0"/>
              <a:t>lung function </a:t>
            </a:r>
            <a:r>
              <a:rPr lang="ko-KR" altLang="en-US" baseline="0" dirty="0" smtClean="0"/>
              <a:t>의 개선에는 도움을 주지 않으나 </a:t>
            </a:r>
            <a:r>
              <a:rPr lang="en-US" altLang="ko-KR" baseline="0" dirty="0" err="1" smtClean="0"/>
              <a:t>quiality</a:t>
            </a:r>
            <a:r>
              <a:rPr lang="en-US" altLang="ko-KR" baseline="0" dirty="0" smtClean="0"/>
              <a:t> of </a:t>
            </a:r>
            <a:r>
              <a:rPr lang="en-US" altLang="ko-KR" baseline="0" dirty="0" err="1" smtClean="0"/>
              <a:t>ife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개선과 </a:t>
            </a:r>
            <a:r>
              <a:rPr lang="en-US" altLang="ko-KR" baseline="0" dirty="0" smtClean="0"/>
              <a:t>mortality  </a:t>
            </a:r>
            <a:r>
              <a:rPr lang="ko-KR" altLang="en-US" baseline="0" dirty="0" smtClean="0"/>
              <a:t>감소에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도움을 주었다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1BB5-C354-4D42-BFB2-B0398EA4ED60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42382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AMBRISENTAN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은 </a:t>
            </a:r>
            <a:r>
              <a:rPr lang="en-US" altLang="ko-KR" baseline="0" dirty="0" smtClean="0"/>
              <a:t>eta RESCEPTOR ANTAGONIST </a:t>
            </a:r>
          </a:p>
          <a:p>
            <a:endParaRPr lang="en-US" altLang="ko-KR" dirty="0" smtClean="0"/>
          </a:p>
          <a:p>
            <a:r>
              <a:rPr lang="en-US" altLang="ko-KR" dirty="0" err="1" smtClean="0"/>
              <a:t>Ipf</a:t>
            </a:r>
            <a:r>
              <a:rPr lang="ko-KR" altLang="en-US" dirty="0" smtClean="0"/>
              <a:t>는 </a:t>
            </a:r>
            <a:r>
              <a:rPr lang="en-US" altLang="ko-KR" dirty="0" err="1" smtClean="0"/>
              <a:t>fibrobllast</a:t>
            </a:r>
            <a:r>
              <a:rPr lang="en-US" altLang="ko-KR" baseline="0" dirty="0" smtClean="0"/>
              <a:t> foci 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proliferation </a:t>
            </a:r>
            <a:r>
              <a:rPr lang="ko-KR" altLang="en-US" baseline="0" dirty="0" smtClean="0"/>
              <a:t>과 </a:t>
            </a:r>
            <a:r>
              <a:rPr lang="en-US" altLang="ko-KR" baseline="0" dirty="0" smtClean="0"/>
              <a:t>formation </a:t>
            </a:r>
            <a:r>
              <a:rPr lang="ko-KR" altLang="en-US" baseline="0" dirty="0" smtClean="0"/>
              <a:t>으로 발생한다 보며</a:t>
            </a:r>
            <a:endParaRPr lang="en-US" altLang="ko-KR" dirty="0" smtClean="0"/>
          </a:p>
          <a:p>
            <a:r>
              <a:rPr lang="en-US" altLang="ko-KR" dirty="0" smtClean="0"/>
              <a:t>IPF</a:t>
            </a:r>
            <a:r>
              <a:rPr lang="ko-KR" altLang="en-US" dirty="0" smtClean="0"/>
              <a:t>는 </a:t>
            </a:r>
            <a:r>
              <a:rPr lang="en-US" altLang="ko-KR" dirty="0" err="1" smtClean="0"/>
              <a:t>endothelin</a:t>
            </a:r>
            <a:r>
              <a:rPr lang="en-US" altLang="ko-KR" baseline="0" dirty="0" smtClean="0"/>
              <a:t> 1 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fibroblast</a:t>
            </a:r>
            <a:r>
              <a:rPr lang="ko-KR" altLang="en-US" baseline="0" dirty="0" smtClean="0"/>
              <a:t>를 </a:t>
            </a:r>
            <a:r>
              <a:rPr lang="en-US" altLang="ko-KR" baseline="0" dirty="0" smtClean="0"/>
              <a:t>activation </a:t>
            </a:r>
            <a:r>
              <a:rPr lang="ko-KR" altLang="en-US" baseline="0" dirty="0" smtClean="0"/>
              <a:t>시키고 </a:t>
            </a:r>
            <a:r>
              <a:rPr lang="en-US" altLang="ko-KR" baseline="0" dirty="0" err="1" smtClean="0"/>
              <a:t>endotherlin</a:t>
            </a:r>
            <a:r>
              <a:rPr lang="en-US" altLang="ko-KR" baseline="0" dirty="0" smtClean="0"/>
              <a:t> A receptor mf</a:t>
            </a:r>
            <a:r>
              <a:rPr lang="ko-KR" altLang="en-US" baseline="0" dirty="0" smtClean="0"/>
              <a:t> 활성화 시키기 때문에 이를 </a:t>
            </a:r>
            <a:r>
              <a:rPr lang="en-US" altLang="ko-KR" baseline="0" dirty="0" smtClean="0"/>
              <a:t>block </a:t>
            </a:r>
            <a:r>
              <a:rPr lang="ko-KR" altLang="en-US" baseline="0" dirty="0" smtClean="0"/>
              <a:t>했을 경우  </a:t>
            </a:r>
            <a:r>
              <a:rPr lang="en-US" altLang="ko-KR" baseline="0" dirty="0" smtClean="0"/>
              <a:t>IPF </a:t>
            </a:r>
            <a:r>
              <a:rPr lang="ko-KR" altLang="en-US" baseline="0" dirty="0" smtClean="0"/>
              <a:t>의 발생률이 감소할 </a:t>
            </a:r>
            <a:r>
              <a:rPr lang="ko-KR" altLang="en-US" baseline="0" dirty="0" err="1" smtClean="0"/>
              <a:t>숭</a:t>
            </a:r>
            <a:r>
              <a:rPr lang="ko-KR" altLang="en-US" baseline="0" dirty="0" smtClean="0"/>
              <a:t> </a:t>
            </a:r>
            <a:r>
              <a:rPr lang="ko-KR" altLang="en-US" baseline="0" dirty="0" err="1" smtClean="0"/>
              <a:t>ㅣㅆ다</a:t>
            </a:r>
            <a:r>
              <a:rPr lang="ko-KR" altLang="en-US" baseline="0" dirty="0" smtClean="0"/>
              <a:t> 생각되었다</a:t>
            </a:r>
            <a:r>
              <a:rPr lang="en-US" altLang="ko-KR" baseline="0" dirty="0" smtClean="0"/>
              <a:t>. 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1BB5-C354-4D42-BFB2-B0398EA4ED60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3778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5%</a:t>
            </a:r>
            <a:r>
              <a:rPr lang="ko-KR" altLang="en-US" dirty="0" smtClean="0"/>
              <a:t>이상의 </a:t>
            </a:r>
            <a:r>
              <a:rPr lang="en-US" altLang="ko-KR" dirty="0" smtClean="0"/>
              <a:t>HONEY COMB</a:t>
            </a:r>
            <a:r>
              <a:rPr lang="ko-KR" altLang="en-US" dirty="0" smtClean="0"/>
              <a:t>환자는 반응하지 않았다는 이전 연구 결과에 따라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Key exclusion criteria were congestive heart failure (ejection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fraction 0.40%; New York Heart Association class III symptoms);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history of collagen vascular disease; relevant environmental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exposure or significant liver disease; evidence of airway obstruction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(FEV1–FVC ratio 0.7); air trapping (residual volume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120% predicted) or prominent emphysema on HRCT scan;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hospitalization within 60 days before randomization for an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IPF exacerbation; active or recent (60 days) respiratory tract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infection; inability to perform the 6-minute walk test;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longterm</a:t>
            </a:r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 of sildenafil or other phosphodiesterase-5 inhibitor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PH; and long-term treatment with immunosuppressive,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cytotoxic, or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antifibrotic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drugs, including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pirfenidone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interferon-, cyclophosphamide, or azathioprine, less than 30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days before randomization.</a:t>
            </a:r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1BB5-C354-4D42-BFB2-B0398EA4ED60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64054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err="1" smtClean="0"/>
              <a:t>Dissease</a:t>
            </a:r>
            <a:r>
              <a:rPr lang="en-US" altLang="ko-KR" baseline="0" dirty="0" smtClean="0"/>
              <a:t> progression  </a:t>
            </a:r>
            <a:r>
              <a:rPr lang="ko-KR" altLang="en-US" baseline="0" dirty="0" smtClean="0"/>
              <a:t>이 </a:t>
            </a:r>
            <a:r>
              <a:rPr lang="en-US" altLang="ko-KR" baseline="0" dirty="0" err="1" smtClean="0"/>
              <a:t>ambrisentan</a:t>
            </a:r>
            <a:r>
              <a:rPr lang="en-US" altLang="ko-KR" baseline="0" dirty="0" smtClean="0"/>
              <a:t> group </a:t>
            </a:r>
            <a:r>
              <a:rPr lang="ko-KR" altLang="en-US" baseline="0" dirty="0" err="1" smtClean="0"/>
              <a:t>에더</a:t>
            </a:r>
            <a:r>
              <a:rPr lang="ko-KR" altLang="en-US" baseline="0" dirty="0" smtClean="0"/>
              <a:t> 더 많았으며</a:t>
            </a:r>
            <a:endParaRPr lang="en-US" altLang="ko-KR" baseline="0" dirty="0" smtClean="0"/>
          </a:p>
          <a:p>
            <a:r>
              <a:rPr lang="en-US" altLang="ko-KR" dirty="0" smtClean="0"/>
              <a:t>Endpoint</a:t>
            </a:r>
            <a:r>
              <a:rPr lang="en-US" altLang="ko-KR" baseline="0" dirty="0" smtClean="0"/>
              <a:t> t </a:t>
            </a:r>
            <a:r>
              <a:rPr lang="ko-KR" altLang="en-US" baseline="0" dirty="0" smtClean="0"/>
              <a:t>에서는 </a:t>
            </a:r>
            <a:r>
              <a:rPr lang="en-US" altLang="ko-KR" baseline="0" dirty="0" smtClean="0"/>
              <a:t>lung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function </a:t>
            </a:r>
            <a:r>
              <a:rPr lang="ko-KR" altLang="en-US" baseline="0" dirty="0" smtClean="0"/>
              <a:t>의 큰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차이를 보이진 </a:t>
            </a:r>
            <a:r>
              <a:rPr lang="ko-KR" altLang="en-US" baseline="0" dirty="0" err="1" smtClean="0"/>
              <a:t>않았따</a:t>
            </a:r>
            <a:r>
              <a:rPr lang="en-US" altLang="ko-KR" baseline="0" dirty="0" smtClean="0"/>
              <a:t>.</a:t>
            </a:r>
          </a:p>
          <a:p>
            <a:r>
              <a:rPr lang="en-US" altLang="ko-KR" dirty="0" err="1" smtClean="0"/>
              <a:t>Ambrisentan</a:t>
            </a:r>
            <a:r>
              <a:rPr lang="en-US" altLang="ko-KR" baseline="0" dirty="0" smtClean="0"/>
              <a:t> group </a:t>
            </a:r>
            <a:r>
              <a:rPr lang="ko-KR" altLang="en-US" baseline="0" dirty="0" smtClean="0"/>
              <a:t>에서 </a:t>
            </a:r>
            <a:r>
              <a:rPr lang="en-US" altLang="ko-KR" baseline="0" dirty="0" smtClean="0"/>
              <a:t>respiratory </a:t>
            </a:r>
            <a:r>
              <a:rPr lang="en-US" altLang="ko-KR" baseline="0" dirty="0" err="1" smtClean="0"/>
              <a:t>hospitaliztion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비율도 유의하게 높았다</a:t>
            </a:r>
            <a:r>
              <a:rPr lang="en-US" altLang="ko-KR" baseline="0" dirty="0" smtClean="0"/>
              <a:t>.</a:t>
            </a:r>
          </a:p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1BB5-C354-4D42-BFB2-B0398EA4ED60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71192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err="1" smtClean="0"/>
              <a:t>Ambrisentan</a:t>
            </a:r>
            <a:r>
              <a:rPr lang="ko-KR" altLang="en-US" dirty="0" smtClean="0"/>
              <a:t> 은 </a:t>
            </a:r>
            <a:r>
              <a:rPr lang="en-US" altLang="ko-KR" dirty="0" smtClean="0"/>
              <a:t>disease</a:t>
            </a:r>
            <a:r>
              <a:rPr lang="en-US" altLang="ko-KR" baseline="0" dirty="0" smtClean="0"/>
              <a:t> progression </a:t>
            </a:r>
            <a:r>
              <a:rPr lang="ko-KR" altLang="en-US" baseline="0" dirty="0" smtClean="0"/>
              <a:t>을 빠르게 했고</a:t>
            </a:r>
            <a:r>
              <a:rPr lang="en-US" altLang="ko-KR" baseline="0" dirty="0" smtClean="0"/>
              <a:t>, lung function decline </a:t>
            </a:r>
            <a:r>
              <a:rPr lang="ko-KR" altLang="en-US" baseline="0" dirty="0" smtClean="0"/>
              <a:t>도 </a:t>
            </a:r>
            <a:r>
              <a:rPr lang="en-US" altLang="ko-KR" baseline="0" dirty="0" err="1" smtClean="0"/>
              <a:t>placevo</a:t>
            </a:r>
            <a:r>
              <a:rPr lang="ko-KR" altLang="en-US" baseline="0" dirty="0" smtClean="0"/>
              <a:t>보다 많았으며 </a:t>
            </a:r>
            <a:r>
              <a:rPr lang="ko-KR" altLang="en-US" baseline="0" dirty="0" err="1" smtClean="0"/>
              <a:t>호흡기질환으로인한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hospitalization </a:t>
            </a:r>
            <a:r>
              <a:rPr lang="ko-KR" altLang="en-US" baseline="0" dirty="0" smtClean="0"/>
              <a:t>및 </a:t>
            </a:r>
            <a:r>
              <a:rPr lang="ko-KR" altLang="en-US" baseline="0" dirty="0" err="1" smtClean="0"/>
              <a:t>사망률ㄷㄹ도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placebo </a:t>
            </a:r>
            <a:r>
              <a:rPr lang="ko-KR" altLang="en-US" baseline="0" dirty="0" smtClean="0"/>
              <a:t>군 보다 높아 이 </a:t>
            </a:r>
            <a:r>
              <a:rPr lang="en-US" altLang="ko-KR" baseline="0" dirty="0" smtClean="0"/>
              <a:t>study  </a:t>
            </a:r>
            <a:r>
              <a:rPr lang="ko-KR" altLang="en-US" baseline="0" dirty="0" smtClean="0"/>
              <a:t>는  </a:t>
            </a:r>
            <a:r>
              <a:rPr lang="en-US" altLang="ko-KR" baseline="0" dirty="0" smtClean="0"/>
              <a:t>early </a:t>
            </a:r>
            <a:r>
              <a:rPr lang="ko-KR" altLang="en-US" baseline="0" dirty="0" smtClean="0"/>
              <a:t>종결되었다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1BB5-C354-4D42-BFB2-B0398EA4ED60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5824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D120F1-291D-4F05-802F-21D235F632FB}" type="datetimeFigureOut">
              <a:rPr lang="ko-KR" altLang="en-US" smtClean="0"/>
              <a:t>2014-10-02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F0F3244-9DEE-486F-BFE7-D8AE9F23A5B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11117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D120F1-291D-4F05-802F-21D235F632FB}" type="datetimeFigureOut">
              <a:rPr lang="ko-KR" altLang="en-US" smtClean="0"/>
              <a:t>2014-10-02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F0F3244-9DEE-486F-BFE7-D8AE9F23A5B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95881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D120F1-291D-4F05-802F-21D235F632FB}" type="datetimeFigureOut">
              <a:rPr lang="ko-KR" altLang="en-US" smtClean="0"/>
              <a:t>2014-10-02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F0F3244-9DEE-486F-BFE7-D8AE9F23A5B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11117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D120F1-291D-4F05-802F-21D235F632FB}" type="datetimeFigureOut">
              <a:rPr lang="ko-KR" altLang="en-US" smtClean="0"/>
              <a:t>2014-10-02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F0F3244-9DEE-486F-BFE7-D8AE9F23A5B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95881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D120F1-291D-4F05-802F-21D235F632FB}" type="datetimeFigureOut">
              <a:rPr lang="ko-KR" altLang="en-US" smtClean="0"/>
              <a:t>2014-10-02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F0F3244-9DEE-486F-BFE7-D8AE9F23A5B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11117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D120F1-291D-4F05-802F-21D235F632FB}" type="datetimeFigureOut">
              <a:rPr lang="ko-KR" altLang="en-US" smtClean="0"/>
              <a:t>2014-10-02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F0F3244-9DEE-486F-BFE7-D8AE9F23A5B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95881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D120F1-291D-4F05-802F-21D235F632FB}" type="datetimeFigureOut">
              <a:rPr lang="ko-KR" altLang="en-US" smtClean="0"/>
              <a:t>2014-10-02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F0F3244-9DEE-486F-BFE7-D8AE9F23A5B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11117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D120F1-291D-4F05-802F-21D235F632FB}" type="datetimeFigureOut">
              <a:rPr lang="ko-KR" altLang="en-US" smtClean="0"/>
              <a:t>2014-10-02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F0F3244-9DEE-486F-BFE7-D8AE9F23A5B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11117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D120F1-291D-4F05-802F-21D235F632FB}" type="datetimeFigureOut">
              <a:rPr lang="ko-KR" altLang="en-US" smtClean="0"/>
              <a:t>2014-10-02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F0F3244-9DEE-486F-BFE7-D8AE9F23A5B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95881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6426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D120F1-291D-4F05-802F-21D235F632FB}" type="datetimeFigureOut">
              <a:rPr lang="ko-KR" altLang="en-US" smtClean="0"/>
              <a:t>2014-10-02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F0F3244-9DEE-486F-BFE7-D8AE9F23A5B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95881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D120F1-291D-4F05-802F-21D235F632FB}" type="datetimeFigureOut">
              <a:rPr lang="ko-KR" altLang="en-US" smtClean="0"/>
              <a:t>2014-10-02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F0F3244-9DEE-486F-BFE7-D8AE9F23A5B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1111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D120F1-291D-4F05-802F-21D235F632FB}" type="datetimeFigureOut">
              <a:rPr lang="ko-KR" altLang="en-US" smtClean="0"/>
              <a:t>2014-10-02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F0F3244-9DEE-486F-BFE7-D8AE9F23A5B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9588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2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21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2.jpg"/><Relationship Id="rId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25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26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27.xml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28.xml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29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30.xml"/></Relationships>
</file>

<file path=ppt/slideMasters/_rels/slideMaster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3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_rels/slideMaster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theme" Target="../theme/theme20.xml"/><Relationship Id="rId1" Type="http://schemas.openxmlformats.org/officeDocument/2006/relationships/slideLayout" Target="../slideLayouts/slideLayout32.xml"/></Relationships>
</file>

<file path=ppt/slideMasters/_rels/slideMaster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theme" Target="../theme/theme21.xml"/><Relationship Id="rId1" Type="http://schemas.openxmlformats.org/officeDocument/2006/relationships/slideLayout" Target="../slideLayouts/slideLayout33.xml"/></Relationships>
</file>

<file path=ppt/slideMasters/_rels/slideMaster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theme" Target="../theme/theme22.xml"/><Relationship Id="rId1" Type="http://schemas.openxmlformats.org/officeDocument/2006/relationships/slideLayout" Target="../slideLayouts/slideLayout34.xml"/></Relationships>
</file>

<file path=ppt/slideMasters/_rels/slideMaster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theme" Target="../theme/theme23.xml"/><Relationship Id="rId1" Type="http://schemas.openxmlformats.org/officeDocument/2006/relationships/slideLayout" Target="../slideLayouts/slideLayout35.xml"/></Relationships>
</file>

<file path=ppt/slideMasters/_rels/slideMaster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theme" Target="../theme/theme24.xml"/><Relationship Id="rId1" Type="http://schemas.openxmlformats.org/officeDocument/2006/relationships/slideLayout" Target="../slideLayouts/slideLayout36.xml"/></Relationships>
</file>

<file path=ppt/slideMasters/_rels/slideMaster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theme" Target="../theme/theme25.xml"/><Relationship Id="rId1" Type="http://schemas.openxmlformats.org/officeDocument/2006/relationships/slideLayout" Target="../slideLayouts/slideLayout37.xml"/></Relationships>
</file>

<file path=ppt/slideMasters/_rels/slideMaster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theme" Target="../theme/theme26.xml"/><Relationship Id="rId1" Type="http://schemas.openxmlformats.org/officeDocument/2006/relationships/slideLayout" Target="../slideLayouts/slideLayout38.xml"/></Relationships>
</file>

<file path=ppt/slideMasters/_rels/slideMaster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theme" Target="../theme/theme27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28.jpg"/></Relationships>
</file>

<file path=ppt/slideMasters/_rels/slideMaster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theme" Target="../theme/theme28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9.jpg"/></Relationships>
</file>

<file path=ppt/slideMasters/_rels/slideMaster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theme" Target="../theme/theme29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30.jp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jpg"/><Relationship Id="rId4" Type="http://schemas.openxmlformats.org/officeDocument/2006/relationships/theme" Target="../theme/theme3.xml"/></Relationships>
</file>

<file path=ppt/slideMasters/_rels/slideMaster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theme" Target="../theme/theme30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31.jpg"/></Relationships>
</file>

<file path=ppt/slideMasters/_rels/slideMaster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theme" Target="../theme/theme31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33.jpg"/></Relationships>
</file>

<file path=ppt/slideMasters/_rels/slideMaster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theme" Target="../theme/theme32.xml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34.jpg"/></Relationships>
</file>

<file path=ppt/slideMasters/_rels/slideMaster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theme" Target="../theme/theme33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36.jpg"/></Relationships>
</file>

<file path=ppt/slideMasters/_rels/slideMaster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theme" Target="../theme/theme34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7.jpg"/></Relationships>
</file>

<file path=ppt/slideMasters/_rels/slideMaster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theme" Target="../theme/theme35.xml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39.jpg"/></Relationships>
</file>

<file path=ppt/slideMasters/_rels/slideMaster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theme" Target="../theme/theme36.xml"/><Relationship Id="rId1" Type="http://schemas.openxmlformats.org/officeDocument/2006/relationships/slideLayout" Target="../slideLayouts/slideLayout48.xml"/></Relationships>
</file>

<file path=ppt/slideMasters/_rels/slideMaster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theme" Target="../theme/theme37.xml"/><Relationship Id="rId1" Type="http://schemas.openxmlformats.org/officeDocument/2006/relationships/slideLayout" Target="../slideLayouts/slideLayout49.xml"/></Relationships>
</file>

<file path=ppt/slideMasters/_rels/slideMaster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theme" Target="../theme/theme38.xml"/><Relationship Id="rId1" Type="http://schemas.openxmlformats.org/officeDocument/2006/relationships/slideLayout" Target="../slideLayouts/slideLayout50.xml"/></Relationships>
</file>

<file path=ppt/slideMasters/_rels/slideMaster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theme" Target="../theme/theme39.xml"/><Relationship Id="rId1" Type="http://schemas.openxmlformats.org/officeDocument/2006/relationships/slideLayout" Target="../slideLayouts/slideLayout5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8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9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.jp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jp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8.jpg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82" r:id="rId2"/>
    <p:sldLayoutId id="2147483783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121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0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3160" y="6541034"/>
            <a:ext cx="1840840" cy="316966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0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3160" y="6541034"/>
            <a:ext cx="1840840" cy="316966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0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3160" y="6541034"/>
            <a:ext cx="1840840" cy="316966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84" r:id="rId2"/>
    <p:sldLayoutId id="2147483785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0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3160" y="6541034"/>
            <a:ext cx="1840840" cy="316966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0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3160" y="6541034"/>
            <a:ext cx="1840840" cy="316966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0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3160" y="6541034"/>
            <a:ext cx="1840840" cy="316966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0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3160" y="6541034"/>
            <a:ext cx="1840840" cy="316966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0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3160" y="6541034"/>
            <a:ext cx="1840840" cy="316966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0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3160" y="6541034"/>
            <a:ext cx="1840840" cy="316966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76" r:id="rId2"/>
    <p:sldLayoutId id="2147483777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78" r:id="rId2"/>
    <p:sldLayoutId id="2147483779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80" r:id="rId2"/>
    <p:sldLayoutId id="2147483781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 </a:t>
            </a:r>
            <a:r>
              <a:rPr lang="en-US" altLang="ko-KR" b="1" dirty="0" smtClean="0"/>
              <a:t>Recent advances in treatment of IPF</a:t>
            </a:r>
            <a:endParaRPr lang="ko-KR" altLang="en-US" b="1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55095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/>
              <a:t>Ambrisentan</a:t>
            </a:r>
            <a:r>
              <a:rPr lang="en-US" altLang="ko-KR" dirty="0"/>
              <a:t>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844"/>
          <a:stretch/>
        </p:blipFill>
        <p:spPr bwMode="auto">
          <a:xfrm>
            <a:off x="107504" y="1517152"/>
            <a:ext cx="5076046" cy="4812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" t="37229" b="33617"/>
          <a:stretch/>
        </p:blipFill>
        <p:spPr bwMode="auto">
          <a:xfrm>
            <a:off x="2379278" y="2204864"/>
            <a:ext cx="5332189" cy="4125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2" t="65942" b="3934"/>
          <a:stretch/>
        </p:blipFill>
        <p:spPr bwMode="auto">
          <a:xfrm>
            <a:off x="3768810" y="2204864"/>
            <a:ext cx="5194387" cy="4125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8901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/>
              <a:t>Ambrisentan</a:t>
            </a:r>
            <a:r>
              <a:rPr lang="en-US" altLang="ko-KR" dirty="0"/>
              <a:t>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VS </a:t>
            </a:r>
            <a:r>
              <a:rPr lang="en-US" altLang="ko-KR" b="1" dirty="0" smtClean="0"/>
              <a:t>BUILD-3 </a:t>
            </a:r>
          </a:p>
          <a:p>
            <a:pPr marL="457200" lvl="1" indent="0">
              <a:buNone/>
            </a:pPr>
            <a:r>
              <a:rPr lang="en-US" altLang="ko-KR" dirty="0" smtClean="0"/>
              <a:t>“A </a:t>
            </a:r>
            <a:r>
              <a:rPr lang="en-US" altLang="ko-KR" dirty="0"/>
              <a:t>randomized, controlled trial of </a:t>
            </a:r>
            <a:r>
              <a:rPr lang="en-US" altLang="ko-KR" dirty="0" err="1">
                <a:solidFill>
                  <a:srgbClr val="FF0000"/>
                </a:solidFill>
              </a:rPr>
              <a:t>bosentan</a:t>
            </a:r>
            <a:r>
              <a:rPr lang="en-US" altLang="ko-KR" dirty="0"/>
              <a:t> in idiopathic pulmonary fibrosis</a:t>
            </a:r>
            <a:r>
              <a:rPr lang="en-US" altLang="ko-KR" dirty="0" smtClean="0"/>
              <a:t>.”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3798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Macitentan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4474840" cy="4525963"/>
          </a:xfrm>
        </p:spPr>
        <p:txBody>
          <a:bodyPr/>
          <a:lstStyle/>
          <a:p>
            <a:r>
              <a:rPr lang="en-US" altLang="ko-KR" sz="1600" dirty="0" smtClean="0"/>
              <a:t>IPF</a:t>
            </a:r>
          </a:p>
          <a:p>
            <a:pPr lvl="1"/>
            <a:r>
              <a:rPr lang="en-US" altLang="ko-KR" sz="1400" dirty="0" smtClean="0"/>
              <a:t>&gt;18yrs old</a:t>
            </a:r>
          </a:p>
          <a:p>
            <a:pPr lvl="1"/>
            <a:r>
              <a:rPr lang="en-US" altLang="ko-KR" sz="1400" dirty="0" err="1" smtClean="0"/>
              <a:t>AmericanThoracicSociety</a:t>
            </a:r>
            <a:r>
              <a:rPr lang="en-US" altLang="ko-KR" sz="1400" dirty="0" smtClean="0"/>
              <a:t>/</a:t>
            </a:r>
            <a:r>
              <a:rPr lang="en-US" altLang="ko-KR" sz="1400" dirty="0" err="1" smtClean="0"/>
              <a:t>EuropeanRespiratorySocietystatement</a:t>
            </a:r>
            <a:r>
              <a:rPr lang="en-US" altLang="ko-KR" sz="1400" dirty="0" smtClean="0"/>
              <a:t> </a:t>
            </a:r>
          </a:p>
          <a:p>
            <a:pPr lvl="1"/>
            <a:r>
              <a:rPr lang="en-US" altLang="ko-KR" sz="1400" dirty="0" smtClean="0"/>
              <a:t>Surgical biopsy-UIP</a:t>
            </a:r>
          </a:p>
          <a:p>
            <a:pPr lvl="1"/>
            <a:r>
              <a:rPr lang="en-US" altLang="ko-KR" sz="1400" dirty="0" smtClean="0"/>
              <a:t>&lt;3yrs duration</a:t>
            </a:r>
          </a:p>
          <a:p>
            <a:r>
              <a:rPr lang="en-US" altLang="ko-KR" sz="1800" dirty="0" smtClean="0"/>
              <a:t>Exclude</a:t>
            </a:r>
          </a:p>
          <a:p>
            <a:pPr lvl="1"/>
            <a:r>
              <a:rPr lang="en-US" altLang="ko-KR" sz="1400" dirty="0" smtClean="0"/>
              <a:t>Extensive honeycomb (HRCT)</a:t>
            </a:r>
          </a:p>
          <a:p>
            <a:pPr lvl="1"/>
            <a:r>
              <a:rPr lang="en-US" altLang="ko-KR" sz="1400" dirty="0" smtClean="0"/>
              <a:t>FVC &lt;50%, &lt;1.2L</a:t>
            </a:r>
          </a:p>
          <a:p>
            <a:pPr lvl="1"/>
            <a:r>
              <a:rPr lang="en-US" altLang="ko-KR" sz="1400" dirty="0" err="1" smtClean="0"/>
              <a:t>Dlco</a:t>
            </a:r>
            <a:r>
              <a:rPr lang="en-US" altLang="ko-KR" sz="1400" dirty="0" smtClean="0"/>
              <a:t> &lt;30%</a:t>
            </a:r>
          </a:p>
          <a:p>
            <a:pPr lvl="1"/>
            <a:r>
              <a:rPr lang="en-US" altLang="ko-KR" sz="1400" dirty="0" smtClean="0"/>
              <a:t>RV &gt;120%</a:t>
            </a:r>
          </a:p>
          <a:p>
            <a:pPr lvl="1"/>
            <a:r>
              <a:rPr lang="en-US" altLang="ko-KR" sz="1400" dirty="0" smtClean="0"/>
              <a:t>Obstructive lung disease</a:t>
            </a:r>
          </a:p>
          <a:p>
            <a:pPr lvl="1"/>
            <a:r>
              <a:rPr lang="en-US" altLang="ko-KR" sz="1400" dirty="0" smtClean="0"/>
              <a:t>Other treatment within 4wks (PD&gt;20mg, </a:t>
            </a:r>
            <a:r>
              <a:rPr lang="en-US" altLang="ko-KR" sz="1400" dirty="0" err="1" smtClean="0"/>
              <a:t>immunosuppresant</a:t>
            </a:r>
            <a:r>
              <a:rPr lang="en-US" altLang="ko-KR" sz="1400" dirty="0" smtClean="0"/>
              <a:t>, cytotoxic drug)</a:t>
            </a:r>
          </a:p>
          <a:p>
            <a:r>
              <a:rPr lang="en-US" altLang="ko-KR" sz="1800" dirty="0" smtClean="0"/>
              <a:t>End point</a:t>
            </a:r>
          </a:p>
          <a:p>
            <a:pPr lvl="1"/>
            <a:r>
              <a:rPr lang="en-US" altLang="ko-KR" sz="1400" dirty="0" smtClean="0"/>
              <a:t>FVC &gt;0.10±0.20L</a:t>
            </a:r>
          </a:p>
          <a:p>
            <a:pPr lvl="1"/>
            <a:r>
              <a:rPr lang="en-US" altLang="ko-KR" sz="1400" dirty="0" smtClean="0"/>
              <a:t>IPF  worsening(FVC&gt;15%, </a:t>
            </a:r>
            <a:r>
              <a:rPr lang="en-US" altLang="ko-KR" sz="1400" dirty="0" err="1" smtClean="0"/>
              <a:t>Dlco</a:t>
            </a:r>
            <a:r>
              <a:rPr lang="en-US" altLang="ko-KR" sz="1400" dirty="0" smtClean="0"/>
              <a:t> &gt;15%↓</a:t>
            </a:r>
          </a:p>
          <a:p>
            <a:pPr lvl="1"/>
            <a:r>
              <a:rPr lang="en-US" altLang="ko-KR" sz="1400" dirty="0" smtClean="0"/>
              <a:t>Acute respiratory </a:t>
            </a:r>
            <a:r>
              <a:rPr lang="en-US" altLang="ko-KR" sz="1400" dirty="0" err="1" smtClean="0"/>
              <a:t>decompation</a:t>
            </a:r>
            <a:r>
              <a:rPr lang="en-US" altLang="ko-KR" sz="1400" dirty="0" smtClean="0"/>
              <a:t>.</a:t>
            </a:r>
          </a:p>
          <a:p>
            <a:pPr indent="-285750"/>
            <a:r>
              <a:rPr lang="en-US" altLang="ko-KR" sz="1800" dirty="0" smtClean="0"/>
              <a:t>12months</a:t>
            </a:r>
            <a:endParaRPr lang="ko-KR" altLang="en-US" sz="1800" dirty="0"/>
          </a:p>
        </p:txBody>
      </p:sp>
      <p:sp>
        <p:nvSpPr>
          <p:cNvPr id="4" name="직사각형 3"/>
          <p:cNvSpPr/>
          <p:nvPr/>
        </p:nvSpPr>
        <p:spPr>
          <a:xfrm>
            <a:off x="4111208" y="6177781"/>
            <a:ext cx="5045480" cy="600164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fr-FR" altLang="ko-KR" sz="1100" dirty="0">
                <a:solidFill>
                  <a:srgbClr val="FFFF00"/>
                </a:solidFill>
              </a:rPr>
              <a:t>Ganesh </a:t>
            </a:r>
            <a:r>
              <a:rPr lang="fr-FR" altLang="ko-KR" sz="1100" dirty="0" smtClean="0">
                <a:solidFill>
                  <a:srgbClr val="FFFF00"/>
                </a:solidFill>
              </a:rPr>
              <a:t>Raghu, </a:t>
            </a:r>
            <a:r>
              <a:rPr lang="fr-FR" altLang="ko-KR" sz="1100" dirty="0">
                <a:solidFill>
                  <a:srgbClr val="FFFF00"/>
                </a:solidFill>
              </a:rPr>
              <a:t>Rachel </a:t>
            </a:r>
            <a:r>
              <a:rPr lang="fr-FR" altLang="ko-KR" sz="1100" dirty="0" smtClean="0">
                <a:solidFill>
                  <a:srgbClr val="FFFF00"/>
                </a:solidFill>
              </a:rPr>
              <a:t>Million-Rousseau, </a:t>
            </a:r>
            <a:r>
              <a:rPr lang="fr-FR" altLang="ko-KR" sz="1100" dirty="0">
                <a:solidFill>
                  <a:srgbClr val="FFFF00"/>
                </a:solidFill>
              </a:rPr>
              <a:t>Adele </a:t>
            </a:r>
            <a:r>
              <a:rPr lang="fr-FR" altLang="ko-KR" sz="1100" dirty="0" smtClean="0">
                <a:solidFill>
                  <a:srgbClr val="FFFF00"/>
                </a:solidFill>
              </a:rPr>
              <a:t>Morganti; </a:t>
            </a:r>
            <a:r>
              <a:rPr lang="en-US" altLang="ko-KR" sz="1100" dirty="0" err="1">
                <a:solidFill>
                  <a:srgbClr val="FFFF00"/>
                </a:solidFill>
              </a:rPr>
              <a:t>Macitentan</a:t>
            </a:r>
            <a:r>
              <a:rPr lang="en-US" altLang="ko-KR" sz="1100" dirty="0">
                <a:solidFill>
                  <a:srgbClr val="FFFF00"/>
                </a:solidFill>
              </a:rPr>
              <a:t> for the treatment of </a:t>
            </a:r>
            <a:r>
              <a:rPr lang="en-US" altLang="ko-KR" sz="1100" dirty="0" smtClean="0">
                <a:solidFill>
                  <a:srgbClr val="FFFF00"/>
                </a:solidFill>
              </a:rPr>
              <a:t>idiopathic pulmonary </a:t>
            </a:r>
            <a:r>
              <a:rPr lang="en-US" altLang="ko-KR" sz="1100" dirty="0">
                <a:solidFill>
                  <a:srgbClr val="FFFF00"/>
                </a:solidFill>
              </a:rPr>
              <a:t>fibrosis: the </a:t>
            </a:r>
            <a:r>
              <a:rPr lang="en-US" altLang="ko-KR" sz="1100" dirty="0" err="1" smtClean="0">
                <a:solidFill>
                  <a:srgbClr val="FFFF00"/>
                </a:solidFill>
              </a:rPr>
              <a:t>randomised</a:t>
            </a:r>
            <a:r>
              <a:rPr lang="en-US" altLang="ko-KR" sz="1100" dirty="0" smtClean="0">
                <a:solidFill>
                  <a:srgbClr val="FFFF00"/>
                </a:solidFill>
              </a:rPr>
              <a:t> controlled </a:t>
            </a:r>
            <a:r>
              <a:rPr lang="en-US" altLang="ko-KR" sz="1100" dirty="0">
                <a:solidFill>
                  <a:srgbClr val="FFFF00"/>
                </a:solidFill>
              </a:rPr>
              <a:t>MUSIC </a:t>
            </a:r>
            <a:r>
              <a:rPr lang="en-US" altLang="ko-KR" sz="1100" dirty="0" smtClean="0">
                <a:solidFill>
                  <a:srgbClr val="FFFF00"/>
                </a:solidFill>
              </a:rPr>
              <a:t>trial; </a:t>
            </a:r>
            <a:r>
              <a:rPr lang="fr-FR" altLang="ko-KR" sz="1100" dirty="0">
                <a:solidFill>
                  <a:srgbClr val="FFFF00"/>
                </a:solidFill>
              </a:rPr>
              <a:t>Eur Respir J 2013; 42: 1622–1632</a:t>
            </a:r>
            <a:endParaRPr lang="ko-KR" altLang="en-US" sz="1100" dirty="0">
              <a:solidFill>
                <a:srgbClr val="FFFF00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068167"/>
            <a:ext cx="3995936" cy="5109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제목 1"/>
          <p:cNvSpPr txBox="1">
            <a:spLocks/>
          </p:cNvSpPr>
          <p:nvPr/>
        </p:nvSpPr>
        <p:spPr>
          <a:xfrm>
            <a:off x="609600" y="1068166"/>
            <a:ext cx="4538464" cy="501871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800" i="1" dirty="0" smtClean="0"/>
              <a:t>MUSIC trial</a:t>
            </a:r>
            <a:endParaRPr lang="ko-KR" alt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88072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Macitentan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4474840" cy="4525963"/>
          </a:xfrm>
        </p:spPr>
        <p:txBody>
          <a:bodyPr/>
          <a:lstStyle/>
          <a:p>
            <a:r>
              <a:rPr lang="en-US" altLang="ko-KR" sz="1600" dirty="0" smtClean="0"/>
              <a:t>IPF</a:t>
            </a:r>
          </a:p>
          <a:p>
            <a:pPr lvl="1"/>
            <a:r>
              <a:rPr lang="en-US" altLang="ko-KR" sz="1400" dirty="0" smtClean="0"/>
              <a:t>&gt;18yrs old</a:t>
            </a:r>
          </a:p>
          <a:p>
            <a:pPr lvl="1"/>
            <a:r>
              <a:rPr lang="en-US" altLang="ko-KR" sz="1400" dirty="0" err="1" smtClean="0"/>
              <a:t>AmericanThoracicSociety</a:t>
            </a:r>
            <a:r>
              <a:rPr lang="en-US" altLang="ko-KR" sz="1400" dirty="0" smtClean="0"/>
              <a:t>/</a:t>
            </a:r>
            <a:r>
              <a:rPr lang="en-US" altLang="ko-KR" sz="1400" dirty="0" err="1" smtClean="0"/>
              <a:t>EuropeanRespiratorySocietystatement</a:t>
            </a:r>
            <a:r>
              <a:rPr lang="en-US" altLang="ko-KR" sz="1400" dirty="0" smtClean="0"/>
              <a:t> </a:t>
            </a:r>
          </a:p>
          <a:p>
            <a:pPr lvl="1"/>
            <a:r>
              <a:rPr lang="en-US" altLang="ko-KR" sz="1400" dirty="0" smtClean="0"/>
              <a:t>Surgical biopsy-UIP</a:t>
            </a:r>
          </a:p>
          <a:p>
            <a:pPr lvl="1"/>
            <a:r>
              <a:rPr lang="en-US" altLang="ko-KR" sz="1400" dirty="0" smtClean="0"/>
              <a:t>&lt;3yrs duration</a:t>
            </a:r>
          </a:p>
          <a:p>
            <a:r>
              <a:rPr lang="en-US" altLang="ko-KR" sz="1800" dirty="0" smtClean="0"/>
              <a:t>Exclude</a:t>
            </a:r>
          </a:p>
          <a:p>
            <a:pPr lvl="1"/>
            <a:r>
              <a:rPr lang="en-US" altLang="ko-KR" sz="1400" dirty="0" smtClean="0"/>
              <a:t>Extensive honeycomb (HRCT)</a:t>
            </a:r>
          </a:p>
          <a:p>
            <a:pPr lvl="1"/>
            <a:r>
              <a:rPr lang="en-US" altLang="ko-KR" sz="1400" dirty="0" smtClean="0"/>
              <a:t>FVC &lt;50%, &lt;1.2L</a:t>
            </a:r>
          </a:p>
          <a:p>
            <a:pPr lvl="1"/>
            <a:r>
              <a:rPr lang="en-US" altLang="ko-KR" sz="1400" dirty="0" err="1" smtClean="0"/>
              <a:t>Dlco</a:t>
            </a:r>
            <a:r>
              <a:rPr lang="en-US" altLang="ko-KR" sz="1400" dirty="0" smtClean="0"/>
              <a:t> &lt;30%</a:t>
            </a:r>
          </a:p>
          <a:p>
            <a:pPr lvl="1"/>
            <a:r>
              <a:rPr lang="en-US" altLang="ko-KR" sz="1400" dirty="0" smtClean="0"/>
              <a:t>RV &gt;120%</a:t>
            </a:r>
          </a:p>
          <a:p>
            <a:pPr lvl="1"/>
            <a:r>
              <a:rPr lang="en-US" altLang="ko-KR" sz="1400" dirty="0" smtClean="0"/>
              <a:t>Obstructive lung disease</a:t>
            </a:r>
          </a:p>
          <a:p>
            <a:pPr lvl="1"/>
            <a:r>
              <a:rPr lang="en-US" altLang="ko-KR" sz="1400" dirty="0" smtClean="0"/>
              <a:t>Other treatment within 4wks (PD&gt;20mg, </a:t>
            </a:r>
            <a:r>
              <a:rPr lang="en-US" altLang="ko-KR" sz="1400" dirty="0" err="1" smtClean="0"/>
              <a:t>immunosuppresant</a:t>
            </a:r>
            <a:r>
              <a:rPr lang="en-US" altLang="ko-KR" sz="1400" dirty="0" smtClean="0"/>
              <a:t>, cytotoxic drug)</a:t>
            </a:r>
          </a:p>
          <a:p>
            <a:r>
              <a:rPr lang="en-US" altLang="ko-KR" sz="1800" dirty="0" smtClean="0"/>
              <a:t>End point</a:t>
            </a:r>
          </a:p>
          <a:p>
            <a:pPr lvl="1"/>
            <a:r>
              <a:rPr lang="en-US" altLang="ko-KR" sz="1400" dirty="0" smtClean="0"/>
              <a:t>FVC &gt;0.10±0.20L</a:t>
            </a:r>
          </a:p>
          <a:p>
            <a:pPr lvl="1"/>
            <a:r>
              <a:rPr lang="en-US" altLang="ko-KR" sz="1400" dirty="0" smtClean="0"/>
              <a:t>IPF  worsening(FVC&gt;15%, </a:t>
            </a:r>
            <a:r>
              <a:rPr lang="en-US" altLang="ko-KR" sz="1400" dirty="0" err="1" smtClean="0"/>
              <a:t>Dlco</a:t>
            </a:r>
            <a:r>
              <a:rPr lang="en-US" altLang="ko-KR" sz="1400" dirty="0" smtClean="0"/>
              <a:t> &gt;15%↓</a:t>
            </a:r>
          </a:p>
          <a:p>
            <a:pPr lvl="1"/>
            <a:r>
              <a:rPr lang="en-US" altLang="ko-KR" sz="1400" dirty="0" smtClean="0"/>
              <a:t>Acute respiratory </a:t>
            </a:r>
            <a:r>
              <a:rPr lang="en-US" altLang="ko-KR" sz="1400" dirty="0" err="1" smtClean="0"/>
              <a:t>decompation</a:t>
            </a:r>
            <a:r>
              <a:rPr lang="en-US" altLang="ko-KR" sz="1400" dirty="0" smtClean="0"/>
              <a:t>.</a:t>
            </a:r>
          </a:p>
          <a:p>
            <a:pPr indent="-285750"/>
            <a:r>
              <a:rPr lang="en-US" altLang="ko-KR" sz="1800" dirty="0" smtClean="0"/>
              <a:t>12months</a:t>
            </a:r>
            <a:endParaRPr lang="ko-KR" altLang="en-US" sz="1800" dirty="0"/>
          </a:p>
        </p:txBody>
      </p:sp>
      <p:sp>
        <p:nvSpPr>
          <p:cNvPr id="4" name="직사각형 3"/>
          <p:cNvSpPr/>
          <p:nvPr/>
        </p:nvSpPr>
        <p:spPr>
          <a:xfrm>
            <a:off x="4111208" y="6177781"/>
            <a:ext cx="5045480" cy="600164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fr-FR" altLang="ko-KR" sz="1100" dirty="0">
                <a:solidFill>
                  <a:srgbClr val="FFFF00"/>
                </a:solidFill>
              </a:rPr>
              <a:t>Ganesh </a:t>
            </a:r>
            <a:r>
              <a:rPr lang="fr-FR" altLang="ko-KR" sz="1100" dirty="0" smtClean="0">
                <a:solidFill>
                  <a:srgbClr val="FFFF00"/>
                </a:solidFill>
              </a:rPr>
              <a:t>Raghu, </a:t>
            </a:r>
            <a:r>
              <a:rPr lang="fr-FR" altLang="ko-KR" sz="1100" dirty="0">
                <a:solidFill>
                  <a:srgbClr val="FFFF00"/>
                </a:solidFill>
              </a:rPr>
              <a:t>Rachel </a:t>
            </a:r>
            <a:r>
              <a:rPr lang="fr-FR" altLang="ko-KR" sz="1100" dirty="0" smtClean="0">
                <a:solidFill>
                  <a:srgbClr val="FFFF00"/>
                </a:solidFill>
              </a:rPr>
              <a:t>Million-Rousseau, </a:t>
            </a:r>
            <a:r>
              <a:rPr lang="fr-FR" altLang="ko-KR" sz="1100" dirty="0">
                <a:solidFill>
                  <a:srgbClr val="FFFF00"/>
                </a:solidFill>
              </a:rPr>
              <a:t>Adele </a:t>
            </a:r>
            <a:r>
              <a:rPr lang="fr-FR" altLang="ko-KR" sz="1100" dirty="0" smtClean="0">
                <a:solidFill>
                  <a:srgbClr val="FFFF00"/>
                </a:solidFill>
              </a:rPr>
              <a:t>Morganti; </a:t>
            </a:r>
            <a:r>
              <a:rPr lang="en-US" altLang="ko-KR" sz="1100" dirty="0" err="1">
                <a:solidFill>
                  <a:srgbClr val="FFFF00"/>
                </a:solidFill>
              </a:rPr>
              <a:t>Macitentan</a:t>
            </a:r>
            <a:r>
              <a:rPr lang="en-US" altLang="ko-KR" sz="1100" dirty="0">
                <a:solidFill>
                  <a:srgbClr val="FFFF00"/>
                </a:solidFill>
              </a:rPr>
              <a:t> for the treatment of </a:t>
            </a:r>
            <a:r>
              <a:rPr lang="en-US" altLang="ko-KR" sz="1100" dirty="0" smtClean="0">
                <a:solidFill>
                  <a:srgbClr val="FFFF00"/>
                </a:solidFill>
              </a:rPr>
              <a:t>idiopathic pulmonary </a:t>
            </a:r>
            <a:r>
              <a:rPr lang="en-US" altLang="ko-KR" sz="1100" dirty="0">
                <a:solidFill>
                  <a:srgbClr val="FFFF00"/>
                </a:solidFill>
              </a:rPr>
              <a:t>fibrosis: the </a:t>
            </a:r>
            <a:r>
              <a:rPr lang="en-US" altLang="ko-KR" sz="1100" dirty="0" err="1" smtClean="0">
                <a:solidFill>
                  <a:srgbClr val="FFFF00"/>
                </a:solidFill>
              </a:rPr>
              <a:t>randomised</a:t>
            </a:r>
            <a:r>
              <a:rPr lang="en-US" altLang="ko-KR" sz="1100" dirty="0" smtClean="0">
                <a:solidFill>
                  <a:srgbClr val="FFFF00"/>
                </a:solidFill>
              </a:rPr>
              <a:t> controlled </a:t>
            </a:r>
            <a:r>
              <a:rPr lang="en-US" altLang="ko-KR" sz="1100" dirty="0">
                <a:solidFill>
                  <a:srgbClr val="FFFF00"/>
                </a:solidFill>
              </a:rPr>
              <a:t>MUSIC </a:t>
            </a:r>
            <a:r>
              <a:rPr lang="en-US" altLang="ko-KR" sz="1100" dirty="0" smtClean="0">
                <a:solidFill>
                  <a:srgbClr val="FFFF00"/>
                </a:solidFill>
              </a:rPr>
              <a:t>trial; </a:t>
            </a:r>
            <a:r>
              <a:rPr lang="fr-FR" altLang="ko-KR" sz="1100" dirty="0">
                <a:solidFill>
                  <a:srgbClr val="FFFF00"/>
                </a:solidFill>
              </a:rPr>
              <a:t>Eur Respir J 2013; 42: 1622–1632</a:t>
            </a:r>
            <a:endParaRPr lang="ko-KR" altLang="en-US" sz="1100" dirty="0">
              <a:solidFill>
                <a:srgbClr val="FFFF00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068167"/>
            <a:ext cx="3995936" cy="5109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제목 1"/>
          <p:cNvSpPr txBox="1">
            <a:spLocks/>
          </p:cNvSpPr>
          <p:nvPr/>
        </p:nvSpPr>
        <p:spPr>
          <a:xfrm>
            <a:off x="609600" y="1068166"/>
            <a:ext cx="4538464" cy="501871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800" i="1" dirty="0" smtClean="0"/>
              <a:t>MUSIC trial</a:t>
            </a:r>
            <a:endParaRPr lang="ko-KR" altLang="en-US" sz="2800" i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990217"/>
            <a:ext cx="6356524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5312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/>
              <a:t>Macitentan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3826768" cy="4525963"/>
          </a:xfrm>
        </p:spPr>
        <p:txBody>
          <a:bodyPr/>
          <a:lstStyle/>
          <a:p>
            <a:r>
              <a:rPr lang="en-US" altLang="ko-KR" sz="2000" dirty="0" smtClean="0"/>
              <a:t>IPF worsening or death</a:t>
            </a:r>
          </a:p>
          <a:p>
            <a:pPr lvl="1"/>
            <a:r>
              <a:rPr lang="en-US" altLang="ko-KR" sz="1800" dirty="0" smtClean="0"/>
              <a:t>35 </a:t>
            </a:r>
            <a:r>
              <a:rPr lang="en-US" altLang="ko-KR" sz="1800" dirty="0" err="1" smtClean="0"/>
              <a:t>vs</a:t>
            </a:r>
            <a:r>
              <a:rPr lang="en-US" altLang="ko-KR" sz="1800" dirty="0" smtClean="0"/>
              <a:t> 16 (HR 1.56, p=0.2428)</a:t>
            </a:r>
          </a:p>
          <a:p>
            <a:endParaRPr lang="ko-KR" alt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376772"/>
            <a:ext cx="5073555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439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/>
              <a:t>Macitentan</a:t>
            </a:r>
            <a:endParaRPr lang="ko-KR" alt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125"/>
          <a:stretch/>
        </p:blipFill>
        <p:spPr bwMode="auto">
          <a:xfrm>
            <a:off x="1299672" y="1124744"/>
            <a:ext cx="6601066" cy="3391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386" y="4517301"/>
            <a:ext cx="6565638" cy="2002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472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Macitentan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88840"/>
            <a:ext cx="7903103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982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Macitentan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grpSp>
        <p:nvGrpSpPr>
          <p:cNvPr id="4" name="그룹 3"/>
          <p:cNvGrpSpPr/>
          <p:nvPr/>
        </p:nvGrpSpPr>
        <p:grpSpPr>
          <a:xfrm>
            <a:off x="1835696" y="1124744"/>
            <a:ext cx="7056784" cy="5616624"/>
            <a:chOff x="755576" y="468996"/>
            <a:chExt cx="8589417" cy="6997664"/>
          </a:xfrm>
        </p:grpSpPr>
        <p:pic>
          <p:nvPicPr>
            <p:cNvPr id="1741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468996"/>
              <a:ext cx="8589417" cy="35800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411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4049065"/>
              <a:ext cx="8589417" cy="3417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988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Acetylcysteine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2962672" cy="4525963"/>
          </a:xfrm>
        </p:spPr>
        <p:txBody>
          <a:bodyPr/>
          <a:lstStyle/>
          <a:p>
            <a:pPr marL="0" indent="0">
              <a:buNone/>
            </a:pPr>
            <a:r>
              <a:rPr lang="en-US" altLang="ko-KR" sz="1600" dirty="0" smtClean="0"/>
              <a:t>35~85yrs</a:t>
            </a:r>
          </a:p>
          <a:p>
            <a:pPr marL="0" indent="0">
              <a:buNone/>
            </a:pPr>
            <a:r>
              <a:rPr lang="en-US" altLang="ko-KR" sz="1600" dirty="0" smtClean="0"/>
              <a:t>IPF (</a:t>
            </a:r>
            <a:r>
              <a:rPr lang="en-US" altLang="ko-KR" sz="1400" dirty="0"/>
              <a:t>A</a:t>
            </a:r>
            <a:r>
              <a:rPr lang="en-US" altLang="ko-KR" sz="1400" dirty="0" smtClean="0"/>
              <a:t>merican thoracic, </a:t>
            </a:r>
            <a:r>
              <a:rPr lang="en-US" altLang="ko-KR" sz="1400" dirty="0"/>
              <a:t>E</a:t>
            </a:r>
            <a:r>
              <a:rPr lang="en-US" altLang="ko-KR" sz="1400" dirty="0" smtClean="0"/>
              <a:t>uropean, </a:t>
            </a:r>
            <a:r>
              <a:rPr lang="en-US" altLang="ko-KR" sz="1400" dirty="0"/>
              <a:t>J</a:t>
            </a:r>
            <a:r>
              <a:rPr lang="en-US" altLang="ko-KR" sz="1400" dirty="0" smtClean="0"/>
              <a:t>apanese, </a:t>
            </a:r>
            <a:r>
              <a:rPr lang="en-US" altLang="ko-KR" sz="1400" dirty="0"/>
              <a:t>L</a:t>
            </a:r>
            <a:r>
              <a:rPr lang="en-US" altLang="ko-KR" sz="1400" dirty="0" smtClean="0"/>
              <a:t>atin </a:t>
            </a:r>
            <a:r>
              <a:rPr lang="en-US" altLang="ko-KR" sz="1400" dirty="0" err="1" smtClean="0"/>
              <a:t>american</a:t>
            </a:r>
            <a:r>
              <a:rPr lang="en-US" altLang="ko-KR" sz="1400" dirty="0" smtClean="0"/>
              <a:t> society</a:t>
            </a:r>
            <a:r>
              <a:rPr lang="en-US" altLang="ko-KR" sz="1600" dirty="0" smtClean="0"/>
              <a:t>)</a:t>
            </a:r>
          </a:p>
          <a:p>
            <a:pPr marL="400050" lvl="1" indent="0">
              <a:buNone/>
            </a:pPr>
            <a:r>
              <a:rPr lang="en-US" altLang="ko-KR" sz="1200" dirty="0" smtClean="0"/>
              <a:t>HRCT</a:t>
            </a:r>
          </a:p>
          <a:p>
            <a:pPr marL="400050" lvl="1" indent="0">
              <a:buNone/>
            </a:pPr>
            <a:r>
              <a:rPr lang="en-US" altLang="ko-KR" sz="1200" dirty="0" smtClean="0"/>
              <a:t>biopsy</a:t>
            </a:r>
          </a:p>
          <a:p>
            <a:pPr marL="400050" lvl="1" indent="0">
              <a:buNone/>
            </a:pPr>
            <a:r>
              <a:rPr lang="en-US" altLang="ko-KR" sz="1200" dirty="0" smtClean="0"/>
              <a:t>&lt;48months from </a:t>
            </a:r>
            <a:r>
              <a:rPr lang="en-US" altLang="ko-KR" sz="1200" dirty="0" err="1" smtClean="0"/>
              <a:t>Dx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600" dirty="0" err="1" smtClean="0"/>
              <a:t>Mild~moderate</a:t>
            </a:r>
            <a:r>
              <a:rPr lang="en-US" altLang="ko-KR" sz="1600" dirty="0" smtClean="0"/>
              <a:t> PFT</a:t>
            </a:r>
          </a:p>
          <a:p>
            <a:pPr marL="400050" lvl="1" indent="0">
              <a:buNone/>
            </a:pPr>
            <a:r>
              <a:rPr lang="en-US" altLang="ko-KR" sz="1200" dirty="0" smtClean="0"/>
              <a:t>FVC &gt;50%</a:t>
            </a:r>
          </a:p>
          <a:p>
            <a:pPr marL="400050" lvl="1" indent="0">
              <a:buNone/>
            </a:pPr>
            <a:r>
              <a:rPr lang="en-US" altLang="ko-KR" sz="1200" dirty="0" err="1" smtClean="0"/>
              <a:t>Dlco</a:t>
            </a:r>
            <a:r>
              <a:rPr lang="en-US" altLang="ko-KR" sz="1200" dirty="0" smtClean="0"/>
              <a:t>&gt;30%</a:t>
            </a:r>
          </a:p>
          <a:p>
            <a:pPr marL="0" indent="0">
              <a:buNone/>
            </a:pPr>
            <a:r>
              <a:rPr lang="en-US" altLang="ko-KR" sz="1600" dirty="0" err="1" smtClean="0"/>
              <a:t>Acetylcystein</a:t>
            </a:r>
            <a:r>
              <a:rPr lang="en-US" altLang="ko-KR" sz="1600" dirty="0" smtClean="0"/>
              <a:t> alone VS placebo</a:t>
            </a:r>
          </a:p>
          <a:p>
            <a:pPr marL="0" indent="0">
              <a:buNone/>
            </a:pPr>
            <a:endParaRPr lang="en-US" altLang="ko-KR" sz="1600" dirty="0" smtClean="0"/>
          </a:p>
          <a:p>
            <a:pPr marL="0" indent="0">
              <a:buNone/>
            </a:pPr>
            <a:r>
              <a:rPr lang="en-US" altLang="ko-KR" sz="1800" dirty="0"/>
              <a:t>Primary outcome: </a:t>
            </a:r>
            <a:r>
              <a:rPr lang="en-US" altLang="ko-KR" sz="1400" dirty="0"/>
              <a:t>FVC</a:t>
            </a:r>
            <a:r>
              <a:rPr lang="en-US" altLang="ko-KR" sz="1600" dirty="0"/>
              <a:t> </a:t>
            </a:r>
          </a:p>
          <a:p>
            <a:pPr marL="0" indent="0">
              <a:buNone/>
            </a:pPr>
            <a:r>
              <a:rPr lang="en-US" altLang="ko-KR" sz="1800" dirty="0"/>
              <a:t>Secondary outcome: </a:t>
            </a:r>
            <a:r>
              <a:rPr lang="en-US" altLang="ko-KR" sz="1400" dirty="0"/>
              <a:t>Death, </a:t>
            </a:r>
            <a:r>
              <a:rPr lang="en-US" altLang="ko-KR" sz="1400" dirty="0" err="1"/>
              <a:t>Dlco</a:t>
            </a:r>
            <a:r>
              <a:rPr lang="en-US" altLang="ko-KR" sz="1400" dirty="0"/>
              <a:t>, Physiologic index, 6MWT..ect</a:t>
            </a:r>
          </a:p>
          <a:p>
            <a:pPr marL="0" indent="0">
              <a:buNone/>
            </a:pPr>
            <a:endParaRPr lang="en-US" altLang="ko-KR" sz="1600" dirty="0"/>
          </a:p>
          <a:p>
            <a:pPr marL="0" indent="0">
              <a:buNone/>
            </a:pPr>
            <a:r>
              <a:rPr lang="en-US" altLang="ko-KR" sz="1600" dirty="0" smtClean="0"/>
              <a:t>60weeks</a:t>
            </a:r>
            <a:endParaRPr lang="en-US" altLang="ko-KR" sz="16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067199"/>
            <a:ext cx="5871440" cy="561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2885896" y="6237312"/>
            <a:ext cx="6147304" cy="461665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en-US" altLang="ko-KR" sz="1200" i="1" dirty="0">
                <a:solidFill>
                  <a:srgbClr val="FFFF00"/>
                </a:solidFill>
              </a:rPr>
              <a:t>Fernando J. Martinez, </a:t>
            </a:r>
            <a:r>
              <a:rPr lang="en-US" altLang="ko-KR" sz="1200" i="1" dirty="0" smtClean="0">
                <a:solidFill>
                  <a:srgbClr val="FFFF00"/>
                </a:solidFill>
              </a:rPr>
              <a:t>M.D..; Ann </a:t>
            </a:r>
            <a:r>
              <a:rPr lang="en-US" altLang="ko-KR" sz="1200" i="1" dirty="0">
                <a:solidFill>
                  <a:srgbClr val="FFFF00"/>
                </a:solidFill>
              </a:rPr>
              <a:t>Arbor, and Weill </a:t>
            </a:r>
            <a:r>
              <a:rPr lang="en-US" altLang="ko-KR" sz="1200" i="1" dirty="0" smtClean="0">
                <a:solidFill>
                  <a:srgbClr val="FFFF00"/>
                </a:solidFill>
              </a:rPr>
              <a:t>Cornell ;</a:t>
            </a:r>
            <a:r>
              <a:rPr lang="en-US" altLang="ko-KR" sz="1200" i="1" dirty="0">
                <a:solidFill>
                  <a:srgbClr val="FFFF00"/>
                </a:solidFill>
              </a:rPr>
              <a:t> Randomized Trial of </a:t>
            </a:r>
            <a:r>
              <a:rPr lang="en-US" altLang="ko-KR" sz="1200" i="1" dirty="0" err="1" smtClean="0">
                <a:solidFill>
                  <a:srgbClr val="FFFF00"/>
                </a:solidFill>
              </a:rPr>
              <a:t>Acetylcysteine</a:t>
            </a:r>
            <a:r>
              <a:rPr lang="en-US" altLang="ko-KR" sz="1200" i="1" dirty="0" smtClean="0">
                <a:solidFill>
                  <a:srgbClr val="FFFF00"/>
                </a:solidFill>
              </a:rPr>
              <a:t> in </a:t>
            </a:r>
            <a:r>
              <a:rPr lang="en-US" altLang="ko-KR" sz="1200" i="1" dirty="0">
                <a:solidFill>
                  <a:srgbClr val="FFFF00"/>
                </a:solidFill>
              </a:rPr>
              <a:t>Idiopathic Pulmonary </a:t>
            </a:r>
            <a:r>
              <a:rPr lang="en-US" altLang="ko-KR" sz="1200" i="1" dirty="0" smtClean="0">
                <a:solidFill>
                  <a:srgbClr val="FFFF00"/>
                </a:solidFill>
              </a:rPr>
              <a:t>Fibrosis; </a:t>
            </a:r>
            <a:r>
              <a:rPr lang="en-US" altLang="ko-KR" sz="1200" i="1" dirty="0">
                <a:solidFill>
                  <a:srgbClr val="FFFF00"/>
                </a:solidFill>
              </a:rPr>
              <a:t>N </a:t>
            </a:r>
            <a:r>
              <a:rPr lang="en-US" altLang="ko-KR" sz="1200" i="1" dirty="0" err="1">
                <a:solidFill>
                  <a:srgbClr val="FFFF00"/>
                </a:solidFill>
              </a:rPr>
              <a:t>Engl</a:t>
            </a:r>
            <a:r>
              <a:rPr lang="en-US" altLang="ko-KR" sz="1200" i="1" dirty="0">
                <a:solidFill>
                  <a:srgbClr val="FFFF00"/>
                </a:solidFill>
              </a:rPr>
              <a:t> J Med 2014;370:2093-101</a:t>
            </a:r>
            <a:r>
              <a:rPr lang="en-US" altLang="ko-KR" sz="1200" b="1" dirty="0"/>
              <a:t>.</a:t>
            </a:r>
            <a:endParaRPr lang="ko-KR" altLang="en-US" sz="1200" dirty="0">
              <a:solidFill>
                <a:srgbClr val="FFFF00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5292080" y="3876705"/>
            <a:ext cx="3741120" cy="22885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6804248" y="1556792"/>
            <a:ext cx="2088232" cy="172819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383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/>
              <a:t>Acetylcysteine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2962672" cy="4525963"/>
          </a:xfrm>
        </p:spPr>
        <p:txBody>
          <a:bodyPr/>
          <a:lstStyle/>
          <a:p>
            <a:pPr marL="0" indent="0">
              <a:buNone/>
            </a:pPr>
            <a:r>
              <a:rPr lang="en-US" altLang="ko-KR" sz="1600" dirty="0" smtClean="0"/>
              <a:t>35~85yrs</a:t>
            </a:r>
          </a:p>
          <a:p>
            <a:pPr marL="0" indent="0">
              <a:buNone/>
            </a:pPr>
            <a:r>
              <a:rPr lang="en-US" altLang="ko-KR" sz="1600" dirty="0" smtClean="0"/>
              <a:t>IPF (</a:t>
            </a:r>
            <a:r>
              <a:rPr lang="en-US" altLang="ko-KR" sz="1400" dirty="0"/>
              <a:t>A</a:t>
            </a:r>
            <a:r>
              <a:rPr lang="en-US" altLang="ko-KR" sz="1400" dirty="0" smtClean="0"/>
              <a:t>merican thoracic, </a:t>
            </a:r>
            <a:r>
              <a:rPr lang="en-US" altLang="ko-KR" sz="1400" dirty="0"/>
              <a:t>E</a:t>
            </a:r>
            <a:r>
              <a:rPr lang="en-US" altLang="ko-KR" sz="1400" dirty="0" smtClean="0"/>
              <a:t>uropean, </a:t>
            </a:r>
            <a:r>
              <a:rPr lang="en-US" altLang="ko-KR" sz="1400" dirty="0"/>
              <a:t>J</a:t>
            </a:r>
            <a:r>
              <a:rPr lang="en-US" altLang="ko-KR" sz="1400" dirty="0" smtClean="0"/>
              <a:t>apanese, </a:t>
            </a:r>
            <a:r>
              <a:rPr lang="en-US" altLang="ko-KR" sz="1400" dirty="0"/>
              <a:t>L</a:t>
            </a:r>
            <a:r>
              <a:rPr lang="en-US" altLang="ko-KR" sz="1400" dirty="0" smtClean="0"/>
              <a:t>atin </a:t>
            </a:r>
            <a:r>
              <a:rPr lang="en-US" altLang="ko-KR" sz="1400" dirty="0" err="1" smtClean="0"/>
              <a:t>american</a:t>
            </a:r>
            <a:r>
              <a:rPr lang="en-US" altLang="ko-KR" sz="1400" dirty="0" smtClean="0"/>
              <a:t> society</a:t>
            </a:r>
            <a:r>
              <a:rPr lang="en-US" altLang="ko-KR" sz="1600" dirty="0" smtClean="0"/>
              <a:t>)</a:t>
            </a:r>
          </a:p>
          <a:p>
            <a:pPr marL="400050" lvl="1" indent="0">
              <a:buNone/>
            </a:pPr>
            <a:r>
              <a:rPr lang="en-US" altLang="ko-KR" sz="1200" dirty="0" smtClean="0"/>
              <a:t>HRCT</a:t>
            </a:r>
          </a:p>
          <a:p>
            <a:pPr marL="400050" lvl="1" indent="0">
              <a:buNone/>
            </a:pPr>
            <a:r>
              <a:rPr lang="en-US" altLang="ko-KR" sz="1200" dirty="0" smtClean="0"/>
              <a:t>biopsy</a:t>
            </a:r>
          </a:p>
          <a:p>
            <a:pPr marL="400050" lvl="1" indent="0">
              <a:buNone/>
            </a:pPr>
            <a:r>
              <a:rPr lang="en-US" altLang="ko-KR" sz="1200" dirty="0" smtClean="0"/>
              <a:t>&lt;48months from </a:t>
            </a:r>
            <a:r>
              <a:rPr lang="en-US" altLang="ko-KR" sz="1200" dirty="0" err="1" smtClean="0"/>
              <a:t>Dx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600" dirty="0" err="1" smtClean="0"/>
              <a:t>Mild~moderate</a:t>
            </a:r>
            <a:r>
              <a:rPr lang="en-US" altLang="ko-KR" sz="1600" dirty="0" smtClean="0"/>
              <a:t> PFT</a:t>
            </a:r>
          </a:p>
          <a:p>
            <a:pPr marL="400050" lvl="1" indent="0">
              <a:buNone/>
            </a:pPr>
            <a:r>
              <a:rPr lang="en-US" altLang="ko-KR" sz="1200" dirty="0" smtClean="0"/>
              <a:t>FVC &gt;50%</a:t>
            </a:r>
          </a:p>
          <a:p>
            <a:pPr marL="400050" lvl="1" indent="0">
              <a:buNone/>
            </a:pPr>
            <a:r>
              <a:rPr lang="en-US" altLang="ko-KR" sz="1200" dirty="0" err="1" smtClean="0"/>
              <a:t>Dlco</a:t>
            </a:r>
            <a:r>
              <a:rPr lang="en-US" altLang="ko-KR" sz="1200" dirty="0" smtClean="0"/>
              <a:t>&gt;30%</a:t>
            </a:r>
          </a:p>
          <a:p>
            <a:pPr marL="0" indent="0">
              <a:buNone/>
            </a:pPr>
            <a:r>
              <a:rPr lang="en-US" altLang="ko-KR" sz="1600" dirty="0" err="1" smtClean="0"/>
              <a:t>Acetylcystein</a:t>
            </a:r>
            <a:r>
              <a:rPr lang="en-US" altLang="ko-KR" sz="1600" dirty="0" smtClean="0"/>
              <a:t> alone VS placebo</a:t>
            </a:r>
          </a:p>
          <a:p>
            <a:pPr marL="0" indent="0">
              <a:buNone/>
            </a:pPr>
            <a:endParaRPr lang="en-US" altLang="ko-KR" sz="1600" dirty="0" smtClean="0"/>
          </a:p>
          <a:p>
            <a:pPr marL="0" indent="0">
              <a:buNone/>
            </a:pPr>
            <a:r>
              <a:rPr lang="en-US" altLang="ko-KR" sz="1600" dirty="0" smtClean="0"/>
              <a:t>Primary outcome: </a:t>
            </a:r>
            <a:r>
              <a:rPr lang="en-US" altLang="ko-KR" sz="1400" dirty="0" smtClean="0"/>
              <a:t>FVC</a:t>
            </a:r>
            <a:r>
              <a:rPr lang="en-US" altLang="ko-KR" sz="1600" dirty="0" smtClean="0"/>
              <a:t> </a:t>
            </a:r>
          </a:p>
          <a:p>
            <a:pPr marL="0" indent="0">
              <a:buNone/>
            </a:pPr>
            <a:r>
              <a:rPr lang="en-US" altLang="ko-KR" sz="1600" dirty="0" smtClean="0"/>
              <a:t>Secondary outcome: </a:t>
            </a:r>
            <a:r>
              <a:rPr lang="en-US" altLang="ko-KR" sz="1400" dirty="0" smtClean="0"/>
              <a:t>Death, </a:t>
            </a:r>
            <a:r>
              <a:rPr lang="en-US" altLang="ko-KR" sz="1400" dirty="0" err="1" smtClean="0"/>
              <a:t>Dlco</a:t>
            </a:r>
            <a:r>
              <a:rPr lang="en-US" altLang="ko-KR" sz="1400" dirty="0" smtClean="0"/>
              <a:t>, Physiologic index, 6MWT..ect</a:t>
            </a:r>
          </a:p>
          <a:p>
            <a:pPr marL="0" indent="0">
              <a:buNone/>
            </a:pPr>
            <a:endParaRPr lang="en-US" altLang="ko-KR" sz="1600" dirty="0"/>
          </a:p>
          <a:p>
            <a:pPr marL="0" indent="0">
              <a:buNone/>
            </a:pPr>
            <a:r>
              <a:rPr lang="en-US" altLang="ko-KR" sz="1600" dirty="0" smtClean="0"/>
              <a:t>60weeks</a:t>
            </a:r>
            <a:endParaRPr lang="en-US" altLang="ko-KR" sz="1600" dirty="0"/>
          </a:p>
        </p:txBody>
      </p:sp>
      <p:sp>
        <p:nvSpPr>
          <p:cNvPr id="5" name="직사각형 4"/>
          <p:cNvSpPr/>
          <p:nvPr/>
        </p:nvSpPr>
        <p:spPr>
          <a:xfrm>
            <a:off x="2885896" y="6237312"/>
            <a:ext cx="6147304" cy="461665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en-US" altLang="ko-KR" sz="1200" i="1" dirty="0">
                <a:solidFill>
                  <a:srgbClr val="FFFF00"/>
                </a:solidFill>
              </a:rPr>
              <a:t>Fernando J. Martinez, </a:t>
            </a:r>
            <a:r>
              <a:rPr lang="en-US" altLang="ko-KR" sz="1200" i="1" dirty="0" smtClean="0">
                <a:solidFill>
                  <a:srgbClr val="FFFF00"/>
                </a:solidFill>
              </a:rPr>
              <a:t>M.D..; Ann </a:t>
            </a:r>
            <a:r>
              <a:rPr lang="en-US" altLang="ko-KR" sz="1200" i="1" dirty="0">
                <a:solidFill>
                  <a:srgbClr val="FFFF00"/>
                </a:solidFill>
              </a:rPr>
              <a:t>Arbor, and Weill </a:t>
            </a:r>
            <a:r>
              <a:rPr lang="en-US" altLang="ko-KR" sz="1200" i="1" dirty="0" smtClean="0">
                <a:solidFill>
                  <a:srgbClr val="FFFF00"/>
                </a:solidFill>
              </a:rPr>
              <a:t>Cornell ;</a:t>
            </a:r>
            <a:r>
              <a:rPr lang="en-US" altLang="ko-KR" sz="1200" i="1" dirty="0">
                <a:solidFill>
                  <a:srgbClr val="FFFF00"/>
                </a:solidFill>
              </a:rPr>
              <a:t> Randomized Trial of </a:t>
            </a:r>
            <a:r>
              <a:rPr lang="en-US" altLang="ko-KR" sz="1200" i="1" dirty="0" err="1" smtClean="0">
                <a:solidFill>
                  <a:srgbClr val="FFFF00"/>
                </a:solidFill>
              </a:rPr>
              <a:t>Acetylcysteine</a:t>
            </a:r>
            <a:r>
              <a:rPr lang="en-US" altLang="ko-KR" sz="1200" i="1" dirty="0" smtClean="0">
                <a:solidFill>
                  <a:srgbClr val="FFFF00"/>
                </a:solidFill>
              </a:rPr>
              <a:t> in </a:t>
            </a:r>
            <a:r>
              <a:rPr lang="en-US" altLang="ko-KR" sz="1200" i="1" dirty="0">
                <a:solidFill>
                  <a:srgbClr val="FFFF00"/>
                </a:solidFill>
              </a:rPr>
              <a:t>Idiopathic Pulmonary </a:t>
            </a:r>
            <a:r>
              <a:rPr lang="en-US" altLang="ko-KR" sz="1200" i="1" dirty="0" smtClean="0">
                <a:solidFill>
                  <a:srgbClr val="FFFF00"/>
                </a:solidFill>
              </a:rPr>
              <a:t>Fibrosis; </a:t>
            </a:r>
            <a:r>
              <a:rPr lang="en-US" altLang="ko-KR" sz="1200" i="1" dirty="0">
                <a:solidFill>
                  <a:srgbClr val="FFFF00"/>
                </a:solidFill>
              </a:rPr>
              <a:t>N </a:t>
            </a:r>
            <a:r>
              <a:rPr lang="en-US" altLang="ko-KR" sz="1200" i="1" dirty="0" err="1">
                <a:solidFill>
                  <a:srgbClr val="FFFF00"/>
                </a:solidFill>
              </a:rPr>
              <a:t>Engl</a:t>
            </a:r>
            <a:r>
              <a:rPr lang="en-US" altLang="ko-KR" sz="1200" i="1" dirty="0">
                <a:solidFill>
                  <a:srgbClr val="FFFF00"/>
                </a:solidFill>
              </a:rPr>
              <a:t> J Med 2014;370:2093-101</a:t>
            </a:r>
            <a:r>
              <a:rPr lang="en-US" altLang="ko-KR" sz="1200" b="1" dirty="0"/>
              <a:t>.</a:t>
            </a:r>
            <a:endParaRPr lang="ko-KR" altLang="en-US" sz="1200" dirty="0">
              <a:solidFill>
                <a:srgbClr val="FFFF00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5292080" y="3876705"/>
            <a:ext cx="3741120" cy="22885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6804248" y="1556792"/>
            <a:ext cx="2088232" cy="172819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398" y="1028596"/>
            <a:ext cx="5890406" cy="5208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395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sz="3600" b="1" dirty="0"/>
              <a:t>Recent advances in treatment of IPF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/>
              <a:t>2012.10 CO-</a:t>
            </a:r>
            <a:r>
              <a:rPr lang="en-US" altLang="ko-KR" sz="2400" dirty="0" err="1" smtClean="0"/>
              <a:t>trimoxazole</a:t>
            </a:r>
            <a:endParaRPr lang="en-US" altLang="ko-KR" sz="2400" dirty="0" smtClean="0"/>
          </a:p>
          <a:p>
            <a:endParaRPr lang="en-US" altLang="ko-KR" sz="1400" dirty="0" smtClean="0"/>
          </a:p>
          <a:p>
            <a:r>
              <a:rPr lang="en-US" altLang="ko-KR" sz="2400" dirty="0" smtClean="0"/>
              <a:t>2013.05 </a:t>
            </a:r>
            <a:r>
              <a:rPr lang="en-US" altLang="ko-KR" sz="2400" dirty="0" err="1" smtClean="0"/>
              <a:t>Ambrisentan</a:t>
            </a:r>
            <a:endParaRPr lang="en-US" altLang="ko-KR" sz="2400" dirty="0" smtClean="0"/>
          </a:p>
          <a:p>
            <a:endParaRPr lang="en-US" altLang="ko-KR" sz="1400" dirty="0" smtClean="0"/>
          </a:p>
          <a:p>
            <a:r>
              <a:rPr lang="en-US" altLang="ko-KR" sz="2400" dirty="0" smtClean="0"/>
              <a:t>2013.05 </a:t>
            </a:r>
            <a:r>
              <a:rPr lang="en-US" altLang="ko-KR" sz="2400" dirty="0" err="1" smtClean="0"/>
              <a:t>Macitentan</a:t>
            </a:r>
            <a:endParaRPr lang="en-US" altLang="ko-KR" sz="2400" dirty="0" smtClean="0"/>
          </a:p>
          <a:p>
            <a:endParaRPr lang="en-US" altLang="ko-KR" sz="1400" dirty="0" smtClean="0"/>
          </a:p>
          <a:p>
            <a:r>
              <a:rPr lang="en-US" altLang="ko-KR" sz="2400" dirty="0" smtClean="0"/>
              <a:t>2014.05 </a:t>
            </a:r>
            <a:r>
              <a:rPr lang="en-US" altLang="ko-KR" sz="2400" dirty="0" err="1" smtClean="0"/>
              <a:t>Acetylcystein</a:t>
            </a:r>
            <a:endParaRPr lang="en-US" altLang="ko-KR" sz="2400" dirty="0" smtClean="0"/>
          </a:p>
          <a:p>
            <a:endParaRPr lang="en-US" altLang="ko-KR" sz="1400" dirty="0" smtClean="0"/>
          </a:p>
          <a:p>
            <a:r>
              <a:rPr lang="en-US" altLang="ko-KR" sz="2400" dirty="0" smtClean="0"/>
              <a:t>2014.05 </a:t>
            </a:r>
            <a:r>
              <a:rPr lang="en-US" altLang="ko-KR" sz="2400" dirty="0" err="1" smtClean="0"/>
              <a:t>Nintedanib</a:t>
            </a:r>
            <a:endParaRPr lang="en-US" altLang="ko-KR" sz="2400" dirty="0" smtClean="0"/>
          </a:p>
          <a:p>
            <a:endParaRPr lang="en-US" altLang="ko-KR" sz="1400" dirty="0" smtClean="0"/>
          </a:p>
          <a:p>
            <a:r>
              <a:rPr lang="en-US" altLang="ko-KR" sz="2400" dirty="0" smtClean="0"/>
              <a:t>2014.05 </a:t>
            </a:r>
            <a:r>
              <a:rPr lang="en-US" altLang="ko-KR" sz="2400" dirty="0" err="1" smtClean="0"/>
              <a:t>Pirfenidone</a:t>
            </a:r>
            <a:endParaRPr lang="en-US" altLang="ko-KR" sz="2400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083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/>
              <a:t>Acetylcysteine</a:t>
            </a:r>
            <a:r>
              <a:rPr lang="en-US" altLang="ko-KR" dirty="0"/>
              <a:t> </a:t>
            </a:r>
            <a:endParaRPr lang="ko-KR" alt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301" y="1139969"/>
            <a:ext cx="5127696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4006301" y="1700808"/>
            <a:ext cx="5137699" cy="21602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97" b="29957"/>
          <a:stretch/>
        </p:blipFill>
        <p:spPr bwMode="auto">
          <a:xfrm>
            <a:off x="785519" y="1600200"/>
            <a:ext cx="3026361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4067944" y="2852936"/>
            <a:ext cx="5066053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4067944" y="5157192"/>
            <a:ext cx="5066053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4006301" y="5661248"/>
            <a:ext cx="5127696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4067944" y="4653136"/>
            <a:ext cx="5066053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38" r="405" b="29957"/>
          <a:stretch/>
        </p:blipFill>
        <p:spPr bwMode="auto">
          <a:xfrm>
            <a:off x="159875" y="1577571"/>
            <a:ext cx="3836656" cy="4587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619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/>
              <a:t>Acetylcysteine</a:t>
            </a:r>
            <a:r>
              <a:rPr lang="en-US" altLang="ko-KR" dirty="0"/>
              <a:t>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2962672" cy="4525963"/>
          </a:xfrm>
        </p:spPr>
        <p:txBody>
          <a:bodyPr/>
          <a:lstStyle/>
          <a:p>
            <a:pPr marL="0" indent="0">
              <a:buNone/>
            </a:pPr>
            <a:r>
              <a:rPr lang="en-US" altLang="ko-KR" sz="1800" dirty="0" smtClean="0"/>
              <a:t>No significant differences in deaths, </a:t>
            </a:r>
          </a:p>
          <a:p>
            <a:pPr marL="0" indent="0">
              <a:buNone/>
            </a:pPr>
            <a:r>
              <a:rPr lang="en-US" altLang="ko-KR" sz="1800" dirty="0" smtClean="0"/>
              <a:t>acute </a:t>
            </a:r>
            <a:r>
              <a:rPr lang="en-US" altLang="ko-KR" sz="1800" dirty="0" err="1" smtClean="0"/>
              <a:t>exacerbatoin</a:t>
            </a:r>
            <a:r>
              <a:rPr lang="en-US" altLang="ko-KR" sz="1800" dirty="0" smtClean="0"/>
              <a:t> </a:t>
            </a:r>
          </a:p>
          <a:p>
            <a:pPr marL="0" indent="0">
              <a:buNone/>
            </a:pPr>
            <a:r>
              <a:rPr lang="en-US" altLang="ko-KR" sz="1800" dirty="0" smtClean="0"/>
              <a:t>and hospitalization.</a:t>
            </a:r>
          </a:p>
          <a:p>
            <a:pPr marL="0" indent="0">
              <a:buNone/>
            </a:pP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 smtClean="0"/>
              <a:t>No significant differences</a:t>
            </a:r>
          </a:p>
          <a:p>
            <a:pPr marL="0" indent="0">
              <a:buNone/>
            </a:pPr>
            <a:r>
              <a:rPr lang="en-US" altLang="ko-KR" sz="1800" dirty="0" smtClean="0"/>
              <a:t>In Adverse events and serious adverse events </a:t>
            </a:r>
          </a:p>
          <a:p>
            <a:pPr marL="0" indent="0">
              <a:buNone/>
            </a:pPr>
            <a:r>
              <a:rPr lang="en-US" altLang="ko-KR" sz="1800" dirty="0" smtClean="0"/>
              <a:t>Except cardiogenic GI disorder.</a:t>
            </a:r>
            <a:endParaRPr lang="ko-KR" altLang="en-US" sz="18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124744"/>
            <a:ext cx="5428943" cy="5733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3419872" y="1700808"/>
            <a:ext cx="5256584" cy="129614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3375970" y="2996952"/>
            <a:ext cx="5256584" cy="57606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3408432" y="3573016"/>
            <a:ext cx="5268024" cy="216024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3388658" y="5733256"/>
            <a:ext cx="5268024" cy="2286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3347864" y="5961856"/>
            <a:ext cx="5268024" cy="41947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8084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7" grpId="0" animBg="1"/>
      <p:bldP spid="7" grpId="1" animBg="1"/>
      <p:bldP spid="8" grpId="0" animBg="1"/>
      <p:bldP spid="9" grpId="0" animBg="1"/>
      <p:bldP spid="9" grpId="1" animBg="1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/>
              <a:t>Nintedanib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/>
              <a:t>Intracellular inhibitor</a:t>
            </a:r>
          </a:p>
          <a:p>
            <a:endParaRPr lang="en-US" altLang="ko-KR" sz="2400" dirty="0"/>
          </a:p>
          <a:p>
            <a:r>
              <a:rPr lang="en-US" altLang="ko-KR" sz="2400" dirty="0" smtClean="0"/>
              <a:t>Target: </a:t>
            </a:r>
            <a:r>
              <a:rPr lang="en-US" altLang="ko-KR" sz="2400" dirty="0"/>
              <a:t>M</a:t>
            </a:r>
            <a:r>
              <a:rPr lang="en-US" altLang="ko-KR" sz="2400" dirty="0" smtClean="0"/>
              <a:t>ultiple tyrosine kinase</a:t>
            </a:r>
          </a:p>
          <a:p>
            <a:pPr marL="400050" lvl="1" indent="0">
              <a:buNone/>
            </a:pPr>
            <a:r>
              <a:rPr lang="en-US" altLang="ko-KR" sz="2000" dirty="0" smtClean="0"/>
              <a:t>(VEGF, FGF, PDGF receptors)</a:t>
            </a:r>
          </a:p>
          <a:p>
            <a:pPr marL="457200" indent="-457200"/>
            <a:endParaRPr lang="en-US" altLang="ko-KR" sz="2400" dirty="0" smtClean="0"/>
          </a:p>
          <a:p>
            <a:pPr marL="457200" indent="-457200"/>
            <a:r>
              <a:rPr lang="en-US" altLang="ko-KR" sz="2400" dirty="0" smtClean="0"/>
              <a:t>Phase</a:t>
            </a:r>
            <a:r>
              <a:rPr lang="ko-KR" altLang="en-US" sz="2400" dirty="0" smtClean="0"/>
              <a:t> </a:t>
            </a:r>
            <a:r>
              <a:rPr lang="en-US" altLang="ko-KR" sz="2400" dirty="0" smtClean="0"/>
              <a:t>2 trial </a:t>
            </a:r>
          </a:p>
          <a:p>
            <a:pPr marL="857250" lvl="1" indent="-457200"/>
            <a:r>
              <a:rPr lang="en-US" altLang="ko-KR" sz="2000" dirty="0" smtClean="0"/>
              <a:t>432 patients</a:t>
            </a:r>
          </a:p>
          <a:p>
            <a:pPr marL="857250" lvl="1" indent="-457200"/>
            <a:r>
              <a:rPr lang="en-US" altLang="ko-KR" sz="2000" dirty="0" smtClean="0"/>
              <a:t>12months</a:t>
            </a:r>
          </a:p>
          <a:p>
            <a:pPr marL="857250" lvl="1" indent="-457200"/>
            <a:r>
              <a:rPr lang="en-US" altLang="ko-KR" sz="2000" dirty="0" smtClean="0"/>
              <a:t>150mg bid </a:t>
            </a:r>
          </a:p>
          <a:p>
            <a:pPr marL="857250" lvl="1" indent="-457200"/>
            <a:r>
              <a:rPr lang="en-US" altLang="ko-KR" sz="2000" dirty="0" smtClean="0"/>
              <a:t>Reduced decline in FVC, fewer acute exacerbations, QOL ↑</a:t>
            </a:r>
          </a:p>
          <a:p>
            <a:pPr marL="857250" lvl="1" indent="-457200"/>
            <a:endParaRPr lang="en-US" altLang="ko-KR" sz="2000" dirty="0"/>
          </a:p>
          <a:p>
            <a:pPr marL="457200" indent="-457200"/>
            <a:endParaRPr lang="ko-KR" altLang="en-US" sz="2400" dirty="0"/>
          </a:p>
        </p:txBody>
      </p:sp>
      <p:sp>
        <p:nvSpPr>
          <p:cNvPr id="4" name="직사각형 3"/>
          <p:cNvSpPr/>
          <p:nvPr/>
        </p:nvSpPr>
        <p:spPr>
          <a:xfrm>
            <a:off x="2771800" y="6237312"/>
            <a:ext cx="6147304" cy="461665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en-US" altLang="ko-KR" sz="1200" i="1" dirty="0">
                <a:solidFill>
                  <a:srgbClr val="FFFF00"/>
                </a:solidFill>
              </a:rPr>
              <a:t>Luca </a:t>
            </a:r>
            <a:r>
              <a:rPr lang="en-US" altLang="ko-KR" sz="1200" i="1" dirty="0" err="1">
                <a:solidFill>
                  <a:srgbClr val="FFFF00"/>
                </a:solidFill>
              </a:rPr>
              <a:t>Richeldi</a:t>
            </a:r>
            <a:r>
              <a:rPr lang="en-US" altLang="ko-KR" sz="1200" i="1" dirty="0">
                <a:solidFill>
                  <a:srgbClr val="FFFF00"/>
                </a:solidFill>
              </a:rPr>
              <a:t>, M.D., Ph.D., Roland M. du Bois, M.D</a:t>
            </a:r>
            <a:r>
              <a:rPr lang="en-US" altLang="ko-KR" sz="1200" i="1" dirty="0" smtClean="0">
                <a:solidFill>
                  <a:srgbClr val="FFFF00"/>
                </a:solidFill>
              </a:rPr>
              <a:t>.,; </a:t>
            </a:r>
            <a:r>
              <a:rPr lang="en-US" altLang="ko-KR" sz="1200" i="1" dirty="0">
                <a:solidFill>
                  <a:srgbClr val="FFFF00"/>
                </a:solidFill>
              </a:rPr>
              <a:t>Efficacy and Safety of </a:t>
            </a:r>
            <a:r>
              <a:rPr lang="en-US" altLang="ko-KR" sz="1200" i="1" dirty="0" err="1">
                <a:solidFill>
                  <a:srgbClr val="FFFF00"/>
                </a:solidFill>
              </a:rPr>
              <a:t>Nintedanib</a:t>
            </a:r>
            <a:r>
              <a:rPr lang="en-US" altLang="ko-KR" sz="1200" i="1" dirty="0">
                <a:solidFill>
                  <a:srgbClr val="FFFF00"/>
                </a:solidFill>
              </a:rPr>
              <a:t> in </a:t>
            </a:r>
            <a:r>
              <a:rPr lang="en-US" altLang="ko-KR" sz="1200" i="1" dirty="0" smtClean="0">
                <a:solidFill>
                  <a:srgbClr val="FFFF00"/>
                </a:solidFill>
              </a:rPr>
              <a:t>Idiopathic Pulmonary </a:t>
            </a:r>
            <a:r>
              <a:rPr lang="en-US" altLang="ko-KR" sz="1200" i="1" dirty="0">
                <a:solidFill>
                  <a:srgbClr val="FFFF00"/>
                </a:solidFill>
              </a:rPr>
              <a:t>Fibrosis</a:t>
            </a:r>
            <a:r>
              <a:rPr lang="en-US" altLang="ko-KR" sz="1200" i="1" dirty="0" smtClean="0">
                <a:solidFill>
                  <a:srgbClr val="FFFF00"/>
                </a:solidFill>
              </a:rPr>
              <a:t>; </a:t>
            </a:r>
            <a:r>
              <a:rPr lang="en-US" altLang="ko-KR" sz="1200" b="1" i="1" dirty="0">
                <a:solidFill>
                  <a:srgbClr val="FFFF00"/>
                </a:solidFill>
              </a:rPr>
              <a:t>N </a:t>
            </a:r>
            <a:r>
              <a:rPr lang="en-US" altLang="ko-KR" sz="1200" b="1" i="1" dirty="0" err="1">
                <a:solidFill>
                  <a:srgbClr val="FFFF00"/>
                </a:solidFill>
              </a:rPr>
              <a:t>Engl</a:t>
            </a:r>
            <a:r>
              <a:rPr lang="en-US" altLang="ko-KR" sz="1200" b="1" i="1" dirty="0">
                <a:solidFill>
                  <a:srgbClr val="FFFF00"/>
                </a:solidFill>
              </a:rPr>
              <a:t> J Med 2014;370:2071-82</a:t>
            </a:r>
            <a:r>
              <a:rPr lang="en-US" altLang="ko-KR" sz="1200" b="1" dirty="0"/>
              <a:t>.</a:t>
            </a:r>
            <a:endParaRPr lang="ko-KR" altLang="en-US" sz="1200" dirty="0">
              <a:solidFill>
                <a:srgbClr val="FFFF00"/>
              </a:solidFill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530" y="1052736"/>
            <a:ext cx="3408426" cy="1970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8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/>
              <a:t>Nintedanib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1556792"/>
            <a:ext cx="4536504" cy="4525963"/>
          </a:xfrm>
        </p:spPr>
        <p:txBody>
          <a:bodyPr/>
          <a:lstStyle/>
          <a:p>
            <a:r>
              <a:rPr lang="en-US" altLang="ko-KR" sz="1800" dirty="0" smtClean="0"/>
              <a:t>age&gt;40yrs</a:t>
            </a:r>
          </a:p>
          <a:p>
            <a:r>
              <a:rPr lang="en-US" altLang="ko-KR" sz="1800" dirty="0" smtClean="0"/>
              <a:t>&lt;5 </a:t>
            </a:r>
            <a:r>
              <a:rPr lang="en-US" altLang="ko-KR" sz="1800" dirty="0" err="1" smtClean="0"/>
              <a:t>yrs</a:t>
            </a:r>
            <a:r>
              <a:rPr lang="en-US" altLang="ko-KR" sz="1800" dirty="0" smtClean="0"/>
              <a:t> from </a:t>
            </a:r>
            <a:r>
              <a:rPr lang="en-US" altLang="ko-KR" sz="1800" dirty="0" err="1" smtClean="0"/>
              <a:t>Dx</a:t>
            </a:r>
            <a:endParaRPr lang="en-US" altLang="ko-KR" sz="1800" dirty="0" smtClean="0"/>
          </a:p>
          <a:p>
            <a:pPr lvl="1"/>
            <a:r>
              <a:rPr lang="en-US" altLang="ko-KR" sz="1400" dirty="0" smtClean="0"/>
              <a:t>FVC &gt;50%</a:t>
            </a:r>
          </a:p>
          <a:p>
            <a:pPr lvl="1"/>
            <a:r>
              <a:rPr lang="en-US" altLang="ko-KR" sz="1400" dirty="0" err="1" smtClean="0"/>
              <a:t>Dlco</a:t>
            </a:r>
            <a:r>
              <a:rPr lang="en-US" altLang="ko-KR" sz="1400" dirty="0"/>
              <a:t> </a:t>
            </a:r>
            <a:r>
              <a:rPr lang="en-US" altLang="ko-KR" sz="1400" dirty="0" smtClean="0"/>
              <a:t>30~79%</a:t>
            </a:r>
          </a:p>
          <a:p>
            <a:pPr lvl="1"/>
            <a:r>
              <a:rPr lang="en-US" altLang="ko-KR" sz="1400" dirty="0" smtClean="0"/>
              <a:t>HRCT </a:t>
            </a:r>
          </a:p>
          <a:p>
            <a:pPr lvl="1"/>
            <a:r>
              <a:rPr lang="en-US" altLang="ko-KR" sz="1400" dirty="0" smtClean="0"/>
              <a:t>Biopsy </a:t>
            </a:r>
          </a:p>
          <a:p>
            <a:pPr marL="514350" indent="-457200"/>
            <a:r>
              <a:rPr lang="en-US" altLang="ko-KR" sz="1800" dirty="0" smtClean="0"/>
              <a:t>Excluded</a:t>
            </a:r>
          </a:p>
          <a:p>
            <a:pPr lvl="1"/>
            <a:r>
              <a:rPr lang="en-US" altLang="ko-KR" sz="1400" dirty="0" smtClean="0"/>
              <a:t>Other therapy </a:t>
            </a:r>
          </a:p>
          <a:p>
            <a:pPr marL="457200" lvl="1" indent="0">
              <a:buNone/>
            </a:pPr>
            <a:r>
              <a:rPr lang="en-US" altLang="ko-KR" sz="1400" dirty="0" smtClean="0"/>
              <a:t>(except &lt;15mg </a:t>
            </a:r>
            <a:r>
              <a:rPr lang="en-US" altLang="ko-KR" sz="1400" dirty="0" err="1" smtClean="0"/>
              <a:t>Pd</a:t>
            </a:r>
            <a:r>
              <a:rPr lang="en-US" altLang="ko-KR" sz="1400" dirty="0" smtClean="0"/>
              <a:t>)</a:t>
            </a:r>
          </a:p>
          <a:p>
            <a:r>
              <a:rPr lang="en-US" altLang="ko-KR" sz="1800" dirty="0" smtClean="0"/>
              <a:t>52weeks</a:t>
            </a:r>
          </a:p>
          <a:p>
            <a:r>
              <a:rPr lang="en-US" altLang="ko-KR" sz="1800" dirty="0" smtClean="0"/>
              <a:t>Total </a:t>
            </a:r>
            <a:r>
              <a:rPr lang="en-US" altLang="ko-KR" sz="1800" dirty="0"/>
              <a:t>1066</a:t>
            </a:r>
          </a:p>
          <a:p>
            <a:pPr marL="400050" lvl="1" indent="0">
              <a:buNone/>
            </a:pPr>
            <a:r>
              <a:rPr lang="en-US" altLang="ko-KR" sz="1400" dirty="0"/>
              <a:t>(INNPULSIS-1 515, INPULSIS-2 551</a:t>
            </a:r>
            <a:r>
              <a:rPr lang="en-US" altLang="ko-KR" sz="1400" dirty="0" smtClean="0"/>
              <a:t>)</a:t>
            </a:r>
            <a:endParaRPr lang="en-US" altLang="ko-KR" sz="2000" dirty="0"/>
          </a:p>
          <a:p>
            <a:r>
              <a:rPr lang="en-US" altLang="ko-KR" sz="1800" dirty="0" smtClean="0"/>
              <a:t>Primary end point: </a:t>
            </a:r>
            <a:r>
              <a:rPr lang="en-US" altLang="ko-KR" sz="1400" dirty="0" smtClean="0"/>
              <a:t>FVC decline rate</a:t>
            </a:r>
          </a:p>
          <a:p>
            <a:r>
              <a:rPr lang="en-US" altLang="ko-KR" sz="1800" dirty="0" smtClean="0"/>
              <a:t>Secondary end point: </a:t>
            </a:r>
            <a:r>
              <a:rPr lang="en-US" altLang="ko-KR" sz="1400" dirty="0" smtClean="0"/>
              <a:t>1</a:t>
            </a:r>
            <a:r>
              <a:rPr lang="en-US" altLang="ko-KR" sz="1400" baseline="30000" dirty="0" smtClean="0"/>
              <a:t>st</a:t>
            </a:r>
            <a:r>
              <a:rPr lang="en-US" altLang="ko-KR" sz="1400" dirty="0" smtClean="0"/>
              <a:t> exacerbation time, SGRQ, Death, </a:t>
            </a:r>
            <a:r>
              <a:rPr lang="en-US" altLang="ko-KR" sz="1400" dirty="0" err="1" smtClean="0"/>
              <a:t>ect</a:t>
            </a:r>
            <a:r>
              <a:rPr lang="en-US" altLang="ko-KR" sz="1400" dirty="0"/>
              <a:t>.</a:t>
            </a:r>
            <a:endParaRPr lang="en-US" altLang="ko-KR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82"/>
          <a:stretch/>
        </p:blipFill>
        <p:spPr bwMode="auto">
          <a:xfrm>
            <a:off x="4512191" y="1124744"/>
            <a:ext cx="4631809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내용 개체 틀 2"/>
          <p:cNvSpPr txBox="1">
            <a:spLocks/>
          </p:cNvSpPr>
          <p:nvPr/>
        </p:nvSpPr>
        <p:spPr>
          <a:xfrm>
            <a:off x="179512" y="1145364"/>
            <a:ext cx="3528392" cy="3802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400" dirty="0" smtClean="0"/>
              <a:t>INPULSIS-1, INPULSIS-2</a:t>
            </a:r>
          </a:p>
          <a:p>
            <a:pPr marL="857250" lvl="1" indent="-457200"/>
            <a:endParaRPr lang="en-US" altLang="ko-KR" sz="2000" dirty="0" smtClean="0"/>
          </a:p>
          <a:p>
            <a:pPr marL="457200" indent="-457200"/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14563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/>
              <a:t>Nintedanib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80"/>
          <a:stretch/>
        </p:blipFill>
        <p:spPr bwMode="auto">
          <a:xfrm rot="5400000">
            <a:off x="1986522" y="-238508"/>
            <a:ext cx="5314973" cy="8352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467543" y="1280470"/>
            <a:ext cx="3096345" cy="531497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3567938" y="1299601"/>
            <a:ext cx="5256586" cy="531497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8415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/>
              <a:t>Nintedanib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b="1" dirty="0" smtClean="0"/>
              <a:t>FVC change </a:t>
            </a:r>
            <a:endParaRPr lang="ko-KR" altLang="en-US" sz="24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466746" y="-368828"/>
            <a:ext cx="4320480" cy="9179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37070" y="3429000"/>
            <a:ext cx="9106930" cy="11521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37070" y="4581128"/>
            <a:ext cx="9106930" cy="12241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0575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/>
              <a:t>Nintedanib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3452155" cy="4525963"/>
          </a:xfrm>
        </p:spPr>
        <p:txBody>
          <a:bodyPr/>
          <a:lstStyle/>
          <a:p>
            <a:r>
              <a:rPr lang="en-US" altLang="ko-KR" sz="2000" b="1" dirty="0" err="1" smtClean="0"/>
              <a:t>Aucte</a:t>
            </a:r>
            <a:r>
              <a:rPr lang="en-US" altLang="ko-KR" sz="2000" b="1" dirty="0" smtClean="0"/>
              <a:t> exacerbation</a:t>
            </a:r>
          </a:p>
          <a:p>
            <a:pPr marL="0" indent="0">
              <a:buNone/>
            </a:pPr>
            <a:r>
              <a:rPr lang="en-US" altLang="ko-KR" sz="1800" dirty="0" smtClean="0"/>
              <a:t>INPULSIS 1</a:t>
            </a:r>
          </a:p>
          <a:p>
            <a:pPr marL="457200" lvl="1" indent="0">
              <a:buNone/>
            </a:pPr>
            <a:r>
              <a:rPr lang="en-US" altLang="ko-KR" sz="1600" dirty="0" smtClean="0"/>
              <a:t>6.1% VS 5.4% (p=0.67)</a:t>
            </a:r>
          </a:p>
          <a:p>
            <a:pPr marL="0" indent="0">
              <a:buNone/>
            </a:pPr>
            <a:r>
              <a:rPr lang="en-US" altLang="ko-KR" sz="1800" dirty="0" smtClean="0"/>
              <a:t>INPULSIS 2</a:t>
            </a:r>
          </a:p>
          <a:p>
            <a:pPr marL="457200" lvl="1" indent="0">
              <a:buNone/>
            </a:pPr>
            <a:r>
              <a:rPr lang="en-US" altLang="ko-KR" sz="1600" dirty="0" smtClean="0"/>
              <a:t>3.6% VS 9.6% (p=0.005)</a:t>
            </a:r>
          </a:p>
          <a:p>
            <a:pPr marL="57150" indent="0">
              <a:buNone/>
            </a:pPr>
            <a:r>
              <a:rPr lang="en-US" altLang="ko-KR" sz="2000" dirty="0" smtClean="0"/>
              <a:t>Pooled </a:t>
            </a:r>
          </a:p>
          <a:p>
            <a:pPr marL="457200" lvl="1" indent="0">
              <a:buNone/>
            </a:pPr>
            <a:r>
              <a:rPr lang="en-US" altLang="ko-KR" sz="1600" dirty="0" smtClean="0"/>
              <a:t>4.9% VS 7.6% (P=0.08)</a:t>
            </a:r>
          </a:p>
          <a:p>
            <a:pPr marL="457200" lvl="1" indent="0">
              <a:buNone/>
            </a:pPr>
            <a:endParaRPr lang="en-US" altLang="ko-KR" sz="1600" dirty="0"/>
          </a:p>
          <a:p>
            <a:pPr marL="400050"/>
            <a:r>
              <a:rPr lang="en-US" altLang="ko-KR" sz="2000" b="1" dirty="0" smtClean="0"/>
              <a:t>SGRQ score</a:t>
            </a:r>
          </a:p>
          <a:p>
            <a:pPr marL="57150" indent="0">
              <a:buNone/>
            </a:pPr>
            <a:r>
              <a:rPr lang="en-US" altLang="ko-KR" sz="1800" dirty="0" smtClean="0"/>
              <a:t>INPULSIS 1</a:t>
            </a:r>
          </a:p>
          <a:p>
            <a:pPr marL="457200" lvl="1" indent="0">
              <a:buNone/>
            </a:pPr>
            <a:r>
              <a:rPr lang="en-US" altLang="ko-KR" sz="1600" dirty="0" smtClean="0"/>
              <a:t>4.34 </a:t>
            </a:r>
            <a:r>
              <a:rPr lang="en-US" altLang="ko-KR" sz="1600" dirty="0" err="1" smtClean="0"/>
              <a:t>vs</a:t>
            </a:r>
            <a:r>
              <a:rPr lang="en-US" altLang="ko-KR" sz="1600" dirty="0" smtClean="0"/>
              <a:t> 4.39 (p=0.97)</a:t>
            </a:r>
          </a:p>
          <a:p>
            <a:pPr marL="57150" indent="0">
              <a:buNone/>
            </a:pPr>
            <a:r>
              <a:rPr lang="en-US" altLang="ko-KR" sz="1800" dirty="0" smtClean="0"/>
              <a:t>INPULSIS 2</a:t>
            </a:r>
          </a:p>
          <a:p>
            <a:pPr marL="457200" lvl="1" indent="0">
              <a:buNone/>
            </a:pPr>
            <a:r>
              <a:rPr lang="en-US" altLang="ko-KR" sz="1600" dirty="0" smtClean="0"/>
              <a:t>2.80 </a:t>
            </a:r>
            <a:r>
              <a:rPr lang="en-US" altLang="ko-KR" sz="1600" dirty="0" err="1" smtClean="0"/>
              <a:t>vs</a:t>
            </a:r>
            <a:r>
              <a:rPr lang="en-US" altLang="ko-KR" sz="1600" dirty="0" smtClean="0"/>
              <a:t> 5.48 (p=0.02)</a:t>
            </a:r>
          </a:p>
          <a:p>
            <a:pPr marL="57150" indent="0">
              <a:buNone/>
            </a:pPr>
            <a:r>
              <a:rPr lang="en-US" altLang="ko-KR" sz="2000" dirty="0" smtClean="0"/>
              <a:t>Pooled</a:t>
            </a:r>
          </a:p>
          <a:p>
            <a:pPr marL="457200" lvl="1" indent="0">
              <a:buNone/>
            </a:pPr>
            <a:r>
              <a:rPr lang="en-US" altLang="ko-KR" sz="1600" dirty="0" smtClean="0"/>
              <a:t>-3.09 </a:t>
            </a:r>
            <a:r>
              <a:rPr lang="en-US" altLang="ko-KR" sz="1600" dirty="0" err="1" smtClean="0"/>
              <a:t>vs</a:t>
            </a:r>
            <a:r>
              <a:rPr lang="en-US" altLang="ko-KR" sz="1600" dirty="0" smtClean="0"/>
              <a:t> 0.23 (p=0.09)</a:t>
            </a:r>
          </a:p>
          <a:p>
            <a:pPr marL="457200" lvl="1" indent="0">
              <a:buNone/>
            </a:pPr>
            <a:endParaRPr lang="en-US" altLang="ko-KR" sz="18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355" y="1174293"/>
            <a:ext cx="5263887" cy="598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3909355" y="1174293"/>
            <a:ext cx="5263887" cy="2902779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3909355" y="4077072"/>
            <a:ext cx="5234645" cy="27809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7636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Nintedanib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3466728" cy="4525963"/>
          </a:xfrm>
        </p:spPr>
        <p:txBody>
          <a:bodyPr/>
          <a:lstStyle/>
          <a:p>
            <a:r>
              <a:rPr lang="en-US" altLang="ko-KR" sz="2000" b="1" dirty="0" smtClean="0"/>
              <a:t>Death (pooled)</a:t>
            </a:r>
          </a:p>
          <a:p>
            <a:pPr lvl="1"/>
            <a:r>
              <a:rPr lang="en-US" altLang="ko-KR" sz="1600" dirty="0" smtClean="0"/>
              <a:t>5.5% </a:t>
            </a:r>
            <a:r>
              <a:rPr lang="en-US" altLang="ko-KR" sz="1600" dirty="0" err="1" smtClean="0"/>
              <a:t>vs</a:t>
            </a:r>
            <a:r>
              <a:rPr lang="en-US" altLang="ko-KR" sz="1600" dirty="0" smtClean="0"/>
              <a:t> 7.8% (p=0.14)</a:t>
            </a:r>
          </a:p>
          <a:p>
            <a:endParaRPr lang="en-US" altLang="ko-KR" sz="2000" dirty="0" smtClean="0"/>
          </a:p>
          <a:p>
            <a:pPr marL="342900" lvl="2" indent="-342900"/>
            <a:r>
              <a:rPr lang="en-US" altLang="ko-KR" sz="2000" b="1" dirty="0" smtClean="0"/>
              <a:t>SIDE EFFECT </a:t>
            </a:r>
            <a:r>
              <a:rPr lang="en-US" altLang="ko-KR" sz="1200" dirty="0" err="1" smtClean="0"/>
              <a:t>Nintedanib</a:t>
            </a:r>
            <a:r>
              <a:rPr lang="en-US" altLang="ko-KR" sz="1200" dirty="0" smtClean="0"/>
              <a:t> ↑</a:t>
            </a:r>
            <a:endParaRPr lang="en-US" altLang="ko-KR" sz="1200" dirty="0"/>
          </a:p>
          <a:p>
            <a:endParaRPr lang="en-US" altLang="ko-KR" sz="2000" b="1" dirty="0" smtClean="0"/>
          </a:p>
          <a:p>
            <a:pPr lvl="1"/>
            <a:r>
              <a:rPr lang="en-US" altLang="ko-KR" sz="1600" dirty="0" err="1" smtClean="0"/>
              <a:t>Diarreha</a:t>
            </a:r>
            <a:r>
              <a:rPr lang="en-US" altLang="ko-KR" sz="1600" dirty="0" smtClean="0"/>
              <a:t> *(m/c)</a:t>
            </a:r>
          </a:p>
          <a:p>
            <a:pPr lvl="1"/>
            <a:r>
              <a:rPr lang="en-US" altLang="ko-KR" sz="1600" dirty="0" smtClean="0"/>
              <a:t>Liver enzyme elevation (15vs1)</a:t>
            </a:r>
          </a:p>
          <a:p>
            <a:pPr lvl="1"/>
            <a:r>
              <a:rPr lang="en-US" altLang="ko-KR" sz="1600" dirty="0" smtClean="0"/>
              <a:t>MI (5 </a:t>
            </a:r>
            <a:r>
              <a:rPr lang="en-US" altLang="ko-KR" sz="1600" dirty="0" err="1" smtClean="0"/>
              <a:t>vs</a:t>
            </a:r>
            <a:r>
              <a:rPr lang="en-US" altLang="ko-KR" sz="1600" dirty="0" smtClean="0"/>
              <a:t> 1)</a:t>
            </a:r>
            <a:endParaRPr lang="en-US" altLang="ko-KR" sz="1200" dirty="0" smtClean="0"/>
          </a:p>
          <a:p>
            <a:pPr marL="0" indent="0">
              <a:buNone/>
            </a:pPr>
            <a:endParaRPr lang="ko-KR" altLang="en-US" sz="2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665"/>
          <a:stretch/>
        </p:blipFill>
        <p:spPr bwMode="auto">
          <a:xfrm>
            <a:off x="3851920" y="953538"/>
            <a:ext cx="5498486" cy="5869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3995936" y="2636912"/>
            <a:ext cx="525658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3851920" y="4653136"/>
            <a:ext cx="5400600" cy="43204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86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/>
              <a:t>Pifenidone</a:t>
            </a:r>
            <a:r>
              <a:rPr lang="en-US" altLang="ko-KR" dirty="0"/>
              <a:t>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3528" y="1556792"/>
            <a:ext cx="3600400" cy="4525963"/>
          </a:xfrm>
        </p:spPr>
        <p:txBody>
          <a:bodyPr/>
          <a:lstStyle/>
          <a:p>
            <a:r>
              <a:rPr lang="en-US" altLang="ko-KR" sz="2000" dirty="0" smtClean="0"/>
              <a:t>40~80yrs</a:t>
            </a:r>
          </a:p>
          <a:p>
            <a:r>
              <a:rPr lang="en-US" altLang="ko-KR" sz="2000" dirty="0" smtClean="0"/>
              <a:t>IPF: centrally confirmed diagnosis</a:t>
            </a:r>
          </a:p>
          <a:p>
            <a:pPr marL="685800" lvl="1"/>
            <a:r>
              <a:rPr lang="en-US" altLang="ko-KR" sz="1400" dirty="0" smtClean="0"/>
              <a:t>HRCT</a:t>
            </a:r>
          </a:p>
          <a:p>
            <a:pPr marL="685800" lvl="1"/>
            <a:r>
              <a:rPr lang="en-US" altLang="ko-KR" sz="1400" dirty="0" smtClean="0"/>
              <a:t>Surgical biopsy</a:t>
            </a:r>
          </a:p>
          <a:p>
            <a:pPr marL="685800" lvl="1"/>
            <a:r>
              <a:rPr lang="en-US" altLang="ko-KR" sz="1400" dirty="0" smtClean="0"/>
              <a:t>FEV1/FVC &gt;0.8</a:t>
            </a:r>
          </a:p>
          <a:p>
            <a:pPr marL="685800" lvl="1"/>
            <a:r>
              <a:rPr lang="en-US" altLang="ko-KR" sz="1400" dirty="0" smtClean="0"/>
              <a:t>FVC 50~90%</a:t>
            </a:r>
          </a:p>
          <a:p>
            <a:pPr marL="685800" lvl="1"/>
            <a:r>
              <a:rPr lang="en-US" altLang="ko-KR" sz="1400" dirty="0" err="1" smtClean="0"/>
              <a:t>Dlco</a:t>
            </a:r>
            <a:r>
              <a:rPr lang="en-US" altLang="ko-KR" sz="1400" dirty="0" smtClean="0"/>
              <a:t> 30~90%</a:t>
            </a:r>
          </a:p>
          <a:p>
            <a:pPr marL="685800" lvl="1"/>
            <a:r>
              <a:rPr lang="en-US" altLang="ko-KR" sz="1400" dirty="0" smtClean="0"/>
              <a:t>6 minute walking test &gt;150m</a:t>
            </a:r>
          </a:p>
          <a:p>
            <a:endParaRPr lang="en-US" altLang="ko-KR" sz="1800" dirty="0" smtClean="0"/>
          </a:p>
          <a:p>
            <a:r>
              <a:rPr lang="en-US" altLang="ko-KR" sz="1800" dirty="0" smtClean="0"/>
              <a:t>Oral </a:t>
            </a:r>
            <a:r>
              <a:rPr lang="en-US" altLang="ko-KR" sz="1800" dirty="0" err="1" smtClean="0"/>
              <a:t>pirfenidone</a:t>
            </a:r>
            <a:r>
              <a:rPr lang="en-US" altLang="ko-KR" sz="1800" dirty="0" smtClean="0"/>
              <a:t>  </a:t>
            </a:r>
            <a:r>
              <a:rPr lang="en-US" altLang="ko-KR" sz="1800" dirty="0" err="1" smtClean="0"/>
              <a:t>vs</a:t>
            </a:r>
            <a:r>
              <a:rPr lang="en-US" altLang="ko-KR" sz="1800" dirty="0" smtClean="0"/>
              <a:t> placebo</a:t>
            </a:r>
          </a:p>
          <a:p>
            <a:r>
              <a:rPr lang="en-US" altLang="ko-KR" sz="1800" dirty="0" smtClean="0"/>
              <a:t>52wks</a:t>
            </a:r>
          </a:p>
          <a:p>
            <a:r>
              <a:rPr lang="en-US" altLang="ko-KR" sz="1800" dirty="0"/>
              <a:t>Primary end point:</a:t>
            </a:r>
          </a:p>
          <a:p>
            <a:pPr marL="685800" lvl="1"/>
            <a:r>
              <a:rPr lang="en-US" altLang="ko-KR" sz="1400" dirty="0"/>
              <a:t> FVC , </a:t>
            </a:r>
          </a:p>
          <a:p>
            <a:pPr marL="285750"/>
            <a:r>
              <a:rPr lang="en-US" altLang="ko-KR" sz="1800" dirty="0"/>
              <a:t>Secondary end point</a:t>
            </a:r>
          </a:p>
          <a:p>
            <a:pPr marL="685800" lvl="1"/>
            <a:r>
              <a:rPr lang="en-US" altLang="ko-KR" sz="1400" dirty="0"/>
              <a:t>6MWT, PFS, dyspnea</a:t>
            </a:r>
            <a:endParaRPr lang="ko-KR" altLang="en-US" sz="1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908720"/>
            <a:ext cx="5220072" cy="5514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2381956" y="6372696"/>
            <a:ext cx="6795377" cy="461665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en-US" altLang="ko-KR" sz="1200" dirty="0" err="1">
                <a:solidFill>
                  <a:srgbClr val="FFFF00"/>
                </a:solidFill>
              </a:rPr>
              <a:t>Talmadge</a:t>
            </a:r>
            <a:r>
              <a:rPr lang="en-US" altLang="ko-KR" sz="1200" dirty="0">
                <a:solidFill>
                  <a:srgbClr val="FFFF00"/>
                </a:solidFill>
              </a:rPr>
              <a:t> E. King, Jr., M.D., Williamson Z. Bradford, M.D., Ph.D</a:t>
            </a:r>
            <a:r>
              <a:rPr lang="en-US" altLang="ko-KR" sz="1200" dirty="0" smtClean="0">
                <a:solidFill>
                  <a:srgbClr val="FFFF00"/>
                </a:solidFill>
              </a:rPr>
              <a:t>., ; </a:t>
            </a:r>
            <a:r>
              <a:rPr lang="en-US" altLang="ko-KR" sz="1200" dirty="0">
                <a:solidFill>
                  <a:srgbClr val="FFFF00"/>
                </a:solidFill>
              </a:rPr>
              <a:t>A Phase 3 Trial of </a:t>
            </a:r>
            <a:r>
              <a:rPr lang="en-US" altLang="ko-KR" sz="1200" dirty="0" err="1">
                <a:solidFill>
                  <a:srgbClr val="FFFF00"/>
                </a:solidFill>
              </a:rPr>
              <a:t>Pirfenidone</a:t>
            </a:r>
            <a:r>
              <a:rPr lang="en-US" altLang="ko-KR" sz="1200" dirty="0">
                <a:solidFill>
                  <a:srgbClr val="FFFF00"/>
                </a:solidFill>
              </a:rPr>
              <a:t> in </a:t>
            </a:r>
            <a:r>
              <a:rPr lang="en-US" altLang="ko-KR" sz="1200" dirty="0" smtClean="0">
                <a:solidFill>
                  <a:srgbClr val="FFFF00"/>
                </a:solidFill>
              </a:rPr>
              <a:t>Patients with </a:t>
            </a:r>
            <a:r>
              <a:rPr lang="en-US" altLang="ko-KR" sz="1200" dirty="0">
                <a:solidFill>
                  <a:srgbClr val="FFFF00"/>
                </a:solidFill>
              </a:rPr>
              <a:t>Idiopathic Pulmonary Fibrosis</a:t>
            </a:r>
            <a:r>
              <a:rPr lang="en-US" altLang="ko-KR" sz="1200" dirty="0" smtClean="0">
                <a:solidFill>
                  <a:srgbClr val="FFFF00"/>
                </a:solidFill>
              </a:rPr>
              <a:t>; </a:t>
            </a:r>
            <a:r>
              <a:rPr lang="en-US" altLang="ko-KR" sz="1200" b="1" dirty="0">
                <a:solidFill>
                  <a:srgbClr val="FFFF00"/>
                </a:solidFill>
              </a:rPr>
              <a:t>N </a:t>
            </a:r>
            <a:r>
              <a:rPr lang="en-US" altLang="ko-KR" sz="1200" b="1" dirty="0" err="1">
                <a:solidFill>
                  <a:srgbClr val="FFFF00"/>
                </a:solidFill>
              </a:rPr>
              <a:t>Engl</a:t>
            </a:r>
            <a:r>
              <a:rPr lang="en-US" altLang="ko-KR" sz="1200" b="1" dirty="0">
                <a:solidFill>
                  <a:srgbClr val="FFFF00"/>
                </a:solidFill>
              </a:rPr>
              <a:t> J Med 2014;370:2083-92.</a:t>
            </a:r>
            <a:endParaRPr lang="ko-KR" altLang="en-US" sz="1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02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/>
              <a:t>Pifenidone</a:t>
            </a:r>
            <a:r>
              <a:rPr lang="en-US" altLang="ko-KR" dirty="0"/>
              <a:t>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3528" y="1556792"/>
            <a:ext cx="3600400" cy="4525963"/>
          </a:xfrm>
        </p:spPr>
        <p:txBody>
          <a:bodyPr/>
          <a:lstStyle/>
          <a:p>
            <a:r>
              <a:rPr lang="en-US" altLang="ko-KR" sz="2000" dirty="0" smtClean="0"/>
              <a:t>40~80yrs</a:t>
            </a:r>
          </a:p>
          <a:p>
            <a:r>
              <a:rPr lang="en-US" altLang="ko-KR" sz="2000" dirty="0" smtClean="0"/>
              <a:t>IPF: centrally confirmed diagnosis</a:t>
            </a:r>
          </a:p>
          <a:p>
            <a:pPr marL="685800" lvl="1"/>
            <a:r>
              <a:rPr lang="en-US" altLang="ko-KR" sz="1400" dirty="0" smtClean="0"/>
              <a:t>HRCT</a:t>
            </a:r>
          </a:p>
          <a:p>
            <a:pPr marL="685800" lvl="1"/>
            <a:r>
              <a:rPr lang="en-US" altLang="ko-KR" sz="1400" dirty="0" smtClean="0"/>
              <a:t>Surgical biopsy</a:t>
            </a:r>
          </a:p>
          <a:p>
            <a:pPr marL="685800" lvl="1"/>
            <a:r>
              <a:rPr lang="en-US" altLang="ko-KR" sz="1400" dirty="0" smtClean="0"/>
              <a:t>FEV1/FVC &gt;0.8</a:t>
            </a:r>
          </a:p>
          <a:p>
            <a:pPr marL="685800" lvl="1"/>
            <a:r>
              <a:rPr lang="en-US" altLang="ko-KR" sz="1400" dirty="0" smtClean="0"/>
              <a:t>FVC 50~90%</a:t>
            </a:r>
          </a:p>
          <a:p>
            <a:pPr marL="685800" lvl="1"/>
            <a:r>
              <a:rPr lang="en-US" altLang="ko-KR" sz="1400" dirty="0" err="1" smtClean="0"/>
              <a:t>Dlco</a:t>
            </a:r>
            <a:r>
              <a:rPr lang="en-US" altLang="ko-KR" sz="1400" dirty="0" smtClean="0"/>
              <a:t> 30~90%</a:t>
            </a:r>
          </a:p>
          <a:p>
            <a:pPr marL="685800" lvl="1"/>
            <a:r>
              <a:rPr lang="en-US" altLang="ko-KR" sz="1400" dirty="0" smtClean="0"/>
              <a:t>6 minute walking test &gt;150m</a:t>
            </a:r>
          </a:p>
          <a:p>
            <a:endParaRPr lang="en-US" altLang="ko-KR" sz="1800" dirty="0" smtClean="0"/>
          </a:p>
          <a:p>
            <a:r>
              <a:rPr lang="en-US" altLang="ko-KR" sz="1800" dirty="0" smtClean="0"/>
              <a:t>Oral </a:t>
            </a:r>
            <a:r>
              <a:rPr lang="en-US" altLang="ko-KR" sz="1800" dirty="0" err="1" smtClean="0"/>
              <a:t>pirfenidone</a:t>
            </a:r>
            <a:r>
              <a:rPr lang="en-US" altLang="ko-KR" sz="1800" dirty="0" smtClean="0"/>
              <a:t>  </a:t>
            </a:r>
            <a:r>
              <a:rPr lang="en-US" altLang="ko-KR" sz="1800" dirty="0" err="1" smtClean="0"/>
              <a:t>vs</a:t>
            </a:r>
            <a:r>
              <a:rPr lang="en-US" altLang="ko-KR" sz="1800" dirty="0" smtClean="0"/>
              <a:t> placebo</a:t>
            </a:r>
          </a:p>
          <a:p>
            <a:r>
              <a:rPr lang="en-US" altLang="ko-KR" sz="1800" dirty="0" smtClean="0"/>
              <a:t>52wks</a:t>
            </a:r>
          </a:p>
          <a:p>
            <a:r>
              <a:rPr lang="en-US" altLang="ko-KR" sz="1800" dirty="0" smtClean="0"/>
              <a:t>Primary end point:</a:t>
            </a:r>
          </a:p>
          <a:p>
            <a:pPr marL="685800" lvl="1"/>
            <a:r>
              <a:rPr lang="en-US" altLang="ko-KR" sz="1400" dirty="0" smtClean="0"/>
              <a:t> FVC , </a:t>
            </a:r>
          </a:p>
          <a:p>
            <a:pPr marL="285750"/>
            <a:r>
              <a:rPr lang="en-US" altLang="ko-KR" sz="1800" dirty="0" smtClean="0"/>
              <a:t>Secondary end point</a:t>
            </a:r>
          </a:p>
          <a:p>
            <a:pPr marL="685800" lvl="1"/>
            <a:r>
              <a:rPr lang="en-US" altLang="ko-KR" sz="1400" dirty="0" smtClean="0"/>
              <a:t>6MWT, PFS, dyspnea(UCSD SOBQ)</a:t>
            </a:r>
            <a:endParaRPr lang="ko-KR" altLang="en-US" sz="1400" dirty="0"/>
          </a:p>
        </p:txBody>
      </p:sp>
      <p:sp>
        <p:nvSpPr>
          <p:cNvPr id="5" name="직사각형 4"/>
          <p:cNvSpPr/>
          <p:nvPr/>
        </p:nvSpPr>
        <p:spPr>
          <a:xfrm>
            <a:off x="2381956" y="6372696"/>
            <a:ext cx="6795377" cy="461665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en-US" altLang="ko-KR" sz="1200" dirty="0" err="1">
                <a:solidFill>
                  <a:srgbClr val="FFFF00"/>
                </a:solidFill>
              </a:rPr>
              <a:t>Talmadge</a:t>
            </a:r>
            <a:r>
              <a:rPr lang="en-US" altLang="ko-KR" sz="1200" dirty="0">
                <a:solidFill>
                  <a:srgbClr val="FFFF00"/>
                </a:solidFill>
              </a:rPr>
              <a:t> E. King, Jr., M.D., Williamson Z. Bradford, M.D., Ph.D</a:t>
            </a:r>
            <a:r>
              <a:rPr lang="en-US" altLang="ko-KR" sz="1200" dirty="0" smtClean="0">
                <a:solidFill>
                  <a:srgbClr val="FFFF00"/>
                </a:solidFill>
              </a:rPr>
              <a:t>., ; </a:t>
            </a:r>
            <a:r>
              <a:rPr lang="en-US" altLang="ko-KR" sz="1200" dirty="0">
                <a:solidFill>
                  <a:srgbClr val="FFFF00"/>
                </a:solidFill>
              </a:rPr>
              <a:t>A Phase 3 Trial of </a:t>
            </a:r>
            <a:r>
              <a:rPr lang="en-US" altLang="ko-KR" sz="1200" dirty="0" err="1">
                <a:solidFill>
                  <a:srgbClr val="FFFF00"/>
                </a:solidFill>
              </a:rPr>
              <a:t>Pirfenidone</a:t>
            </a:r>
            <a:r>
              <a:rPr lang="en-US" altLang="ko-KR" sz="1200" dirty="0">
                <a:solidFill>
                  <a:srgbClr val="FFFF00"/>
                </a:solidFill>
              </a:rPr>
              <a:t> in </a:t>
            </a:r>
            <a:r>
              <a:rPr lang="en-US" altLang="ko-KR" sz="1200" dirty="0" smtClean="0">
                <a:solidFill>
                  <a:srgbClr val="FFFF00"/>
                </a:solidFill>
              </a:rPr>
              <a:t>Patients with </a:t>
            </a:r>
            <a:r>
              <a:rPr lang="en-US" altLang="ko-KR" sz="1200" dirty="0">
                <a:solidFill>
                  <a:srgbClr val="FFFF00"/>
                </a:solidFill>
              </a:rPr>
              <a:t>Idiopathic Pulmonary Fibrosis</a:t>
            </a:r>
            <a:r>
              <a:rPr lang="en-US" altLang="ko-KR" sz="1200" dirty="0" smtClean="0">
                <a:solidFill>
                  <a:srgbClr val="FFFF00"/>
                </a:solidFill>
              </a:rPr>
              <a:t>; </a:t>
            </a:r>
            <a:r>
              <a:rPr lang="en-US" altLang="ko-KR" sz="1200" b="1" dirty="0">
                <a:solidFill>
                  <a:srgbClr val="FFFF00"/>
                </a:solidFill>
              </a:rPr>
              <a:t>N </a:t>
            </a:r>
            <a:r>
              <a:rPr lang="en-US" altLang="ko-KR" sz="1200" b="1" dirty="0" err="1">
                <a:solidFill>
                  <a:srgbClr val="FFFF00"/>
                </a:solidFill>
              </a:rPr>
              <a:t>Engl</a:t>
            </a:r>
            <a:r>
              <a:rPr lang="en-US" altLang="ko-KR" sz="1200" b="1" dirty="0">
                <a:solidFill>
                  <a:srgbClr val="FFFF00"/>
                </a:solidFill>
              </a:rPr>
              <a:t> J Med 2014;370:2083-92.</a:t>
            </a:r>
            <a:endParaRPr lang="ko-KR" altLang="en-US" sz="1200" dirty="0">
              <a:solidFill>
                <a:srgbClr val="FFFF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041313"/>
            <a:ext cx="4582653" cy="5216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32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Co-</a:t>
            </a:r>
            <a:r>
              <a:rPr lang="en-US" altLang="ko-KR" dirty="0" err="1"/>
              <a:t>trimoxazole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8685" y="980728"/>
            <a:ext cx="6049406" cy="5373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2964632" y="6396335"/>
            <a:ext cx="6147304" cy="415498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en-US" altLang="ko-KR" sz="1050" dirty="0" err="1">
                <a:solidFill>
                  <a:srgbClr val="FFFF00"/>
                </a:solidFill>
              </a:rPr>
              <a:t>Ludmila</a:t>
            </a:r>
            <a:r>
              <a:rPr lang="en-US" altLang="ko-KR" sz="1050" dirty="0">
                <a:solidFill>
                  <a:srgbClr val="FFFF00"/>
                </a:solidFill>
              </a:rPr>
              <a:t> </a:t>
            </a:r>
            <a:r>
              <a:rPr lang="en-US" altLang="ko-KR" sz="1050" dirty="0" err="1">
                <a:solidFill>
                  <a:srgbClr val="FFFF00"/>
                </a:solidFill>
              </a:rPr>
              <a:t>Shulgina</a:t>
            </a:r>
            <a:r>
              <a:rPr lang="en-US" altLang="ko-KR" sz="1050" dirty="0" smtClean="0">
                <a:solidFill>
                  <a:srgbClr val="FFFF00"/>
                </a:solidFill>
              </a:rPr>
              <a:t>, </a:t>
            </a:r>
            <a:r>
              <a:rPr lang="en-US" altLang="ko-KR" sz="1050" dirty="0">
                <a:solidFill>
                  <a:srgbClr val="FFFF00"/>
                </a:solidFill>
              </a:rPr>
              <a:t>Anthony P Cahn</a:t>
            </a:r>
            <a:r>
              <a:rPr lang="en-US" altLang="ko-KR" sz="1050" dirty="0" smtClean="0">
                <a:solidFill>
                  <a:srgbClr val="FFFF00"/>
                </a:solidFill>
              </a:rPr>
              <a:t>, </a:t>
            </a:r>
            <a:r>
              <a:rPr lang="en-US" altLang="ko-KR" sz="1050" dirty="0">
                <a:solidFill>
                  <a:srgbClr val="FFFF00"/>
                </a:solidFill>
              </a:rPr>
              <a:t>Edwin R </a:t>
            </a:r>
            <a:r>
              <a:rPr lang="en-US" altLang="ko-KR" sz="1050" dirty="0" err="1" smtClean="0">
                <a:solidFill>
                  <a:srgbClr val="FFFF00"/>
                </a:solidFill>
              </a:rPr>
              <a:t>Chilvers</a:t>
            </a:r>
            <a:r>
              <a:rPr lang="en-US" altLang="ko-KR" sz="1050" dirty="0" smtClean="0">
                <a:solidFill>
                  <a:srgbClr val="FFFF00"/>
                </a:solidFill>
              </a:rPr>
              <a:t>; Treating </a:t>
            </a:r>
            <a:r>
              <a:rPr lang="en-US" altLang="ko-KR" sz="1050" dirty="0">
                <a:solidFill>
                  <a:srgbClr val="FFFF00"/>
                </a:solidFill>
              </a:rPr>
              <a:t>idiopathic pulmonary fibrosis with </a:t>
            </a:r>
            <a:r>
              <a:rPr lang="en-US" altLang="ko-KR" sz="1050" dirty="0" smtClean="0">
                <a:solidFill>
                  <a:srgbClr val="FFFF00"/>
                </a:solidFill>
              </a:rPr>
              <a:t>the addition </a:t>
            </a:r>
            <a:r>
              <a:rPr lang="en-US" altLang="ko-KR" sz="1050" dirty="0">
                <a:solidFill>
                  <a:srgbClr val="FFFF00"/>
                </a:solidFill>
              </a:rPr>
              <a:t>of co-</a:t>
            </a:r>
            <a:r>
              <a:rPr lang="en-US" altLang="ko-KR" sz="1050" dirty="0" err="1">
                <a:solidFill>
                  <a:srgbClr val="FFFF00"/>
                </a:solidFill>
              </a:rPr>
              <a:t>trimoxazole</a:t>
            </a:r>
            <a:r>
              <a:rPr lang="en-US" altLang="ko-KR" sz="1050" dirty="0">
                <a:solidFill>
                  <a:srgbClr val="FFFF00"/>
                </a:solidFill>
              </a:rPr>
              <a:t>: a </a:t>
            </a:r>
            <a:r>
              <a:rPr lang="en-US" altLang="ko-KR" sz="1050" dirty="0" err="1">
                <a:solidFill>
                  <a:srgbClr val="FFFF00"/>
                </a:solidFill>
              </a:rPr>
              <a:t>randomised</a:t>
            </a:r>
            <a:r>
              <a:rPr lang="en-US" altLang="ko-KR" sz="1050" dirty="0">
                <a:solidFill>
                  <a:srgbClr val="FFFF00"/>
                </a:solidFill>
              </a:rPr>
              <a:t> </a:t>
            </a:r>
            <a:r>
              <a:rPr lang="en-US" altLang="ko-KR" sz="1050" dirty="0" smtClean="0">
                <a:solidFill>
                  <a:srgbClr val="FFFF00"/>
                </a:solidFill>
              </a:rPr>
              <a:t>controlled trial; </a:t>
            </a:r>
            <a:r>
              <a:rPr lang="en-US" altLang="ko-KR" sz="1050" dirty="0">
                <a:solidFill>
                  <a:srgbClr val="FFFF00"/>
                </a:solidFill>
              </a:rPr>
              <a:t>Thorax 2012;0:1–8. doi:10.1136</a:t>
            </a:r>
            <a:endParaRPr lang="ko-KR" altLang="en-US" sz="1050" dirty="0">
              <a:solidFill>
                <a:srgbClr val="FFFF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1600200"/>
            <a:ext cx="3384376" cy="4525963"/>
          </a:xfrm>
        </p:spPr>
        <p:txBody>
          <a:bodyPr/>
          <a:lstStyle/>
          <a:p>
            <a:r>
              <a:rPr lang="en-US" altLang="ko-KR" sz="1800" dirty="0" smtClean="0"/>
              <a:t>&gt;40yrs</a:t>
            </a:r>
          </a:p>
          <a:p>
            <a:r>
              <a:rPr lang="en-US" altLang="ko-KR" sz="1800" dirty="0" smtClean="0"/>
              <a:t>Fibrotic IIP, NSIP </a:t>
            </a:r>
          </a:p>
          <a:p>
            <a:pPr lvl="1"/>
            <a:r>
              <a:rPr lang="en-US" altLang="ko-KR" sz="1400" dirty="0" err="1" smtClean="0"/>
              <a:t>Histopathological</a:t>
            </a:r>
            <a:endParaRPr lang="en-US" altLang="ko-KR" sz="1400" dirty="0" smtClean="0"/>
          </a:p>
          <a:p>
            <a:pPr lvl="1"/>
            <a:r>
              <a:rPr lang="en-US" altLang="ko-KR" sz="1400" dirty="0" smtClean="0"/>
              <a:t>HRCT</a:t>
            </a:r>
          </a:p>
          <a:p>
            <a:r>
              <a:rPr lang="en-US" altLang="ko-KR" sz="1800" dirty="0" smtClean="0"/>
              <a:t>MRC&gt;2</a:t>
            </a:r>
          </a:p>
          <a:p>
            <a:r>
              <a:rPr lang="en-US" altLang="ko-KR" sz="1800" dirty="0" err="1" smtClean="0"/>
              <a:t>Tx</a:t>
            </a:r>
            <a:r>
              <a:rPr lang="en-US" altLang="ko-KR" sz="1800" dirty="0" smtClean="0"/>
              <a:t>&gt;6wks </a:t>
            </a:r>
            <a:r>
              <a:rPr lang="en-US" altLang="ko-KR" sz="1100" dirty="0" smtClean="0"/>
              <a:t>(regimen unchanged)</a:t>
            </a:r>
          </a:p>
          <a:p>
            <a:r>
              <a:rPr lang="en-US" altLang="ko-KR" sz="1800" dirty="0" smtClean="0"/>
              <a:t>No immunosuppressive </a:t>
            </a:r>
            <a:r>
              <a:rPr lang="en-US" altLang="ko-KR" sz="1800" dirty="0" err="1" smtClean="0"/>
              <a:t>Tx</a:t>
            </a:r>
            <a:endParaRPr lang="en-US" altLang="ko-KR" sz="1800" dirty="0" smtClean="0"/>
          </a:p>
          <a:p>
            <a:endParaRPr lang="en-US" altLang="ko-KR" sz="1050" dirty="0" smtClean="0"/>
          </a:p>
          <a:p>
            <a:r>
              <a:rPr lang="en-US" altLang="ko-KR" sz="1800" dirty="0" smtClean="0"/>
              <a:t>Exclude:</a:t>
            </a:r>
          </a:p>
          <a:p>
            <a:pPr marL="400050" lvl="1" indent="0">
              <a:buNone/>
            </a:pPr>
            <a:r>
              <a:rPr lang="en-US" altLang="ko-KR" sz="1400" dirty="0" smtClean="0"/>
              <a:t>2</a:t>
            </a:r>
            <a:r>
              <a:rPr lang="en-US" altLang="ko-KR" sz="1400" baseline="30000" dirty="0" smtClean="0"/>
              <a:t>nd</a:t>
            </a:r>
            <a:r>
              <a:rPr lang="en-US" altLang="ko-KR" sz="1400" dirty="0" smtClean="0"/>
              <a:t> cause IPF</a:t>
            </a:r>
          </a:p>
          <a:p>
            <a:pPr marL="400050" lvl="1" indent="0">
              <a:buNone/>
            </a:pPr>
            <a:r>
              <a:rPr lang="en-US" altLang="ko-KR" sz="1400" dirty="0" smtClean="0"/>
              <a:t>Immunosuppressive </a:t>
            </a:r>
            <a:r>
              <a:rPr lang="en-US" altLang="ko-KR" sz="1400" dirty="0" err="1" smtClean="0"/>
              <a:t>Tx</a:t>
            </a:r>
            <a:endParaRPr lang="en-US" altLang="ko-KR" sz="1400" dirty="0"/>
          </a:p>
          <a:p>
            <a:pPr marL="400050" lvl="1" indent="0">
              <a:buNone/>
            </a:pPr>
            <a:r>
              <a:rPr lang="en-US" altLang="ko-KR" sz="1400" dirty="0" smtClean="0"/>
              <a:t>Infection &lt;2mo</a:t>
            </a:r>
          </a:p>
          <a:p>
            <a:pPr marL="400050" lvl="1" indent="0">
              <a:buNone/>
            </a:pPr>
            <a:r>
              <a:rPr lang="en-US" altLang="ko-KR" sz="1400" dirty="0" smtClean="0"/>
              <a:t>Allergy, intolerance</a:t>
            </a:r>
          </a:p>
          <a:p>
            <a:endParaRPr lang="en-US" altLang="ko-KR" sz="1050" dirty="0" smtClean="0"/>
          </a:p>
          <a:p>
            <a:endParaRPr lang="en-US" altLang="ko-KR" sz="1050" dirty="0"/>
          </a:p>
          <a:p>
            <a:pPr marL="285750"/>
            <a:r>
              <a:rPr lang="en-US" altLang="ko-KR" sz="1800" dirty="0" smtClean="0"/>
              <a:t>12months</a:t>
            </a:r>
          </a:p>
          <a:p>
            <a:pPr marL="285750"/>
            <a:r>
              <a:rPr lang="en-US" altLang="ko-KR" sz="1800" dirty="0" smtClean="0"/>
              <a:t>Primary end point: </a:t>
            </a:r>
            <a:r>
              <a:rPr lang="en-US" altLang="ko-KR" sz="1400" dirty="0" smtClean="0"/>
              <a:t>FVC</a:t>
            </a:r>
            <a:endParaRPr lang="en-US" altLang="ko-KR" sz="18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0"/>
            <a:ext cx="3419872" cy="6900009"/>
          </a:xfrm>
          <a:prstGeom prst="rect">
            <a:avLst/>
          </a:prstGeom>
          <a:noFill/>
          <a:ln>
            <a:noFill/>
          </a:ln>
          <a:effectLst>
            <a:outerShdw dist="35921" dir="2700000" sx="102000" sy="102000" algn="ctr" rotWithShape="0">
              <a:schemeClr val="tx1">
                <a:alpha val="88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9237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/>
              <a:t>Pifenidone</a:t>
            </a:r>
            <a:r>
              <a:rPr lang="en-US" altLang="ko-KR" dirty="0"/>
              <a:t>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43"/>
          <a:stretch/>
        </p:blipFill>
        <p:spPr bwMode="auto">
          <a:xfrm>
            <a:off x="641296" y="932032"/>
            <a:ext cx="7992888" cy="5959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2390009" y="932032"/>
            <a:ext cx="2247731" cy="369332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en-US" altLang="ko-KR" dirty="0" smtClean="0"/>
              <a:t>46 </a:t>
            </a:r>
            <a:r>
              <a:rPr lang="en-US" altLang="ko-KR" dirty="0" err="1" smtClean="0"/>
              <a:t>vs</a:t>
            </a:r>
            <a:r>
              <a:rPr lang="en-US" altLang="ko-KR" dirty="0" smtClean="0"/>
              <a:t> 88 -&gt;47.9%↓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5969861" y="932032"/>
            <a:ext cx="3174139" cy="369332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altLang="ko-KR" dirty="0" smtClean="0"/>
              <a:t>235ml </a:t>
            </a:r>
            <a:r>
              <a:rPr lang="en-US" altLang="ko-KR" dirty="0" err="1" smtClean="0"/>
              <a:t>vs</a:t>
            </a:r>
            <a:r>
              <a:rPr lang="en-US" altLang="ko-KR" dirty="0" smtClean="0"/>
              <a:t> 428ml -&gt; 45.1%↓</a:t>
            </a:r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612258" y="6484335"/>
            <a:ext cx="3174139" cy="369332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altLang="ko-KR" dirty="0" smtClean="0"/>
              <a:t>25.9% </a:t>
            </a:r>
            <a:r>
              <a:rPr lang="en-US" altLang="ko-KR" dirty="0" err="1" smtClean="0"/>
              <a:t>vs</a:t>
            </a:r>
            <a:r>
              <a:rPr lang="en-US" altLang="ko-KR" dirty="0" smtClean="0"/>
              <a:t> 35.7% -&gt; 27.5%↓</a:t>
            </a:r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7020272" y="5301208"/>
            <a:ext cx="847913" cy="369332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altLang="ko-KR" dirty="0" smtClean="0"/>
              <a:t>43%↓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67613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Pifenidone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907" y="1787524"/>
            <a:ext cx="9173157" cy="4233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-41018" y="2780928"/>
            <a:ext cx="9106930" cy="15841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-50794" y="4365104"/>
            <a:ext cx="9106930" cy="15841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8096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/>
              <a:t>Pifenidone</a:t>
            </a:r>
            <a:r>
              <a:rPr lang="en-US" altLang="ko-KR" dirty="0"/>
              <a:t>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3754760" cy="4525963"/>
          </a:xfrm>
        </p:spPr>
        <p:txBody>
          <a:bodyPr/>
          <a:lstStyle/>
          <a:p>
            <a:r>
              <a:rPr lang="en-US" altLang="ko-KR" sz="2000" dirty="0" smtClean="0"/>
              <a:t>Gastrointestinal </a:t>
            </a:r>
          </a:p>
          <a:p>
            <a:r>
              <a:rPr lang="en-US" altLang="ko-KR" sz="2000" dirty="0" smtClean="0"/>
              <a:t>Skin related events</a:t>
            </a:r>
          </a:p>
          <a:p>
            <a:pPr marL="400050" lvl="1" indent="0">
              <a:buNone/>
            </a:pPr>
            <a:r>
              <a:rPr lang="en-US" altLang="ko-KR" sz="1600" dirty="0" smtClean="0"/>
              <a:t>→No clinically significant </a:t>
            </a:r>
            <a:r>
              <a:rPr lang="en-US" altLang="ko-KR" sz="1600" dirty="0" err="1" smtClean="0"/>
              <a:t>sequelae</a:t>
            </a:r>
            <a:r>
              <a:rPr lang="en-US" altLang="ko-KR" sz="1600" dirty="0" smtClean="0"/>
              <a:t>.</a:t>
            </a:r>
          </a:p>
          <a:p>
            <a:r>
              <a:rPr lang="en-US" altLang="ko-KR" sz="2000" dirty="0" smtClean="0"/>
              <a:t>Fewer serious adverse events</a:t>
            </a:r>
            <a:endParaRPr lang="ko-KR" altLang="en-US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950512"/>
            <a:ext cx="4628059" cy="590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8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6" name="내용 개체 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6408741"/>
              </p:ext>
            </p:extLst>
          </p:nvPr>
        </p:nvGraphicFramePr>
        <p:xfrm>
          <a:off x="177088" y="273336"/>
          <a:ext cx="8715393" cy="63240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5131"/>
                <a:gridCol w="2905131"/>
                <a:gridCol w="2905131"/>
              </a:tblGrid>
              <a:tr h="855472"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Effect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NO effect</a:t>
                      </a:r>
                      <a:endParaRPr lang="ko-KR" altLang="en-US" sz="1600" dirty="0"/>
                    </a:p>
                  </a:txBody>
                  <a:tcPr anchor="ctr"/>
                </a:tc>
              </a:tr>
              <a:tr h="11388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/>
                        <a:t>Co-</a:t>
                      </a:r>
                      <a:r>
                        <a:rPr lang="en-US" altLang="ko-KR" sz="1600" b="1" dirty="0" err="1" smtClean="0"/>
                        <a:t>trimoxazole</a:t>
                      </a:r>
                      <a:endParaRPr lang="ko-KR" alt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SGRQ, </a:t>
                      </a:r>
                    </a:p>
                    <a:p>
                      <a:pPr latinLnBrk="1"/>
                      <a:r>
                        <a:rPr lang="en-US" altLang="ko-KR" sz="1400" dirty="0" smtClean="0"/>
                        <a:t>Oxygen</a:t>
                      </a:r>
                      <a:r>
                        <a:rPr lang="en-US" altLang="ko-KR" sz="1400" baseline="0" dirty="0" smtClean="0"/>
                        <a:t> use in intention to treat analysis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Lung function</a:t>
                      </a:r>
                    </a:p>
                    <a:p>
                      <a:pPr latinLnBrk="1"/>
                      <a:r>
                        <a:rPr lang="en-US" altLang="ko-KR" sz="1400" dirty="0" smtClean="0"/>
                        <a:t>6MWT</a:t>
                      </a:r>
                    </a:p>
                    <a:p>
                      <a:pPr latinLnBrk="1"/>
                      <a:r>
                        <a:rPr lang="en-US" altLang="ko-KR" sz="1400" dirty="0" smtClean="0"/>
                        <a:t>MRC</a:t>
                      </a:r>
                      <a:r>
                        <a:rPr lang="en-US" altLang="ko-KR" sz="1400" baseline="0" dirty="0" smtClean="0"/>
                        <a:t> dyspnea</a:t>
                      </a:r>
                    </a:p>
                    <a:p>
                      <a:pPr latinLnBrk="1"/>
                      <a:r>
                        <a:rPr lang="en-US" altLang="ko-KR" sz="1400" baseline="0" dirty="0" smtClean="0"/>
                        <a:t>mortality</a:t>
                      </a:r>
                      <a:endParaRPr lang="ko-KR" altLang="en-US" sz="1400" dirty="0"/>
                    </a:p>
                  </a:txBody>
                  <a:tcPr anchor="ctr"/>
                </a:tc>
              </a:tr>
              <a:tr h="85547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err="1" smtClean="0"/>
                        <a:t>Ambrisentan</a:t>
                      </a:r>
                      <a:endParaRPr lang="ko-KR" alt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-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Disease</a:t>
                      </a:r>
                      <a:r>
                        <a:rPr lang="en-US" altLang="ko-KR" sz="1400" baseline="0" dirty="0" smtClean="0"/>
                        <a:t> progression</a:t>
                      </a:r>
                    </a:p>
                    <a:p>
                      <a:pPr latinLnBrk="1"/>
                      <a:r>
                        <a:rPr lang="en-US" altLang="ko-KR" sz="1400" baseline="0" dirty="0" smtClean="0"/>
                        <a:t>Respiratory hospitalization</a:t>
                      </a:r>
                      <a:endParaRPr lang="ko-KR" altLang="en-US" sz="1400" dirty="0"/>
                    </a:p>
                  </a:txBody>
                  <a:tcPr anchor="ctr"/>
                </a:tc>
              </a:tr>
              <a:tr h="88165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err="1" smtClean="0"/>
                        <a:t>Macitetan</a:t>
                      </a:r>
                      <a:r>
                        <a:rPr lang="en-US" altLang="ko-KR" sz="1600" b="1" baseline="0" dirty="0" smtClean="0"/>
                        <a:t> </a:t>
                      </a:r>
                      <a:endParaRPr lang="ko-KR" alt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-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IPF</a:t>
                      </a:r>
                      <a:r>
                        <a:rPr lang="en-US" altLang="ko-KR" sz="1400" baseline="0" dirty="0" smtClean="0"/>
                        <a:t> worsening </a:t>
                      </a:r>
                    </a:p>
                    <a:p>
                      <a:pPr latinLnBrk="1"/>
                      <a:r>
                        <a:rPr lang="en-US" altLang="ko-KR" sz="1400" baseline="0" dirty="0" smtClean="0"/>
                        <a:t>Death</a:t>
                      </a:r>
                    </a:p>
                    <a:p>
                      <a:pPr latinLnBrk="1"/>
                      <a:r>
                        <a:rPr lang="en-US" altLang="ko-KR" sz="1400" baseline="0" dirty="0" smtClean="0"/>
                        <a:t>Lung function</a:t>
                      </a:r>
                      <a:endParaRPr lang="ko-KR" altLang="en-US" sz="1400" dirty="0"/>
                    </a:p>
                  </a:txBody>
                  <a:tcPr anchor="ctr"/>
                </a:tc>
              </a:tr>
              <a:tr h="88165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err="1" smtClean="0"/>
                        <a:t>Acetylcysteine</a:t>
                      </a:r>
                      <a:endParaRPr lang="ko-KR" alt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6MWT,</a:t>
                      </a:r>
                      <a:r>
                        <a:rPr lang="en-US" altLang="ko-KR" sz="1400" baseline="0" dirty="0" smtClean="0"/>
                        <a:t> </a:t>
                      </a:r>
                      <a:r>
                        <a:rPr lang="en-US" altLang="ko-KR" sz="1400" baseline="0" dirty="0" err="1" smtClean="0"/>
                        <a:t>EuroQOL</a:t>
                      </a:r>
                      <a:r>
                        <a:rPr lang="en-US" altLang="ko-KR" sz="1400" baseline="0" dirty="0" smtClean="0"/>
                        <a:t> score, ICECAP summary score, SF-36 mental score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Lung</a:t>
                      </a:r>
                      <a:r>
                        <a:rPr lang="en-US" altLang="ko-KR" sz="1400" baseline="0" dirty="0" smtClean="0"/>
                        <a:t> function(</a:t>
                      </a:r>
                      <a:r>
                        <a:rPr lang="en-US" altLang="ko-KR" sz="1400" dirty="0" smtClean="0"/>
                        <a:t>FVC), S/E, death, disease progression.</a:t>
                      </a:r>
                      <a:endParaRPr lang="ko-KR" altLang="en-US" sz="1400" dirty="0"/>
                    </a:p>
                  </a:txBody>
                  <a:tcPr anchor="ctr"/>
                </a:tc>
              </a:tr>
              <a:tr h="85547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smtClean="0"/>
                        <a:t>Nintedanib</a:t>
                      </a:r>
                      <a:endParaRPr lang="ko-KR" alt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Lung</a:t>
                      </a:r>
                      <a:r>
                        <a:rPr lang="en-US" altLang="ko-KR" sz="1400" baseline="0" dirty="0" smtClean="0"/>
                        <a:t> function(</a:t>
                      </a:r>
                      <a:r>
                        <a:rPr lang="en-US" altLang="ko-KR" sz="1400" dirty="0" smtClean="0"/>
                        <a:t>FVC), </a:t>
                      </a:r>
                    </a:p>
                    <a:p>
                      <a:pPr latinLnBrk="1"/>
                      <a:r>
                        <a:rPr lang="en-US" altLang="ko-KR" sz="1400" dirty="0" smtClean="0"/>
                        <a:t>(SGRQ?,</a:t>
                      </a:r>
                      <a:r>
                        <a:rPr lang="en-US" altLang="ko-KR" sz="1400" baseline="0" dirty="0" smtClean="0"/>
                        <a:t> Exacerbation? )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mortality</a:t>
                      </a:r>
                      <a:endParaRPr lang="ko-KR" altLang="en-US" sz="1400" dirty="0"/>
                    </a:p>
                  </a:txBody>
                  <a:tcPr anchor="ctr"/>
                </a:tc>
              </a:tr>
              <a:tr h="85547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err="1" smtClean="0"/>
                        <a:t>Pifenidone</a:t>
                      </a:r>
                      <a:endParaRPr lang="ko-KR" alt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 smtClean="0"/>
                        <a:t>Lung</a:t>
                      </a:r>
                      <a:r>
                        <a:rPr lang="en-US" altLang="ko-KR" sz="1400" baseline="0" dirty="0" smtClean="0"/>
                        <a:t> function(</a:t>
                      </a:r>
                      <a:r>
                        <a:rPr lang="en-US" altLang="ko-KR" sz="1400" dirty="0" smtClean="0"/>
                        <a:t>FVC), </a:t>
                      </a:r>
                    </a:p>
                    <a:p>
                      <a:pPr latinLnBrk="1"/>
                      <a:r>
                        <a:rPr lang="en-US" altLang="ko-KR" sz="1400" dirty="0" smtClean="0"/>
                        <a:t>6MWT,</a:t>
                      </a:r>
                      <a:r>
                        <a:rPr lang="en-US" altLang="ko-KR" sz="1400" baseline="0" dirty="0" smtClean="0"/>
                        <a:t> Progression free survival, mortality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UCSD SOBQ(dyspnea)</a:t>
                      </a:r>
                      <a:endParaRPr lang="ko-KR" altLang="en-US" sz="14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270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28" y="1988840"/>
            <a:ext cx="7920880" cy="4434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Co-</a:t>
            </a:r>
            <a:r>
              <a:rPr lang="en-US" altLang="ko-KR" dirty="0" err="1"/>
              <a:t>trimoxazole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644972" y="2708920"/>
            <a:ext cx="7743452" cy="93610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648151" y="3573016"/>
            <a:ext cx="7740273" cy="1800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648151" y="5445224"/>
            <a:ext cx="7740273" cy="1800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9545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Co-</a:t>
            </a:r>
            <a:r>
              <a:rPr lang="en-US" altLang="ko-KR" dirty="0" err="1"/>
              <a:t>trimoxazole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1800" dirty="0" smtClean="0"/>
              <a:t>Reduction </a:t>
            </a:r>
            <a:r>
              <a:rPr lang="en-US" altLang="ko-KR" sz="1800" dirty="0"/>
              <a:t>in all-cause </a:t>
            </a:r>
            <a:r>
              <a:rPr lang="en-US" altLang="ko-KR" sz="1800" dirty="0" smtClean="0"/>
              <a:t>mortality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894"/>
          <a:stretch/>
        </p:blipFill>
        <p:spPr bwMode="auto">
          <a:xfrm>
            <a:off x="-180528" y="2094042"/>
            <a:ext cx="5332750" cy="3350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709" y="5661248"/>
            <a:ext cx="8568951" cy="299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4505781" y="2096247"/>
            <a:ext cx="5233967" cy="3348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534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Co-</a:t>
            </a:r>
            <a:r>
              <a:rPr lang="en-US" altLang="ko-KR" dirty="0" err="1"/>
              <a:t>trimoxazole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4258816" cy="4525963"/>
          </a:xfrm>
        </p:spPr>
        <p:txBody>
          <a:bodyPr/>
          <a:lstStyle/>
          <a:p>
            <a:r>
              <a:rPr lang="en-US" altLang="ko-KR" sz="2000" dirty="0"/>
              <a:t>reduced respiratory tract infections but increased the incidence of nausea and rash.</a:t>
            </a:r>
            <a:endParaRPr lang="ko-KR" altLang="en-US" sz="2000" dirty="0"/>
          </a:p>
          <a:p>
            <a:endParaRPr lang="ko-KR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933144"/>
            <a:ext cx="4130590" cy="5900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321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Ambrisentan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918337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2771800" y="6237312"/>
            <a:ext cx="6147304" cy="461665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rgbClr val="FFFF00"/>
                </a:solidFill>
              </a:rPr>
              <a:t>Ganesh Raghu, MD; </a:t>
            </a:r>
            <a:r>
              <a:rPr lang="en-US" altLang="ko-KR" sz="1200" dirty="0" err="1">
                <a:solidFill>
                  <a:srgbClr val="FFFF00"/>
                </a:solidFill>
              </a:rPr>
              <a:t>Juergen</a:t>
            </a:r>
            <a:r>
              <a:rPr lang="en-US" altLang="ko-KR" sz="1200" dirty="0">
                <a:solidFill>
                  <a:srgbClr val="FFFF00"/>
                </a:solidFill>
              </a:rPr>
              <a:t> Behr, MD; Kevin K. Brown, </a:t>
            </a:r>
            <a:r>
              <a:rPr lang="en-US" altLang="ko-KR" sz="1200" dirty="0" err="1">
                <a:solidFill>
                  <a:srgbClr val="FFFF00"/>
                </a:solidFill>
              </a:rPr>
              <a:t>MD;</a:t>
            </a:r>
            <a:r>
              <a:rPr lang="en-US" altLang="ko-KR" sz="1200" dirty="0" err="1" smtClean="0">
                <a:solidFill>
                  <a:srgbClr val="FFFF00"/>
                </a:solidFill>
              </a:rPr>
              <a:t>Treatment</a:t>
            </a:r>
            <a:r>
              <a:rPr lang="en-US" altLang="ko-KR" sz="1200" dirty="0" smtClean="0">
                <a:solidFill>
                  <a:srgbClr val="FFFF00"/>
                </a:solidFill>
              </a:rPr>
              <a:t> </a:t>
            </a:r>
            <a:r>
              <a:rPr lang="en-US" altLang="ko-KR" sz="1200" dirty="0">
                <a:solidFill>
                  <a:srgbClr val="FFFF00"/>
                </a:solidFill>
              </a:rPr>
              <a:t>of Idiopathic Pulmonary Fibrosis With </a:t>
            </a:r>
            <a:r>
              <a:rPr lang="en-US" altLang="ko-KR" sz="1200" dirty="0" err="1" smtClean="0">
                <a:solidFill>
                  <a:srgbClr val="FFFF00"/>
                </a:solidFill>
              </a:rPr>
              <a:t>Ambrisentan</a:t>
            </a:r>
            <a:r>
              <a:rPr lang="en-US" altLang="ko-KR" sz="1200" dirty="0" smtClean="0">
                <a:solidFill>
                  <a:srgbClr val="FFFF00"/>
                </a:solidFill>
              </a:rPr>
              <a:t>; </a:t>
            </a:r>
            <a:r>
              <a:rPr lang="en-US" altLang="ko-KR" sz="1200" i="1" dirty="0">
                <a:solidFill>
                  <a:srgbClr val="FFFF00"/>
                </a:solidFill>
              </a:rPr>
              <a:t>Ann Intern Med. </a:t>
            </a:r>
            <a:r>
              <a:rPr lang="en-US" altLang="ko-KR" sz="1200" dirty="0">
                <a:solidFill>
                  <a:srgbClr val="FFFF00"/>
                </a:solidFill>
              </a:rPr>
              <a:t>2013;158:641-649.</a:t>
            </a:r>
            <a:endParaRPr lang="ko-KR" altLang="en-US" sz="1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19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/>
              <a:t>Ambrisentan</a:t>
            </a:r>
            <a:r>
              <a:rPr lang="en-US" altLang="ko-KR" dirty="0"/>
              <a:t> </a:t>
            </a:r>
            <a:endParaRPr lang="ko-KR" altLang="en-US" dirty="0"/>
          </a:p>
        </p:txBody>
      </p:sp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164885" y="1628800"/>
            <a:ext cx="4258816" cy="4525963"/>
          </a:xfrm>
        </p:spPr>
        <p:txBody>
          <a:bodyPr/>
          <a:lstStyle/>
          <a:p>
            <a:r>
              <a:rPr lang="en-US" altLang="ko-KR" sz="1400" dirty="0" smtClean="0"/>
              <a:t>40~80yrs</a:t>
            </a:r>
          </a:p>
          <a:p>
            <a:endParaRPr lang="en-US" altLang="ko-KR" sz="1400" dirty="0" smtClean="0"/>
          </a:p>
          <a:p>
            <a:r>
              <a:rPr lang="en-US" altLang="ko-KR" sz="1400" dirty="0" smtClean="0"/>
              <a:t>Diagnosis IPF</a:t>
            </a:r>
          </a:p>
          <a:p>
            <a:pPr marL="400050" lvl="1" indent="0">
              <a:buNone/>
            </a:pPr>
            <a:r>
              <a:rPr lang="en-US" altLang="ko-KR" sz="1100" dirty="0"/>
              <a:t>American Thoracic Society and </a:t>
            </a:r>
            <a:r>
              <a:rPr lang="en-US" altLang="ko-KR" sz="1100" dirty="0" smtClean="0"/>
              <a:t>European Respiratory Society</a:t>
            </a:r>
          </a:p>
          <a:p>
            <a:pPr marL="400050" lvl="1" indent="0">
              <a:buNone/>
            </a:pPr>
            <a:r>
              <a:rPr lang="en-US" altLang="ko-KR" sz="1100" dirty="0" smtClean="0"/>
              <a:t>&lt;3months</a:t>
            </a:r>
          </a:p>
          <a:p>
            <a:pPr marL="400050" lvl="1" indent="0">
              <a:buNone/>
            </a:pPr>
            <a:r>
              <a:rPr lang="en-US" altLang="ko-KR" sz="1100" dirty="0" smtClean="0"/>
              <a:t>HRCT, lung biopsy</a:t>
            </a:r>
          </a:p>
          <a:p>
            <a:pPr marL="285750"/>
            <a:endParaRPr lang="en-US" altLang="ko-KR" sz="1400" dirty="0" smtClean="0"/>
          </a:p>
          <a:p>
            <a:pPr marL="285750"/>
            <a:r>
              <a:rPr lang="en-US" altLang="ko-KR" sz="1400" dirty="0" smtClean="0"/>
              <a:t>Excluded</a:t>
            </a:r>
          </a:p>
          <a:p>
            <a:pPr marL="400050" lvl="1" indent="0">
              <a:buNone/>
            </a:pPr>
            <a:r>
              <a:rPr lang="en-US" altLang="ko-KR" sz="1100" dirty="0" smtClean="0"/>
              <a:t>&gt;5% Honeycombing on HRCT</a:t>
            </a:r>
          </a:p>
          <a:p>
            <a:pPr marL="400050" lvl="1" indent="0">
              <a:buNone/>
            </a:pPr>
            <a:r>
              <a:rPr lang="en-US" altLang="ko-KR" sz="1100" dirty="0" smtClean="0"/>
              <a:t>CTD, CHF, emphysema, </a:t>
            </a:r>
          </a:p>
          <a:p>
            <a:pPr marL="400050" lvl="1" indent="0">
              <a:buNone/>
            </a:pPr>
            <a:r>
              <a:rPr lang="en-US" altLang="ko-KR" sz="1100" dirty="0" smtClean="0"/>
              <a:t>respiratory infection(&lt;60days), </a:t>
            </a:r>
          </a:p>
          <a:p>
            <a:pPr marL="400050" lvl="1" indent="0">
              <a:buNone/>
            </a:pPr>
            <a:r>
              <a:rPr lang="en-US" altLang="ko-KR" sz="1100" dirty="0" smtClean="0"/>
              <a:t>Long treatment PH, immunosuppressive therapy</a:t>
            </a:r>
          </a:p>
          <a:p>
            <a:endParaRPr lang="en-US" altLang="ko-KR" sz="1400" dirty="0" smtClean="0"/>
          </a:p>
          <a:p>
            <a:r>
              <a:rPr lang="en-US" altLang="ko-KR" sz="1400" dirty="0" smtClean="0"/>
              <a:t>Randomized, double blind</a:t>
            </a:r>
          </a:p>
          <a:p>
            <a:endParaRPr lang="en-US" altLang="ko-KR" sz="1400" dirty="0" smtClean="0"/>
          </a:p>
          <a:p>
            <a:r>
              <a:rPr lang="en-US" altLang="ko-KR" sz="1400" dirty="0" smtClean="0"/>
              <a:t>34.7 weeks</a:t>
            </a:r>
          </a:p>
          <a:p>
            <a:endParaRPr lang="en-US" altLang="ko-KR" sz="1400" dirty="0"/>
          </a:p>
          <a:p>
            <a:r>
              <a:rPr lang="en-US" altLang="ko-KR" sz="1400" dirty="0" smtClean="0"/>
              <a:t>Primary end point:  </a:t>
            </a:r>
            <a:r>
              <a:rPr lang="en-US" altLang="ko-KR" sz="1200" dirty="0" err="1" smtClean="0"/>
              <a:t>Dz</a:t>
            </a:r>
            <a:r>
              <a:rPr lang="en-US" altLang="ko-KR" sz="1200" dirty="0" smtClean="0"/>
              <a:t> progression</a:t>
            </a:r>
            <a:endParaRPr lang="en-US" altLang="ko-KR" sz="1400" dirty="0" smtClean="0"/>
          </a:p>
          <a:p>
            <a:r>
              <a:rPr lang="en-US" altLang="ko-KR" sz="1400" dirty="0" smtClean="0"/>
              <a:t>Secondary end point: </a:t>
            </a:r>
            <a:r>
              <a:rPr lang="en-US" altLang="ko-KR" sz="1200" dirty="0"/>
              <a:t>changes </a:t>
            </a:r>
            <a:r>
              <a:rPr lang="en-US" altLang="ko-KR" sz="1200" dirty="0" smtClean="0"/>
              <a:t>in FVC</a:t>
            </a:r>
            <a:r>
              <a:rPr lang="en-US" altLang="ko-KR" sz="1200" dirty="0"/>
              <a:t>, DLCO, 6MWD, Transitional Dyspnea Index (TDI</a:t>
            </a:r>
            <a:r>
              <a:rPr lang="en-US" altLang="ko-KR" sz="1200" dirty="0" smtClean="0"/>
              <a:t>) score</a:t>
            </a:r>
            <a:r>
              <a:rPr lang="en-US" altLang="ko-KR" sz="1200" dirty="0"/>
              <a:t>, Short Form-36 (SF-36) score, and St. George’s </a:t>
            </a:r>
            <a:r>
              <a:rPr lang="en-US" altLang="ko-KR" sz="1200" dirty="0" smtClean="0"/>
              <a:t>Respiratory Questionnaire </a:t>
            </a:r>
            <a:r>
              <a:rPr lang="en-US" altLang="ko-KR" sz="1200" dirty="0"/>
              <a:t>(SGRQ) score.</a:t>
            </a:r>
            <a:endParaRPr lang="en-US" altLang="ko-KR" sz="1200" dirty="0" smtClean="0"/>
          </a:p>
          <a:p>
            <a:pPr marL="285750"/>
            <a:endParaRPr lang="ko-KR" altLang="en-US" sz="2400" dirty="0"/>
          </a:p>
        </p:txBody>
      </p:sp>
      <p:grpSp>
        <p:nvGrpSpPr>
          <p:cNvPr id="4" name="그룹 3"/>
          <p:cNvGrpSpPr/>
          <p:nvPr/>
        </p:nvGrpSpPr>
        <p:grpSpPr>
          <a:xfrm>
            <a:off x="4355976" y="1052736"/>
            <a:ext cx="4553994" cy="5616624"/>
            <a:chOff x="2570267" y="-245685"/>
            <a:chExt cx="6426202" cy="7005090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7783" y="-245685"/>
              <a:ext cx="6368684" cy="4629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97" r="2397"/>
            <a:stretch/>
          </p:blipFill>
          <p:spPr bwMode="auto">
            <a:xfrm>
              <a:off x="2570267" y="3663060"/>
              <a:ext cx="6426202" cy="30963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548" y="1270331"/>
            <a:ext cx="5491138" cy="5399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388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/>
              <a:t>Ambrisentan</a:t>
            </a:r>
            <a:r>
              <a:rPr lang="en-US" altLang="ko-KR" dirty="0"/>
              <a:t>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05" y="2425166"/>
            <a:ext cx="8964488" cy="2890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" name="그룹 3"/>
          <p:cNvGrpSpPr/>
          <p:nvPr/>
        </p:nvGrpSpPr>
        <p:grpSpPr>
          <a:xfrm>
            <a:off x="1115616" y="1206040"/>
            <a:ext cx="7307637" cy="5328592"/>
            <a:chOff x="683568" y="933214"/>
            <a:chExt cx="7766932" cy="6558090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68" y="933214"/>
              <a:ext cx="7766932" cy="36724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099" name="Picture 3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1"/>
            <a:stretch/>
          </p:blipFill>
          <p:spPr bwMode="auto">
            <a:xfrm>
              <a:off x="683568" y="4509120"/>
              <a:ext cx="7766932" cy="29821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82713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9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13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4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15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35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16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17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18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20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2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3.xml><?xml version="1.0" encoding="utf-8"?>
<a:theme xmlns:a="http://schemas.openxmlformats.org/drawingml/2006/main" name="2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4.xml><?xml version="1.0" encoding="utf-8"?>
<a:theme xmlns:a="http://schemas.openxmlformats.org/drawingml/2006/main" name="2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5.xml><?xml version="1.0" encoding="utf-8"?>
<a:theme xmlns:a="http://schemas.openxmlformats.org/drawingml/2006/main" name="24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6.xml><?xml version="1.0" encoding="utf-8"?>
<a:theme xmlns:a="http://schemas.openxmlformats.org/drawingml/2006/main" name="25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7.xml><?xml version="1.0" encoding="utf-8"?>
<a:theme xmlns:a="http://schemas.openxmlformats.org/drawingml/2006/main" name="26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8.xml><?xml version="1.0" encoding="utf-8"?>
<a:theme xmlns:a="http://schemas.openxmlformats.org/drawingml/2006/main" name="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9.xml><?xml version="1.0" encoding="utf-8"?>
<a:theme xmlns:a="http://schemas.openxmlformats.org/drawingml/2006/main" name="28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0.xml><?xml version="1.0" encoding="utf-8"?>
<a:theme xmlns:a="http://schemas.openxmlformats.org/drawingml/2006/main" name="29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1.xml><?xml version="1.0" encoding="utf-8"?>
<a:theme xmlns:a="http://schemas.openxmlformats.org/drawingml/2006/main" name="30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2.xml><?xml version="1.0" encoding="utf-8"?>
<a:theme xmlns:a="http://schemas.openxmlformats.org/drawingml/2006/main" name="3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3.xml><?xml version="1.0" encoding="utf-8"?>
<a:theme xmlns:a="http://schemas.openxmlformats.org/drawingml/2006/main" name="3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4.xml><?xml version="1.0" encoding="utf-8"?>
<a:theme xmlns:a="http://schemas.openxmlformats.org/drawingml/2006/main" name="3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5.xml><?xml version="1.0" encoding="utf-8"?>
<a:theme xmlns:a="http://schemas.openxmlformats.org/drawingml/2006/main" name="34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6.xml><?xml version="1.0" encoding="utf-8"?>
<a:theme xmlns:a="http://schemas.openxmlformats.org/drawingml/2006/main" name="27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7.xml><?xml version="1.0" encoding="utf-8"?>
<a:theme xmlns:a="http://schemas.openxmlformats.org/drawingml/2006/main" name="37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8.xml><?xml version="1.0" encoding="utf-8"?>
<a:theme xmlns:a="http://schemas.openxmlformats.org/drawingml/2006/main" name="38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9.xml><?xml version="1.0" encoding="utf-8"?>
<a:theme xmlns:a="http://schemas.openxmlformats.org/drawingml/2006/main" name="39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0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6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7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8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9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0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세브란스 PPT_영문 2014</Template>
  <TotalTime>8467</TotalTime>
  <Words>2384</Words>
  <Application>Microsoft Office PowerPoint</Application>
  <PresentationFormat>화면 슬라이드 쇼(4:3)</PresentationFormat>
  <Paragraphs>417</Paragraphs>
  <Slides>33</Slides>
  <Notes>29</Notes>
  <HiddenSlides>0</HiddenSlides>
  <MMClips>0</MMClips>
  <ScaleCrop>false</ScaleCrop>
  <HeadingPairs>
    <vt:vector size="4" baseType="variant">
      <vt:variant>
        <vt:lpstr>테마</vt:lpstr>
      </vt:variant>
      <vt:variant>
        <vt:i4>39</vt:i4>
      </vt:variant>
      <vt:variant>
        <vt:lpstr>슬라이드 제목</vt:lpstr>
      </vt:variant>
      <vt:variant>
        <vt:i4>33</vt:i4>
      </vt:variant>
    </vt:vector>
  </HeadingPairs>
  <TitlesOfParts>
    <vt:vector size="72" baseType="lpstr">
      <vt:lpstr>3_디자인 사용자 지정</vt:lpstr>
      <vt:lpstr>디자인 사용자 지정</vt:lpstr>
      <vt:lpstr>4_디자인 사용자 지정</vt:lpstr>
      <vt:lpstr>5_디자인 사용자 지정</vt:lpstr>
      <vt:lpstr>6_디자인 사용자 지정</vt:lpstr>
      <vt:lpstr>7_디자인 사용자 지정</vt:lpstr>
      <vt:lpstr>8_디자인 사용자 지정</vt:lpstr>
      <vt:lpstr>9_디자인 사용자 지정</vt:lpstr>
      <vt:lpstr>10_디자인 사용자 지정</vt:lpstr>
      <vt:lpstr>11_디자인 사용자 지정</vt:lpstr>
      <vt:lpstr>12_디자인 사용자 지정</vt:lpstr>
      <vt:lpstr>19_디자인 사용자 지정</vt:lpstr>
      <vt:lpstr>1_디자인 사용자 지정</vt:lpstr>
      <vt:lpstr>13_디자인 사용자 지정</vt:lpstr>
      <vt:lpstr>14_디자인 사용자 지정</vt:lpstr>
      <vt:lpstr>15_디자인 사용자 지정</vt:lpstr>
      <vt:lpstr>35_디자인 사용자 지정</vt:lpstr>
      <vt:lpstr>16_디자인 사용자 지정</vt:lpstr>
      <vt:lpstr>17_디자인 사용자 지정</vt:lpstr>
      <vt:lpstr>18_디자인 사용자 지정</vt:lpstr>
      <vt:lpstr>20_디자인 사용자 지정</vt:lpstr>
      <vt:lpstr>21_디자인 사용자 지정</vt:lpstr>
      <vt:lpstr>22_디자인 사용자 지정</vt:lpstr>
      <vt:lpstr>23_디자인 사용자 지정</vt:lpstr>
      <vt:lpstr>24_디자인 사용자 지정</vt:lpstr>
      <vt:lpstr>25_디자인 사용자 지정</vt:lpstr>
      <vt:lpstr>26_디자인 사용자 지정</vt:lpstr>
      <vt:lpstr>2_디자인 사용자 지정</vt:lpstr>
      <vt:lpstr>28_디자인 사용자 지정</vt:lpstr>
      <vt:lpstr>29_디자인 사용자 지정</vt:lpstr>
      <vt:lpstr>30_디자인 사용자 지정</vt:lpstr>
      <vt:lpstr>31_디자인 사용자 지정</vt:lpstr>
      <vt:lpstr>32_디자인 사용자 지정</vt:lpstr>
      <vt:lpstr>33_디자인 사용자 지정</vt:lpstr>
      <vt:lpstr>34_디자인 사용자 지정</vt:lpstr>
      <vt:lpstr>27_디자인 사용자 지정</vt:lpstr>
      <vt:lpstr>37_디자인 사용자 지정</vt:lpstr>
      <vt:lpstr>38_디자인 사용자 지정</vt:lpstr>
      <vt:lpstr>39_디자인 사용자 지정</vt:lpstr>
      <vt:lpstr> Recent advances in treatment of IPF</vt:lpstr>
      <vt:lpstr>Recent advances in treatment of IPF</vt:lpstr>
      <vt:lpstr>Co-trimoxazole</vt:lpstr>
      <vt:lpstr>Co-trimoxazole</vt:lpstr>
      <vt:lpstr>Co-trimoxazole</vt:lpstr>
      <vt:lpstr>Co-trimoxazole</vt:lpstr>
      <vt:lpstr>Ambrisentan </vt:lpstr>
      <vt:lpstr>Ambrisentan </vt:lpstr>
      <vt:lpstr>Ambrisentan </vt:lpstr>
      <vt:lpstr>Ambrisentan </vt:lpstr>
      <vt:lpstr>Ambrisentan </vt:lpstr>
      <vt:lpstr>Macitentan </vt:lpstr>
      <vt:lpstr>Macitentan </vt:lpstr>
      <vt:lpstr>Macitentan</vt:lpstr>
      <vt:lpstr>Macitentan</vt:lpstr>
      <vt:lpstr>Macitentan </vt:lpstr>
      <vt:lpstr>Macitentan </vt:lpstr>
      <vt:lpstr>Acetylcysteine </vt:lpstr>
      <vt:lpstr>Acetylcysteine</vt:lpstr>
      <vt:lpstr>Acetylcysteine </vt:lpstr>
      <vt:lpstr>Acetylcysteine </vt:lpstr>
      <vt:lpstr>Nintedanib</vt:lpstr>
      <vt:lpstr>Nintedanib</vt:lpstr>
      <vt:lpstr>Nintedanib</vt:lpstr>
      <vt:lpstr>Nintedanib</vt:lpstr>
      <vt:lpstr>Nintedanib</vt:lpstr>
      <vt:lpstr>Nintedanib</vt:lpstr>
      <vt:lpstr>Pifenidone </vt:lpstr>
      <vt:lpstr>Pifenidone </vt:lpstr>
      <vt:lpstr>Pifenidone </vt:lpstr>
      <vt:lpstr>Pifenidone </vt:lpstr>
      <vt:lpstr>Pifenidone </vt:lpstr>
      <vt:lpstr>PowerPoint 프레젠테이션</vt:lpstr>
    </vt:vector>
  </TitlesOfParts>
  <Company>연세의료원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Recent advances in treatment of IPF</dc:title>
  <dc:creator>박희진(내과학교실)</dc:creator>
  <cp:lastModifiedBy>ME200MIWDP001</cp:lastModifiedBy>
  <cp:revision>80</cp:revision>
  <dcterms:created xsi:type="dcterms:W3CDTF">2014-07-08T10:59:38Z</dcterms:created>
  <dcterms:modified xsi:type="dcterms:W3CDTF">2014-10-02T00:46:47Z</dcterms:modified>
</cp:coreProperties>
</file>