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11" r:id="rId2"/>
    <p:sldId id="365" r:id="rId3"/>
    <p:sldId id="316" r:id="rId4"/>
    <p:sldId id="318" r:id="rId5"/>
    <p:sldId id="366" r:id="rId6"/>
    <p:sldId id="319" r:id="rId7"/>
    <p:sldId id="320" r:id="rId8"/>
    <p:sldId id="322" r:id="rId9"/>
    <p:sldId id="323" r:id="rId10"/>
    <p:sldId id="368" r:id="rId11"/>
    <p:sldId id="369" r:id="rId12"/>
    <p:sldId id="328" r:id="rId13"/>
    <p:sldId id="329" r:id="rId14"/>
    <p:sldId id="324" r:id="rId15"/>
    <p:sldId id="331" r:id="rId16"/>
    <p:sldId id="332" r:id="rId17"/>
    <p:sldId id="334" r:id="rId18"/>
    <p:sldId id="335" r:id="rId19"/>
    <p:sldId id="336" r:id="rId20"/>
    <p:sldId id="338" r:id="rId21"/>
    <p:sldId id="339" r:id="rId22"/>
    <p:sldId id="340" r:id="rId23"/>
    <p:sldId id="337" r:id="rId24"/>
    <p:sldId id="342" r:id="rId25"/>
    <p:sldId id="343" r:id="rId26"/>
    <p:sldId id="344" r:id="rId27"/>
    <p:sldId id="348" r:id="rId28"/>
    <p:sldId id="350" r:id="rId29"/>
    <p:sldId id="351" r:id="rId30"/>
    <p:sldId id="349" r:id="rId31"/>
    <p:sldId id="352" r:id="rId32"/>
    <p:sldId id="353" r:id="rId33"/>
    <p:sldId id="355" r:id="rId34"/>
    <p:sldId id="356" r:id="rId35"/>
    <p:sldId id="357" r:id="rId36"/>
    <p:sldId id="358" r:id="rId37"/>
    <p:sldId id="360" r:id="rId38"/>
    <p:sldId id="361" r:id="rId39"/>
    <p:sldId id="362" r:id="rId40"/>
    <p:sldId id="363" r:id="rId41"/>
    <p:sldId id="364" r:id="rId42"/>
    <p:sldId id="274" r:id="rId43"/>
    <p:sldId id="346" r:id="rId44"/>
    <p:sldId id="347" r:id="rId4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00" autoAdjust="0"/>
    <p:restoredTop sz="89486" autoAdjust="0"/>
  </p:normalViewPr>
  <p:slideViewPr>
    <p:cSldViewPr>
      <p:cViewPr varScale="1">
        <p:scale>
          <a:sx n="81" d="100"/>
          <a:sy n="81" d="100"/>
        </p:scale>
        <p:origin x="-16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679BA0-750D-41DB-B3E6-400F0520DCC9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D68E7-4BAB-48E5-AEBE-1DB8230767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Smoking</a:t>
            </a:r>
            <a:r>
              <a:rPr lang="ko-KR" altLang="en-US" dirty="0" smtClean="0"/>
              <a:t>시 </a:t>
            </a:r>
            <a:r>
              <a:rPr lang="en-US" altLang="ko-KR" dirty="0" smtClean="0"/>
              <a:t>4</a:t>
            </a:r>
            <a:r>
              <a:rPr lang="ko-KR" altLang="en-US" dirty="0" smtClean="0"/>
              <a:t>주 기다릴 수 있다는 부분은 삭제됨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D68E7-4BAB-48E5-AEBE-1DB82307677E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2013-11-26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0"/>
            <a:ext cx="9129712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18"/>
          <p:cNvSpPr txBox="1">
            <a:spLocks noChangeArrowheads="1"/>
          </p:cNvSpPr>
          <p:nvPr/>
        </p:nvSpPr>
        <p:spPr bwMode="auto">
          <a:xfrm>
            <a:off x="214282" y="-24"/>
            <a:ext cx="8209482" cy="242889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600" kern="0" noProof="1" smtClean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Lung Cancer updated guideline ( NCCN 2014, ACCP 2013)</a:t>
            </a:r>
            <a:endParaRPr lang="en-US" altLang="ko-KR" sz="3600" kern="0" noProof="1" smtClean="0">
              <a:solidFill>
                <a:schemeClr val="bg1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7" name="Rectangle 19"/>
          <p:cNvSpPr txBox="1">
            <a:spLocks noChangeArrowheads="1"/>
          </p:cNvSpPr>
          <p:nvPr/>
        </p:nvSpPr>
        <p:spPr bwMode="gray">
          <a:xfrm>
            <a:off x="285720" y="4357694"/>
            <a:ext cx="6000792" cy="5715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endParaRPr lang="en-US" altLang="ko-KR" sz="2200" b="1" i="1" kern="0" noProof="1">
              <a:latin typeface="Arial"/>
              <a:cs typeface="Arial"/>
            </a:endParaRPr>
          </a:p>
        </p:txBody>
      </p:sp>
      <p:sp>
        <p:nvSpPr>
          <p:cNvPr id="8" name="Rectangle 19"/>
          <p:cNvSpPr txBox="1">
            <a:spLocks noChangeArrowheads="1"/>
          </p:cNvSpPr>
          <p:nvPr/>
        </p:nvSpPr>
        <p:spPr bwMode="gray">
          <a:xfrm>
            <a:off x="357158" y="4857760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43372" y="2357430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785786" y="1357298"/>
            <a:ext cx="72866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Postop</a:t>
            </a:r>
            <a:r>
              <a:rPr lang="ko-KR" alt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RTx</a:t>
            </a:r>
            <a:endParaRPr lang="en-US" altLang="ko-KR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Margin +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N2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이상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b="1" dirty="0" smtClean="0">
                <a:latin typeface="Arial" pitchFamily="34" charset="0"/>
                <a:cs typeface="Arial" pitchFamily="34" charset="0"/>
              </a:rPr>
              <a:t>Adjuvant</a:t>
            </a:r>
            <a:r>
              <a:rPr lang="ko-KR" alt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b="1" dirty="0" err="1" smtClean="0">
                <a:latin typeface="Arial" pitchFamily="34" charset="0"/>
                <a:cs typeface="Arial" pitchFamily="34" charset="0"/>
              </a:rPr>
              <a:t>CTx</a:t>
            </a:r>
            <a:endParaRPr lang="en-US" altLang="ko-KR" sz="2400" b="1" dirty="0" smtClean="0">
              <a:latin typeface="Arial" pitchFamily="34" charset="0"/>
              <a:cs typeface="Arial" pitchFamily="34" charset="0"/>
            </a:endParaRPr>
          </a:p>
          <a:p>
            <a:endParaRPr lang="en-US" altLang="ko-KR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- N1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IIA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이상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  category I.</a:t>
            </a:r>
          </a:p>
          <a:p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Margin +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인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IIA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HIgh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risk</a:t>
            </a:r>
            <a:r>
              <a:rPr lang="ko-KR" altLang="en-US" sz="2400" dirty="0" smtClean="0">
                <a:latin typeface="Arial" pitchFamily="34" charset="0"/>
                <a:cs typeface="Arial" pitchFamily="34" charset="0"/>
              </a:rPr>
              <a:t>인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Margin negative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IB, IIA(N0) </a:t>
            </a: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 (high risk: wedge resection,</a:t>
            </a:r>
            <a:r>
              <a:rPr lang="ko-KR" alt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vascular 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invasion, visceral </a:t>
            </a:r>
            <a:r>
              <a:rPr lang="en-US" altLang="ko-KR" sz="2200" dirty="0" err="1" smtClean="0">
                <a:latin typeface="Arial" pitchFamily="34" charset="0"/>
                <a:cs typeface="Arial" pitchFamily="34" charset="0"/>
              </a:rPr>
              <a:t>pluera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involvement, 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4cm</a:t>
            </a:r>
            <a:r>
              <a:rPr lang="ko-KR" altLang="en-US" sz="2200" dirty="0" smtClean="0">
                <a:latin typeface="Arial" pitchFamily="34" charset="0"/>
                <a:cs typeface="Arial" pitchFamily="34" charset="0"/>
              </a:rPr>
              <a:t>이상</a:t>
            </a:r>
            <a:r>
              <a:rPr lang="en-US" altLang="ko-KR" sz="2200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sz="2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-66675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781262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857232"/>
            <a:ext cx="790750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5" y="3643313"/>
            <a:ext cx="7086649" cy="235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7983888" cy="342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Chemoprevention of Lung Cancer</a:t>
            </a:r>
            <a:endParaRPr lang="ko-KR" altLang="en-US" sz="3600" dirty="0">
              <a:latin typeface="Arial Black" pitchFamily="34" charset="0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altLang="ko-KR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β-carotene 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supplementation, Vitamin E, </a:t>
            </a:r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retinoids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, N-</a:t>
            </a:r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acetylcysteine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isotretinoin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, aspirin, selenium, </a:t>
            </a:r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prostacyclin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 analogs, COX-2 inhibitor, inhaled steroids, </a:t>
            </a:r>
            <a:r>
              <a:rPr lang="en-US" altLang="ko-KR" sz="2800" dirty="0" err="1" smtClean="0">
                <a:latin typeface="Arial" pitchFamily="34" charset="0"/>
                <a:cs typeface="Arial" pitchFamily="34" charset="0"/>
              </a:rPr>
              <a:t>pioglitazone</a:t>
            </a:r>
            <a:r>
              <a:rPr lang="en-US" altLang="ko-KR" sz="2800" dirty="0" smtClean="0">
                <a:latin typeface="Arial" pitchFamily="34" charset="0"/>
                <a:cs typeface="Arial" pitchFamily="34" charset="0"/>
              </a:rPr>
              <a:t> are not recommended (Grade I A-B)</a:t>
            </a:r>
            <a:endParaRPr lang="ko-KR" altLang="en-US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6538211" cy="2039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071942"/>
            <a:ext cx="6444391" cy="168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Arial Black" pitchFamily="34" charset="0"/>
              </a:rPr>
              <a:t>General approach</a:t>
            </a:r>
            <a:endParaRPr lang="ko-KR" altLang="en-US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-66675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638397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Arial Black" pitchFamily="34" charset="0"/>
              </a:rPr>
              <a:t>Physiologic evaluation prior to Surgery</a:t>
            </a:r>
            <a:endParaRPr lang="ko-KR" altLang="en-US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35012"/>
            <a:ext cx="6143668" cy="416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>
                <a:latin typeface="Arial Black" pitchFamily="34" charset="0"/>
              </a:rPr>
              <a:t>Physiologic evaluation prior to Surgery</a:t>
            </a:r>
            <a:endParaRPr lang="ko-KR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Arial Black" pitchFamily="34" charset="0"/>
              </a:rPr>
              <a:t>Physiologic evaluation prior to Surgery</a:t>
            </a:r>
            <a:endParaRPr lang="ko-KR" altLang="en-US" sz="3200" dirty="0"/>
          </a:p>
        </p:txBody>
      </p:sp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3786190"/>
            <a:ext cx="562394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85926"/>
            <a:ext cx="597524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err="1" smtClean="0">
                <a:latin typeface="Arial Black" pitchFamily="34" charset="0"/>
              </a:rPr>
              <a:t>Sublobar</a:t>
            </a:r>
            <a:r>
              <a:rPr lang="en-US" altLang="ko-KR" sz="3600" dirty="0" smtClean="0">
                <a:latin typeface="Arial Black" pitchFamily="34" charset="0"/>
              </a:rPr>
              <a:t> Resection</a:t>
            </a:r>
            <a:endParaRPr lang="ko-KR" altLang="en-US" sz="3600" dirty="0">
              <a:latin typeface="Arial Black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1714488"/>
            <a:ext cx="613417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err="1" smtClean="0">
                <a:latin typeface="Arial Black" pitchFamily="34" charset="0"/>
              </a:rPr>
              <a:t>Speicial</a:t>
            </a:r>
            <a:r>
              <a:rPr lang="en-US" altLang="ko-KR" sz="3200" dirty="0" smtClean="0">
                <a:latin typeface="Arial Black" pitchFamily="34" charset="0"/>
              </a:rPr>
              <a:t> Populations </a:t>
            </a:r>
            <a:br>
              <a:rPr lang="en-US" altLang="ko-KR" sz="3200" dirty="0" smtClean="0">
                <a:latin typeface="Arial Black" pitchFamily="34" charset="0"/>
              </a:rPr>
            </a:br>
            <a:r>
              <a:rPr lang="en-US" altLang="ko-KR" sz="3200" dirty="0" smtClean="0">
                <a:latin typeface="Arial Black" pitchFamily="34" charset="0"/>
              </a:rPr>
              <a:t>and </a:t>
            </a:r>
            <a:r>
              <a:rPr lang="en-US" altLang="ko-KR" sz="3200" dirty="0" smtClean="0">
                <a:latin typeface="Arial Black" pitchFamily="34" charset="0"/>
              </a:rPr>
              <a:t>C</a:t>
            </a:r>
            <a:r>
              <a:rPr lang="en-US" altLang="ko-KR" sz="3200" dirty="0" smtClean="0">
                <a:latin typeface="Arial Black" pitchFamily="34" charset="0"/>
              </a:rPr>
              <a:t>onsideration</a:t>
            </a:r>
            <a:endParaRPr lang="ko-KR" altLang="en-US" sz="3200" dirty="0">
              <a:latin typeface="Arial Black" pitchFamily="34" charset="0"/>
            </a:endParaRP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5893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1" y="3500438"/>
            <a:ext cx="5643602" cy="1438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Multifocal Lung Cancer</a:t>
            </a:r>
            <a:endParaRPr lang="ko-KR" altLang="en-US" sz="3600" dirty="0">
              <a:latin typeface="Arial Black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5751090" cy="145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4572008"/>
            <a:ext cx="5802664" cy="1468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286124"/>
            <a:ext cx="578647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 </a:t>
            </a:r>
            <a:r>
              <a:rPr lang="en-US" altLang="ko-KR" sz="3600" dirty="0" smtClean="0">
                <a:latin typeface="Arial Black" pitchFamily="34" charset="0"/>
                <a:cs typeface="Arial" pitchFamily="34" charset="0"/>
              </a:rPr>
              <a:t>Complementary </a:t>
            </a:r>
            <a:r>
              <a:rPr lang="en-US" altLang="ko-KR" sz="3600" dirty="0" smtClean="0">
                <a:latin typeface="Arial Black" pitchFamily="34" charset="0"/>
                <a:cs typeface="Arial" pitchFamily="34" charset="0"/>
              </a:rPr>
              <a:t>Therapies </a:t>
            </a:r>
            <a:br>
              <a:rPr lang="en-US" altLang="ko-KR" sz="3600" dirty="0" smtClean="0">
                <a:latin typeface="Arial Black" pitchFamily="34" charset="0"/>
                <a:cs typeface="Arial" pitchFamily="34" charset="0"/>
              </a:rPr>
            </a:br>
            <a:r>
              <a:rPr lang="en-US" altLang="ko-KR" sz="3600" dirty="0" smtClean="0">
                <a:latin typeface="Arial Black" pitchFamily="34" charset="0"/>
                <a:cs typeface="Arial" pitchFamily="34" charset="0"/>
              </a:rPr>
              <a:t>and </a:t>
            </a:r>
            <a:r>
              <a:rPr lang="en-US" altLang="ko-KR" sz="3600" dirty="0" smtClean="0">
                <a:latin typeface="Arial Black" pitchFamily="34" charset="0"/>
                <a:cs typeface="Arial" pitchFamily="34" charset="0"/>
              </a:rPr>
              <a:t>Integrative Medicine</a:t>
            </a:r>
            <a:endParaRPr lang="ko-KR" altLang="en-US" sz="3600" dirty="0"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81470" y="1714488"/>
            <a:ext cx="5007041" cy="308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3" y="4572007"/>
            <a:ext cx="3143273" cy="29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929198"/>
            <a:ext cx="4572032" cy="51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857356" y="5643578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Meditation, stress reduction, yoga, tai chi, qigong, hypnosis, relaxation techniques, massage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>
                <a:latin typeface="Arial Black" pitchFamily="34" charset="0"/>
                <a:cs typeface="Arial" pitchFamily="34" charset="0"/>
              </a:rPr>
              <a:t>Complementary Therapies </a:t>
            </a:r>
            <a:br>
              <a:rPr lang="en-US" altLang="ko-KR" sz="3200" dirty="0" smtClean="0">
                <a:latin typeface="Arial Black" pitchFamily="34" charset="0"/>
                <a:cs typeface="Arial" pitchFamily="34" charset="0"/>
              </a:rPr>
            </a:br>
            <a:r>
              <a:rPr lang="en-US" altLang="ko-KR" sz="3200" dirty="0" smtClean="0">
                <a:latin typeface="Arial Black" pitchFamily="34" charset="0"/>
                <a:cs typeface="Arial" pitchFamily="34" charset="0"/>
              </a:rPr>
              <a:t>and Integrative Medicine</a:t>
            </a:r>
            <a:endParaRPr lang="ko-KR" altLang="en-US" sz="3200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099" y="1500174"/>
            <a:ext cx="4929223" cy="114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571744"/>
            <a:ext cx="5000660" cy="568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3357562"/>
            <a:ext cx="5089455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4143380"/>
            <a:ext cx="516248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0100" y="4929198"/>
            <a:ext cx="5072098" cy="139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Symptom management</a:t>
            </a:r>
            <a:endParaRPr lang="ko-KR" altLang="en-US" sz="3600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5334328" cy="2002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428999"/>
            <a:ext cx="4786346" cy="105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500570"/>
            <a:ext cx="52078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5143512"/>
            <a:ext cx="49595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Symptom management</a:t>
            </a:r>
            <a:endParaRPr lang="ko-KR" altLang="en-US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1" y="1357298"/>
            <a:ext cx="5374863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928934"/>
            <a:ext cx="5214974" cy="326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Symptom management</a:t>
            </a:r>
            <a:endParaRPr lang="ko-KR" altLang="en-US" sz="3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3" y="1643050"/>
            <a:ext cx="583031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143116"/>
            <a:ext cx="5643602" cy="3517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latin typeface="Arial Black" pitchFamily="34" charset="0"/>
              </a:rPr>
              <a:t>End of Life care</a:t>
            </a:r>
            <a:endParaRPr lang="ko-KR" altLang="en-US" sz="3600" dirty="0"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14488"/>
            <a:ext cx="5500726" cy="347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-66675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5" y="0"/>
            <a:ext cx="9048750" cy="699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1554</TotalTime>
  <Words>190</Words>
  <Application>Microsoft Office PowerPoint</Application>
  <PresentationFormat>화면 슬라이드 쇼(4:3)</PresentationFormat>
  <Paragraphs>37</Paragraphs>
  <Slides>44</Slides>
  <Notes>1</Notes>
  <HiddenSlides>2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45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Chemoprevention of Lung Cancer</vt:lpstr>
      <vt:lpstr>General approach</vt:lpstr>
      <vt:lpstr>Physiologic evaluation prior to Surgery</vt:lpstr>
      <vt:lpstr>Physiologic evaluation prior to Surgery</vt:lpstr>
      <vt:lpstr>Physiologic evaluation prior to Surgery</vt:lpstr>
      <vt:lpstr>Sublobar Resection</vt:lpstr>
      <vt:lpstr>Speicial Populations  and Consideration</vt:lpstr>
      <vt:lpstr>Multifocal Lung Cancer</vt:lpstr>
      <vt:lpstr> Complementary Therapies  and Integrative Medicine</vt:lpstr>
      <vt:lpstr>Complementary Therapies  and Integrative Medicine</vt:lpstr>
      <vt:lpstr>Symptom management</vt:lpstr>
      <vt:lpstr>Symptom management</vt:lpstr>
      <vt:lpstr>Symptom management</vt:lpstr>
      <vt:lpstr>End of Life care</vt:lpstr>
      <vt:lpstr>슬라이드 42</vt:lpstr>
      <vt:lpstr>슬라이드 43</vt:lpstr>
      <vt:lpstr>슬라이드 44</vt:lpstr>
    </vt:vector>
  </TitlesOfParts>
  <Company>Organization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정원재</cp:lastModifiedBy>
  <cp:revision>54</cp:revision>
  <dcterms:created xsi:type="dcterms:W3CDTF">2010-08-12T13:33:42Z</dcterms:created>
  <dcterms:modified xsi:type="dcterms:W3CDTF">2013-11-25T22:18:39Z</dcterms:modified>
</cp:coreProperties>
</file>