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57" r:id="rId3"/>
    <p:sldId id="258" r:id="rId4"/>
    <p:sldId id="260" r:id="rId5"/>
    <p:sldId id="261" r:id="rId6"/>
    <p:sldId id="299"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86" r:id="rId20"/>
    <p:sldId id="287" r:id="rId21"/>
    <p:sldId id="288" r:id="rId22"/>
    <p:sldId id="276" r:id="rId23"/>
    <p:sldId id="300" r:id="rId24"/>
    <p:sldId id="279" r:id="rId25"/>
    <p:sldId id="280" r:id="rId26"/>
    <p:sldId id="281" r:id="rId27"/>
    <p:sldId id="284" r:id="rId28"/>
    <p:sldId id="285" r:id="rId29"/>
    <p:sldId id="289" r:id="rId30"/>
    <p:sldId id="298" r:id="rId31"/>
    <p:sldId id="290" r:id="rId32"/>
    <p:sldId id="292" r:id="rId33"/>
    <p:sldId id="293" r:id="rId34"/>
    <p:sldId id="294" r:id="rId35"/>
    <p:sldId id="295" r:id="rId36"/>
  </p:sldIdLst>
  <p:sldSz cx="12192000" cy="6858000"/>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464" autoAdjust="0"/>
  </p:normalViewPr>
  <p:slideViewPr>
    <p:cSldViewPr snapToGrid="0">
      <p:cViewPr varScale="1">
        <p:scale>
          <a:sx n="82" d="100"/>
          <a:sy n="82" d="100"/>
        </p:scale>
        <p:origin x="171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9BA3390-5C3F-47DD-AB50-11088A6BB684}" type="datetimeFigureOut">
              <a:rPr lang="ko-KR" altLang="en-US" smtClean="0"/>
              <a:t>2023-03-28</a:t>
            </a:fld>
            <a:endParaRPr lang="ko-KR" altLang="en-US"/>
          </a:p>
        </p:txBody>
      </p:sp>
      <p:sp>
        <p:nvSpPr>
          <p:cNvPr id="4" name="바닥글 개체 틀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594BC1A-4FF7-4996-8DB3-940C5DF10D10}" type="slidenum">
              <a:rPr lang="ko-KR" altLang="en-US" smtClean="0"/>
              <a:t>‹#›</a:t>
            </a:fld>
            <a:endParaRPr lang="ko-KR" altLang="en-US"/>
          </a:p>
        </p:txBody>
      </p:sp>
    </p:spTree>
    <p:extLst>
      <p:ext uri="{BB962C8B-B14F-4D97-AF65-F5344CB8AC3E}">
        <p14:creationId xmlns:p14="http://schemas.microsoft.com/office/powerpoint/2010/main" val="2977976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A507BAC-BF89-4CB0-B133-8AF67BE0DEFE}" type="datetimeFigureOut">
              <a:rPr lang="ko-KR" altLang="en-US" smtClean="0"/>
              <a:t>2023-03-28</a:t>
            </a:fld>
            <a:endParaRPr lang="ko-KR" altLang="en-US"/>
          </a:p>
        </p:txBody>
      </p:sp>
      <p:sp>
        <p:nvSpPr>
          <p:cNvPr id="4" name="슬라이드 이미지 개체 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34CF378-E2C8-458A-ACFF-CD4E231C98FA}" type="slidenum">
              <a:rPr lang="ko-KR" altLang="en-US" smtClean="0"/>
              <a:t>‹#›</a:t>
            </a:fld>
            <a:endParaRPr lang="ko-KR" altLang="en-US"/>
          </a:p>
        </p:txBody>
      </p:sp>
    </p:spTree>
    <p:extLst>
      <p:ext uri="{BB962C8B-B14F-4D97-AF65-F5344CB8AC3E}">
        <p14:creationId xmlns:p14="http://schemas.microsoft.com/office/powerpoint/2010/main" val="4057987891"/>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1</a:t>
            </a:fld>
            <a:endParaRPr lang="ko-KR" altLang="en-US"/>
          </a:p>
        </p:txBody>
      </p:sp>
    </p:spTree>
    <p:extLst>
      <p:ext uri="{BB962C8B-B14F-4D97-AF65-F5344CB8AC3E}">
        <p14:creationId xmlns:p14="http://schemas.microsoft.com/office/powerpoint/2010/main" val="513662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10</a:t>
            </a:fld>
            <a:endParaRPr lang="ko-KR" altLang="en-US"/>
          </a:p>
        </p:txBody>
      </p:sp>
    </p:spTree>
    <p:extLst>
      <p:ext uri="{BB962C8B-B14F-4D97-AF65-F5344CB8AC3E}">
        <p14:creationId xmlns:p14="http://schemas.microsoft.com/office/powerpoint/2010/main" val="2855205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11</a:t>
            </a:fld>
            <a:endParaRPr lang="ko-KR" altLang="en-US"/>
          </a:p>
        </p:txBody>
      </p:sp>
    </p:spTree>
    <p:extLst>
      <p:ext uri="{BB962C8B-B14F-4D97-AF65-F5344CB8AC3E}">
        <p14:creationId xmlns:p14="http://schemas.microsoft.com/office/powerpoint/2010/main" val="3449288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12</a:t>
            </a:fld>
            <a:endParaRPr lang="ko-KR" altLang="en-US"/>
          </a:p>
        </p:txBody>
      </p:sp>
    </p:spTree>
    <p:extLst>
      <p:ext uri="{BB962C8B-B14F-4D97-AF65-F5344CB8AC3E}">
        <p14:creationId xmlns:p14="http://schemas.microsoft.com/office/powerpoint/2010/main" val="329489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13</a:t>
            </a:fld>
            <a:endParaRPr lang="ko-KR" altLang="en-US"/>
          </a:p>
        </p:txBody>
      </p:sp>
    </p:spTree>
    <p:extLst>
      <p:ext uri="{BB962C8B-B14F-4D97-AF65-F5344CB8AC3E}">
        <p14:creationId xmlns:p14="http://schemas.microsoft.com/office/powerpoint/2010/main" val="2314699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14</a:t>
            </a:fld>
            <a:endParaRPr lang="ko-KR" altLang="en-US"/>
          </a:p>
        </p:txBody>
      </p:sp>
    </p:spTree>
    <p:extLst>
      <p:ext uri="{BB962C8B-B14F-4D97-AF65-F5344CB8AC3E}">
        <p14:creationId xmlns:p14="http://schemas.microsoft.com/office/powerpoint/2010/main" val="88364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15</a:t>
            </a:fld>
            <a:endParaRPr lang="ko-KR" altLang="en-US"/>
          </a:p>
        </p:txBody>
      </p:sp>
    </p:spTree>
    <p:extLst>
      <p:ext uri="{BB962C8B-B14F-4D97-AF65-F5344CB8AC3E}">
        <p14:creationId xmlns:p14="http://schemas.microsoft.com/office/powerpoint/2010/main" val="563645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16</a:t>
            </a:fld>
            <a:endParaRPr lang="ko-KR" altLang="en-US"/>
          </a:p>
        </p:txBody>
      </p:sp>
    </p:spTree>
    <p:extLst>
      <p:ext uri="{BB962C8B-B14F-4D97-AF65-F5344CB8AC3E}">
        <p14:creationId xmlns:p14="http://schemas.microsoft.com/office/powerpoint/2010/main" val="1625636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17</a:t>
            </a:fld>
            <a:endParaRPr lang="ko-KR" altLang="en-US"/>
          </a:p>
        </p:txBody>
      </p:sp>
    </p:spTree>
    <p:extLst>
      <p:ext uri="{BB962C8B-B14F-4D97-AF65-F5344CB8AC3E}">
        <p14:creationId xmlns:p14="http://schemas.microsoft.com/office/powerpoint/2010/main" val="180032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18</a:t>
            </a:fld>
            <a:endParaRPr lang="ko-KR" altLang="en-US"/>
          </a:p>
        </p:txBody>
      </p:sp>
    </p:spTree>
    <p:extLst>
      <p:ext uri="{BB962C8B-B14F-4D97-AF65-F5344CB8AC3E}">
        <p14:creationId xmlns:p14="http://schemas.microsoft.com/office/powerpoint/2010/main" val="1697085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19</a:t>
            </a:fld>
            <a:endParaRPr lang="ko-KR" altLang="en-US"/>
          </a:p>
        </p:txBody>
      </p:sp>
    </p:spTree>
    <p:extLst>
      <p:ext uri="{BB962C8B-B14F-4D97-AF65-F5344CB8AC3E}">
        <p14:creationId xmlns:p14="http://schemas.microsoft.com/office/powerpoint/2010/main" val="420743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a:t>
            </a:fld>
            <a:endParaRPr lang="ko-KR" altLang="en-US"/>
          </a:p>
        </p:txBody>
      </p:sp>
    </p:spTree>
    <p:extLst>
      <p:ext uri="{BB962C8B-B14F-4D97-AF65-F5344CB8AC3E}">
        <p14:creationId xmlns:p14="http://schemas.microsoft.com/office/powerpoint/2010/main" val="576300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20</a:t>
            </a:fld>
            <a:endParaRPr lang="ko-KR" altLang="en-US"/>
          </a:p>
        </p:txBody>
      </p:sp>
    </p:spTree>
    <p:extLst>
      <p:ext uri="{BB962C8B-B14F-4D97-AF65-F5344CB8AC3E}">
        <p14:creationId xmlns:p14="http://schemas.microsoft.com/office/powerpoint/2010/main" val="744988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21</a:t>
            </a:fld>
            <a:endParaRPr lang="ko-KR" altLang="en-US"/>
          </a:p>
        </p:txBody>
      </p:sp>
    </p:spTree>
    <p:extLst>
      <p:ext uri="{BB962C8B-B14F-4D97-AF65-F5344CB8AC3E}">
        <p14:creationId xmlns:p14="http://schemas.microsoft.com/office/powerpoint/2010/main" val="4102287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22</a:t>
            </a:fld>
            <a:endParaRPr lang="ko-KR" altLang="en-US"/>
          </a:p>
        </p:txBody>
      </p:sp>
    </p:spTree>
    <p:extLst>
      <p:ext uri="{BB962C8B-B14F-4D97-AF65-F5344CB8AC3E}">
        <p14:creationId xmlns:p14="http://schemas.microsoft.com/office/powerpoint/2010/main" val="3514743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23</a:t>
            </a:fld>
            <a:endParaRPr lang="ko-KR" altLang="en-US"/>
          </a:p>
        </p:txBody>
      </p:sp>
    </p:spTree>
    <p:extLst>
      <p:ext uri="{BB962C8B-B14F-4D97-AF65-F5344CB8AC3E}">
        <p14:creationId xmlns:p14="http://schemas.microsoft.com/office/powerpoint/2010/main" val="4017920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24</a:t>
            </a:fld>
            <a:endParaRPr lang="ko-KR" altLang="en-US"/>
          </a:p>
        </p:txBody>
      </p:sp>
    </p:spTree>
    <p:extLst>
      <p:ext uri="{BB962C8B-B14F-4D97-AF65-F5344CB8AC3E}">
        <p14:creationId xmlns:p14="http://schemas.microsoft.com/office/powerpoint/2010/main" val="3668457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25</a:t>
            </a:fld>
            <a:endParaRPr lang="ko-KR" altLang="en-US"/>
          </a:p>
        </p:txBody>
      </p:sp>
    </p:spTree>
    <p:extLst>
      <p:ext uri="{BB962C8B-B14F-4D97-AF65-F5344CB8AC3E}">
        <p14:creationId xmlns:p14="http://schemas.microsoft.com/office/powerpoint/2010/main" val="35344789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26</a:t>
            </a:fld>
            <a:endParaRPr lang="ko-KR" altLang="en-US"/>
          </a:p>
        </p:txBody>
      </p:sp>
    </p:spTree>
    <p:extLst>
      <p:ext uri="{BB962C8B-B14F-4D97-AF65-F5344CB8AC3E}">
        <p14:creationId xmlns:p14="http://schemas.microsoft.com/office/powerpoint/2010/main" val="3124865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27</a:t>
            </a:fld>
            <a:endParaRPr lang="ko-KR" altLang="en-US"/>
          </a:p>
        </p:txBody>
      </p:sp>
    </p:spTree>
    <p:extLst>
      <p:ext uri="{BB962C8B-B14F-4D97-AF65-F5344CB8AC3E}">
        <p14:creationId xmlns:p14="http://schemas.microsoft.com/office/powerpoint/2010/main" val="26249841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28</a:t>
            </a:fld>
            <a:endParaRPr lang="ko-KR" altLang="en-US"/>
          </a:p>
        </p:txBody>
      </p:sp>
    </p:spTree>
    <p:extLst>
      <p:ext uri="{BB962C8B-B14F-4D97-AF65-F5344CB8AC3E}">
        <p14:creationId xmlns:p14="http://schemas.microsoft.com/office/powerpoint/2010/main" val="25960646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29</a:t>
            </a:fld>
            <a:endParaRPr lang="ko-KR" altLang="en-US"/>
          </a:p>
        </p:txBody>
      </p:sp>
    </p:spTree>
    <p:extLst>
      <p:ext uri="{BB962C8B-B14F-4D97-AF65-F5344CB8AC3E}">
        <p14:creationId xmlns:p14="http://schemas.microsoft.com/office/powerpoint/2010/main" val="2339905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3</a:t>
            </a:fld>
            <a:endParaRPr lang="ko-KR" altLang="en-US"/>
          </a:p>
        </p:txBody>
      </p:sp>
    </p:spTree>
    <p:extLst>
      <p:ext uri="{BB962C8B-B14F-4D97-AF65-F5344CB8AC3E}">
        <p14:creationId xmlns:p14="http://schemas.microsoft.com/office/powerpoint/2010/main" val="2731550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30</a:t>
            </a:fld>
            <a:endParaRPr lang="ko-KR" altLang="en-US"/>
          </a:p>
        </p:txBody>
      </p:sp>
    </p:spTree>
    <p:extLst>
      <p:ext uri="{BB962C8B-B14F-4D97-AF65-F5344CB8AC3E}">
        <p14:creationId xmlns:p14="http://schemas.microsoft.com/office/powerpoint/2010/main" val="516231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31</a:t>
            </a:fld>
            <a:endParaRPr lang="ko-KR" altLang="en-US"/>
          </a:p>
        </p:txBody>
      </p:sp>
    </p:spTree>
    <p:extLst>
      <p:ext uri="{BB962C8B-B14F-4D97-AF65-F5344CB8AC3E}">
        <p14:creationId xmlns:p14="http://schemas.microsoft.com/office/powerpoint/2010/main" val="7992346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32</a:t>
            </a:fld>
            <a:endParaRPr lang="ko-KR" altLang="en-US"/>
          </a:p>
        </p:txBody>
      </p:sp>
    </p:spTree>
    <p:extLst>
      <p:ext uri="{BB962C8B-B14F-4D97-AF65-F5344CB8AC3E}">
        <p14:creationId xmlns:p14="http://schemas.microsoft.com/office/powerpoint/2010/main" val="31591502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33</a:t>
            </a:fld>
            <a:endParaRPr lang="ko-KR" altLang="en-US"/>
          </a:p>
        </p:txBody>
      </p:sp>
    </p:spTree>
    <p:extLst>
      <p:ext uri="{BB962C8B-B14F-4D97-AF65-F5344CB8AC3E}">
        <p14:creationId xmlns:p14="http://schemas.microsoft.com/office/powerpoint/2010/main" val="159918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34</a:t>
            </a:fld>
            <a:endParaRPr lang="ko-KR" altLang="en-US"/>
          </a:p>
        </p:txBody>
      </p:sp>
    </p:spTree>
    <p:extLst>
      <p:ext uri="{BB962C8B-B14F-4D97-AF65-F5344CB8AC3E}">
        <p14:creationId xmlns:p14="http://schemas.microsoft.com/office/powerpoint/2010/main" val="1402490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834CF378-E2C8-458A-ACFF-CD4E231C98FA}" type="slidenum">
              <a:rPr lang="ko-KR" altLang="en-US" smtClean="0"/>
              <a:t>35</a:t>
            </a:fld>
            <a:endParaRPr lang="ko-KR" altLang="en-US"/>
          </a:p>
        </p:txBody>
      </p:sp>
    </p:spTree>
    <p:extLst>
      <p:ext uri="{BB962C8B-B14F-4D97-AF65-F5344CB8AC3E}">
        <p14:creationId xmlns:p14="http://schemas.microsoft.com/office/powerpoint/2010/main" val="433336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4</a:t>
            </a:fld>
            <a:endParaRPr lang="ko-KR" altLang="en-US"/>
          </a:p>
        </p:txBody>
      </p:sp>
    </p:spTree>
    <p:extLst>
      <p:ext uri="{BB962C8B-B14F-4D97-AF65-F5344CB8AC3E}">
        <p14:creationId xmlns:p14="http://schemas.microsoft.com/office/powerpoint/2010/main" val="3849509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5</a:t>
            </a:fld>
            <a:endParaRPr lang="ko-KR" altLang="en-US"/>
          </a:p>
        </p:txBody>
      </p:sp>
    </p:spTree>
    <p:extLst>
      <p:ext uri="{BB962C8B-B14F-4D97-AF65-F5344CB8AC3E}">
        <p14:creationId xmlns:p14="http://schemas.microsoft.com/office/powerpoint/2010/main" val="2096774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6</a:t>
            </a:fld>
            <a:endParaRPr lang="ko-KR" altLang="en-US"/>
          </a:p>
        </p:txBody>
      </p:sp>
    </p:spTree>
    <p:extLst>
      <p:ext uri="{BB962C8B-B14F-4D97-AF65-F5344CB8AC3E}">
        <p14:creationId xmlns:p14="http://schemas.microsoft.com/office/powerpoint/2010/main" val="458377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7</a:t>
            </a:fld>
            <a:endParaRPr lang="ko-KR" altLang="en-US"/>
          </a:p>
        </p:txBody>
      </p:sp>
    </p:spTree>
    <p:extLst>
      <p:ext uri="{BB962C8B-B14F-4D97-AF65-F5344CB8AC3E}">
        <p14:creationId xmlns:p14="http://schemas.microsoft.com/office/powerpoint/2010/main" val="2534750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8</a:t>
            </a:fld>
            <a:endParaRPr lang="ko-KR" altLang="en-US"/>
          </a:p>
        </p:txBody>
      </p:sp>
    </p:spTree>
    <p:extLst>
      <p:ext uri="{BB962C8B-B14F-4D97-AF65-F5344CB8AC3E}">
        <p14:creationId xmlns:p14="http://schemas.microsoft.com/office/powerpoint/2010/main" val="2963251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34CF378-E2C8-458A-ACFF-CD4E231C98FA}" type="slidenum">
              <a:rPr lang="ko-KR" altLang="en-US" smtClean="0"/>
              <a:t>9</a:t>
            </a:fld>
            <a:endParaRPr lang="ko-KR" altLang="en-US"/>
          </a:p>
        </p:txBody>
      </p:sp>
    </p:spTree>
    <p:extLst>
      <p:ext uri="{BB962C8B-B14F-4D97-AF65-F5344CB8AC3E}">
        <p14:creationId xmlns:p14="http://schemas.microsoft.com/office/powerpoint/2010/main" val="3159770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944B366-9118-BA1E-F044-22284687DDCF}"/>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5B8F2B22-2985-BE88-C4A9-40FF4F42B3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6A4E27F9-4974-422D-4BB1-840E84F251E5}"/>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5" name="바닥글 개체 틀 4">
            <a:extLst>
              <a:ext uri="{FF2B5EF4-FFF2-40B4-BE49-F238E27FC236}">
                <a16:creationId xmlns:a16="http://schemas.microsoft.com/office/drawing/2014/main" id="{D3435968-3DFF-36AA-366C-32103DE919D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1007CFA5-DFE5-9002-2B3B-FFB25A222F5B}"/>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355982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144DE88-27FA-88C3-D068-DBF0685C1B4A}"/>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737B0762-4229-B62A-1A3F-FA836E5DBBAB}"/>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5DB81C8C-1E61-384E-1ED3-877599181F77}"/>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5" name="바닥글 개체 틀 4">
            <a:extLst>
              <a:ext uri="{FF2B5EF4-FFF2-40B4-BE49-F238E27FC236}">
                <a16:creationId xmlns:a16="http://schemas.microsoft.com/office/drawing/2014/main" id="{C047DECA-CD5A-89CC-60C0-6C43F8A8012D}"/>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F1C8616-C1BF-CBAA-0180-DEF532A67FF6}"/>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1173996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FDD244F5-8CFE-1B5A-B47E-8B3BB90C6EC0}"/>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9352BEB7-94E2-9EE5-6639-B1F5B911D470}"/>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CE97B7F0-3C13-0EEC-34F0-D5EEDABF53D3}"/>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5" name="바닥글 개체 틀 4">
            <a:extLst>
              <a:ext uri="{FF2B5EF4-FFF2-40B4-BE49-F238E27FC236}">
                <a16:creationId xmlns:a16="http://schemas.microsoft.com/office/drawing/2014/main" id="{301F1326-880A-2979-AD58-D1516BB1172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D0D45DD-01A5-8FC6-CB1E-71482D3D8CBD}"/>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4141528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178D079-A0BE-5637-6E74-037B38A93B32}"/>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2CE8BCDC-7A45-2210-4556-2BEF1AE4D02E}"/>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A65DA779-5669-0E9B-D19A-45B1AA59FED8}"/>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5" name="바닥글 개체 틀 4">
            <a:extLst>
              <a:ext uri="{FF2B5EF4-FFF2-40B4-BE49-F238E27FC236}">
                <a16:creationId xmlns:a16="http://schemas.microsoft.com/office/drawing/2014/main" id="{810402FC-C672-D7F9-98CD-299E02959A1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A30616F-CF86-2614-D331-E3FF744C5578}"/>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542209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71119B-2794-C8AA-CC56-AA3625CFC651}"/>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F6429C3A-10FE-1443-D059-97F401487F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F6723B7B-EB48-525F-63E0-A2B201601E8D}"/>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5" name="바닥글 개체 틀 4">
            <a:extLst>
              <a:ext uri="{FF2B5EF4-FFF2-40B4-BE49-F238E27FC236}">
                <a16:creationId xmlns:a16="http://schemas.microsoft.com/office/drawing/2014/main" id="{A1E26DDB-B211-6A47-5C71-6584C835BD2D}"/>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54479CC-3D2A-9828-CF0E-31DC42C64993}"/>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4179504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67953B2-4A20-8A99-948A-27F27AF0D92C}"/>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89457301-7B30-58F7-610C-9644E00DD8CF}"/>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9CF30FF0-A4FA-D5F3-BE21-2679F2BC38D5}"/>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38AD5F3B-65E0-EE64-54FF-EB40CE9F0988}"/>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6" name="바닥글 개체 틀 5">
            <a:extLst>
              <a:ext uri="{FF2B5EF4-FFF2-40B4-BE49-F238E27FC236}">
                <a16:creationId xmlns:a16="http://schemas.microsoft.com/office/drawing/2014/main" id="{DDFCA064-ACF1-BEBB-4F0F-2BE9012630EE}"/>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EEA36CBC-ABF8-B013-C722-B6F3E0BB8FD8}"/>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225022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E3516F-9D73-2A77-6178-CE7F562FCC3D}"/>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8C34192B-491D-2928-8D9A-C5F520CB0B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137C74D1-1A42-7D68-A8A1-C2B09885F419}"/>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B8842FCC-0739-D70C-3041-B6275B8EC9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9C0A8B7D-951D-D8FF-8EAA-8F6AB1C379A8}"/>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652BAAD3-819A-F0B2-F375-B0F98E777BF0}"/>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8" name="바닥글 개체 틀 7">
            <a:extLst>
              <a:ext uri="{FF2B5EF4-FFF2-40B4-BE49-F238E27FC236}">
                <a16:creationId xmlns:a16="http://schemas.microsoft.com/office/drawing/2014/main" id="{724D8D08-845A-3CE0-3915-C033C32A21A5}"/>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0EADE070-FE5E-8633-B9CC-FA8C28E94DB9}"/>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3254032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17B6AE2-6376-CEEC-AB5E-6F4A4B26F437}"/>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BA55CBE0-8AAD-9E42-0CCA-80822CFB298F}"/>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4" name="바닥글 개체 틀 3">
            <a:extLst>
              <a:ext uri="{FF2B5EF4-FFF2-40B4-BE49-F238E27FC236}">
                <a16:creationId xmlns:a16="http://schemas.microsoft.com/office/drawing/2014/main" id="{EB8FCA0B-45E9-C2E3-2571-C17B4146C062}"/>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027E0BEB-6DA4-46F8-D041-B450E0D52935}"/>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4254311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FE40FB51-21C8-D3B4-19F4-BF8641C78E59}"/>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3" name="바닥글 개체 틀 2">
            <a:extLst>
              <a:ext uri="{FF2B5EF4-FFF2-40B4-BE49-F238E27FC236}">
                <a16:creationId xmlns:a16="http://schemas.microsoft.com/office/drawing/2014/main" id="{735734F4-4F9C-5ACC-3B28-EC20547CBC8B}"/>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746A34C9-FA83-E3DA-D509-9F1EE0C62F0A}"/>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29351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DEC0EEB-3B6E-4BBE-E03F-808506D16970}"/>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F7DC11E5-57BC-90FC-CEAE-B4D77FC9D5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BEA489E0-7F06-9A67-B249-A54021B96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9C7E30A6-319D-AAFF-930A-6F5E8F0F93C6}"/>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6" name="바닥글 개체 틀 5">
            <a:extLst>
              <a:ext uri="{FF2B5EF4-FFF2-40B4-BE49-F238E27FC236}">
                <a16:creationId xmlns:a16="http://schemas.microsoft.com/office/drawing/2014/main" id="{DEBCFFB7-6C87-F08B-9817-EB06F5B85FC4}"/>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1CE9B6CB-1AB0-3749-CF9F-7DD46B070DA9}"/>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1637220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D2FB337-6225-B051-74B8-E6FAA24CCB32}"/>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4E427116-F81E-7827-2BCF-3C8A199D1D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CFDC0A7A-8D67-AA12-D2E0-5CC41CA336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A48E4416-EFBA-9118-5021-0FC5FFBA7313}"/>
              </a:ext>
            </a:extLst>
          </p:cNvPr>
          <p:cNvSpPr>
            <a:spLocks noGrp="1"/>
          </p:cNvSpPr>
          <p:nvPr>
            <p:ph type="dt" sz="half" idx="10"/>
          </p:nvPr>
        </p:nvSpPr>
        <p:spPr/>
        <p:txBody>
          <a:bodyPr/>
          <a:lstStyle/>
          <a:p>
            <a:fld id="{C0762915-0142-4506-A7D9-B7E8E3C7ADA1}" type="datetimeFigureOut">
              <a:rPr lang="ko-KR" altLang="en-US" smtClean="0"/>
              <a:t>2023-03-28</a:t>
            </a:fld>
            <a:endParaRPr lang="ko-KR" altLang="en-US"/>
          </a:p>
        </p:txBody>
      </p:sp>
      <p:sp>
        <p:nvSpPr>
          <p:cNvPr id="6" name="바닥글 개체 틀 5">
            <a:extLst>
              <a:ext uri="{FF2B5EF4-FFF2-40B4-BE49-F238E27FC236}">
                <a16:creationId xmlns:a16="http://schemas.microsoft.com/office/drawing/2014/main" id="{CD8188F8-52DB-A2BF-BD23-C13A14339A53}"/>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84EEE888-0F2D-A43E-4E8A-6F95F6436038}"/>
              </a:ext>
            </a:extLst>
          </p:cNvPr>
          <p:cNvSpPr>
            <a:spLocks noGrp="1"/>
          </p:cNvSpPr>
          <p:nvPr>
            <p:ph type="sldNum" sz="quarter" idx="12"/>
          </p:nvPr>
        </p:nvSpPr>
        <p:spPr/>
        <p:txBody>
          <a:body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308280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B88E7BB7-529B-97C1-4CBC-AD5F378646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8E0E6043-618F-A85E-97CB-252FF0BA34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BCEB8BD-D6DE-B261-85CC-9858203329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62915-0142-4506-A7D9-B7E8E3C7ADA1}" type="datetimeFigureOut">
              <a:rPr lang="ko-KR" altLang="en-US" smtClean="0"/>
              <a:t>2023-03-28</a:t>
            </a:fld>
            <a:endParaRPr lang="ko-KR" altLang="en-US"/>
          </a:p>
        </p:txBody>
      </p:sp>
      <p:sp>
        <p:nvSpPr>
          <p:cNvPr id="5" name="바닥글 개체 틀 4">
            <a:extLst>
              <a:ext uri="{FF2B5EF4-FFF2-40B4-BE49-F238E27FC236}">
                <a16:creationId xmlns:a16="http://schemas.microsoft.com/office/drawing/2014/main" id="{B97EB23D-3B2D-E4D1-7655-18446BB83F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A7C486C3-84C8-053D-6EAD-D0D10973F9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C9A15-55B9-4105-9CEC-2EB867BC9B8B}" type="slidenum">
              <a:rPr lang="ko-KR" altLang="en-US" smtClean="0"/>
              <a:t>‹#›</a:t>
            </a:fld>
            <a:endParaRPr lang="ko-KR" altLang="en-US"/>
          </a:p>
        </p:txBody>
      </p:sp>
    </p:spTree>
    <p:extLst>
      <p:ext uri="{BB962C8B-B14F-4D97-AF65-F5344CB8AC3E}">
        <p14:creationId xmlns:p14="http://schemas.microsoft.com/office/powerpoint/2010/main" val="2580227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부제목 2">
            <a:extLst>
              <a:ext uri="{FF2B5EF4-FFF2-40B4-BE49-F238E27FC236}">
                <a16:creationId xmlns:a16="http://schemas.microsoft.com/office/drawing/2014/main" id="{85DC4099-C970-EEA3-EBD0-DAE83D09A9B1}"/>
              </a:ext>
            </a:extLst>
          </p:cNvPr>
          <p:cNvSpPr>
            <a:spLocks noGrp="1"/>
          </p:cNvSpPr>
          <p:nvPr>
            <p:ph type="subTitle" idx="1"/>
          </p:nvPr>
        </p:nvSpPr>
        <p:spPr>
          <a:xfrm>
            <a:off x="1651320" y="4972605"/>
            <a:ext cx="9144000" cy="1655762"/>
          </a:xfrm>
        </p:spPr>
        <p:txBody>
          <a:bodyPr>
            <a:normAutofit/>
          </a:bodyPr>
          <a:lstStyle/>
          <a:p>
            <a:endParaRPr lang="en-US" altLang="ko-KR" dirty="0" smtClean="0"/>
          </a:p>
          <a:p>
            <a:r>
              <a:rPr lang="en-US" altLang="ko-KR" b="1" dirty="0" err="1" smtClean="0"/>
              <a:t>Presentor</a:t>
            </a:r>
            <a:r>
              <a:rPr lang="en-US" altLang="ko-KR" b="1" dirty="0" smtClean="0"/>
              <a:t> : R3 </a:t>
            </a:r>
            <a:r>
              <a:rPr lang="ko-KR" altLang="en-US" b="1" dirty="0" smtClean="0"/>
              <a:t>정지혜</a:t>
            </a:r>
            <a:endParaRPr lang="en-US" altLang="ko-KR" b="1" dirty="0" smtClean="0"/>
          </a:p>
          <a:p>
            <a:r>
              <a:rPr lang="en-US" altLang="ko-KR" b="1" dirty="0" smtClean="0"/>
              <a:t>Moderator : Pf. </a:t>
            </a:r>
            <a:r>
              <a:rPr lang="ko-KR" altLang="en-US" b="1" dirty="0" smtClean="0"/>
              <a:t>정경수</a:t>
            </a:r>
            <a:endParaRPr lang="ko-KR" altLang="en-US" b="1" dirty="0"/>
          </a:p>
        </p:txBody>
      </p:sp>
      <p:sp>
        <p:nvSpPr>
          <p:cNvPr id="7" name="TextBox 6">
            <a:extLst>
              <a:ext uri="{FF2B5EF4-FFF2-40B4-BE49-F238E27FC236}">
                <a16:creationId xmlns:a16="http://schemas.microsoft.com/office/drawing/2014/main" id="{6226C99B-14FF-6209-9AFC-7B48D02B7919}"/>
              </a:ext>
            </a:extLst>
          </p:cNvPr>
          <p:cNvSpPr txBox="1"/>
          <p:nvPr/>
        </p:nvSpPr>
        <p:spPr>
          <a:xfrm>
            <a:off x="556356" y="411381"/>
            <a:ext cx="3483980" cy="1200329"/>
          </a:xfrm>
          <a:prstGeom prst="rect">
            <a:avLst/>
          </a:prstGeom>
          <a:noFill/>
        </p:spPr>
        <p:txBody>
          <a:bodyPr wrap="square" rtlCol="0">
            <a:spAutoFit/>
          </a:bodyPr>
          <a:lstStyle/>
          <a:p>
            <a:r>
              <a:rPr lang="en-US" altLang="ko-KR" sz="2400" b="1" dirty="0"/>
              <a:t>Journal </a:t>
            </a:r>
            <a:r>
              <a:rPr lang="en-US" altLang="ko-KR" sz="2400" b="1" dirty="0" smtClean="0"/>
              <a:t>Club</a:t>
            </a:r>
            <a:endParaRPr lang="en-US" altLang="ko-KR" sz="2400" b="1" dirty="0"/>
          </a:p>
          <a:p>
            <a:r>
              <a:rPr lang="en-US" altLang="ko-KR" sz="2400" dirty="0"/>
              <a:t>03/07/2023 (Tue)</a:t>
            </a:r>
          </a:p>
          <a:p>
            <a:endParaRPr lang="ko-KR" altLang="en-US" sz="2400" dirty="0"/>
          </a:p>
        </p:txBody>
      </p:sp>
      <p:pic>
        <p:nvPicPr>
          <p:cNvPr id="9" name="그림 8">
            <a:extLst>
              <a:ext uri="{FF2B5EF4-FFF2-40B4-BE49-F238E27FC236}">
                <a16:creationId xmlns:a16="http://schemas.microsoft.com/office/drawing/2014/main" id="{4766EC8A-3D14-1F5C-E197-D491CCD17C9B}"/>
              </a:ext>
            </a:extLst>
          </p:cNvPr>
          <p:cNvPicPr>
            <a:picLocks noChangeAspect="1"/>
          </p:cNvPicPr>
          <p:nvPr/>
        </p:nvPicPr>
        <p:blipFill>
          <a:blip r:embed="rId3"/>
          <a:stretch>
            <a:fillRect/>
          </a:stretch>
        </p:blipFill>
        <p:spPr>
          <a:xfrm>
            <a:off x="1304479" y="1611710"/>
            <a:ext cx="9837683" cy="3492540"/>
          </a:xfrm>
          <a:prstGeom prst="rect">
            <a:avLst/>
          </a:prstGeom>
        </p:spPr>
      </p:pic>
    </p:spTree>
    <p:extLst>
      <p:ext uri="{BB962C8B-B14F-4D97-AF65-F5344CB8AC3E}">
        <p14:creationId xmlns:p14="http://schemas.microsoft.com/office/powerpoint/2010/main" val="26318674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INTRODUCTION</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92500" lnSpcReduction="20000"/>
          </a:bodyPr>
          <a:lstStyle/>
          <a:p>
            <a:r>
              <a:rPr lang="en-US" altLang="ko-KR" dirty="0"/>
              <a:t>The multicenter, double-blind, placebo-controlled Vitamin C, Thiamine, and Steroids in Sepsis (VICTAS) </a:t>
            </a:r>
            <a:endParaRPr lang="en-US" altLang="ko-KR" dirty="0" smtClean="0"/>
          </a:p>
          <a:p>
            <a:pPr marL="0" indent="0">
              <a:buNone/>
            </a:pPr>
            <a:r>
              <a:rPr lang="en-US" altLang="ko-KR" dirty="0"/>
              <a:t> </a:t>
            </a:r>
            <a:r>
              <a:rPr lang="en-US" altLang="ko-KR" dirty="0" smtClean="0"/>
              <a:t>: </a:t>
            </a:r>
            <a:r>
              <a:rPr lang="en-US" altLang="ko-KR" dirty="0" smtClean="0">
                <a:solidFill>
                  <a:schemeClr val="accent1"/>
                </a:solidFill>
              </a:rPr>
              <a:t>August </a:t>
            </a:r>
            <a:r>
              <a:rPr lang="en-US" altLang="ko-KR" dirty="0">
                <a:solidFill>
                  <a:schemeClr val="accent1"/>
                </a:solidFill>
              </a:rPr>
              <a:t>2018 and July </a:t>
            </a:r>
            <a:r>
              <a:rPr lang="en-US" altLang="ko-KR" dirty="0" smtClean="0">
                <a:solidFill>
                  <a:schemeClr val="accent1"/>
                </a:solidFill>
              </a:rPr>
              <a:t>2019</a:t>
            </a:r>
          </a:p>
          <a:p>
            <a:pPr marL="0" indent="0">
              <a:buNone/>
            </a:pPr>
            <a:endParaRPr lang="en-US" altLang="ko-KR" dirty="0">
              <a:solidFill>
                <a:schemeClr val="accent1"/>
              </a:solidFill>
            </a:endParaRPr>
          </a:p>
          <a:p>
            <a:r>
              <a:rPr lang="en-US" altLang="ko-KR" dirty="0"/>
              <a:t>The trial was designed a priori to evaluate the primary objective of effects on </a:t>
            </a:r>
            <a:r>
              <a:rPr lang="en-US" altLang="ko-KR" dirty="0">
                <a:solidFill>
                  <a:srgbClr val="FF0000"/>
                </a:solidFill>
              </a:rPr>
              <a:t>mortality and ventilator- and vasopressor-free days</a:t>
            </a:r>
            <a:r>
              <a:rPr lang="en-US" altLang="ko-KR" dirty="0"/>
              <a:t>, which were </a:t>
            </a:r>
            <a:r>
              <a:rPr lang="en-US" altLang="ko-KR" dirty="0">
                <a:solidFill>
                  <a:srgbClr val="FF0000"/>
                </a:solidFill>
              </a:rPr>
              <a:t>shown to be unaffected</a:t>
            </a:r>
            <a:r>
              <a:rPr lang="en-US" altLang="ko-KR" dirty="0"/>
              <a:t> by the treatment regimen</a:t>
            </a:r>
            <a:r>
              <a:rPr lang="en-US" altLang="ko-KR" dirty="0" smtClean="0"/>
              <a:t>.</a:t>
            </a:r>
          </a:p>
          <a:p>
            <a:endParaRPr lang="en-US" altLang="ko-KR" dirty="0"/>
          </a:p>
          <a:p>
            <a:r>
              <a:rPr lang="en-US" altLang="ko-KR" dirty="0" smtClean="0"/>
              <a:t>We </a:t>
            </a:r>
            <a:r>
              <a:rPr lang="en-US" altLang="ko-KR" dirty="0">
                <a:solidFill>
                  <a:srgbClr val="FF0000"/>
                </a:solidFill>
              </a:rPr>
              <a:t>hypothesized</a:t>
            </a:r>
            <a:r>
              <a:rPr lang="en-US" altLang="ko-KR" dirty="0"/>
              <a:t> that, among survivors of sepsis requiring vasopressor or ventilator support, early treatment with high-dose vitamin C, thiamine, and hydrocortisone </a:t>
            </a:r>
            <a:r>
              <a:rPr lang="en-US" altLang="ko-KR" dirty="0">
                <a:solidFill>
                  <a:srgbClr val="FF0000"/>
                </a:solidFill>
              </a:rPr>
              <a:t>improves</a:t>
            </a:r>
            <a:r>
              <a:rPr lang="en-US" altLang="ko-KR" dirty="0"/>
              <a:t> </a:t>
            </a:r>
            <a:r>
              <a:rPr lang="en-US" altLang="ko-KR" dirty="0" smtClean="0"/>
              <a:t>functional </a:t>
            </a:r>
            <a:r>
              <a:rPr lang="en-US" altLang="ko-KR" dirty="0"/>
              <a:t>status 6 months after randomization</a:t>
            </a:r>
            <a:endParaRPr lang="ko-KR" altLang="en-US" dirty="0"/>
          </a:p>
        </p:txBody>
      </p:sp>
    </p:spTree>
    <p:extLst>
      <p:ext uri="{BB962C8B-B14F-4D97-AF65-F5344CB8AC3E}">
        <p14:creationId xmlns:p14="http://schemas.microsoft.com/office/powerpoint/2010/main" val="2011126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smtClean="0"/>
              <a:t>METHODs </a:t>
            </a:r>
            <a:r>
              <a:rPr lang="en-US" altLang="ko-KR" dirty="0"/>
              <a:t>– </a:t>
            </a:r>
            <a:r>
              <a:rPr lang="en-US" altLang="ko-KR" dirty="0" smtClean="0"/>
              <a:t>Study </a:t>
            </a:r>
            <a:r>
              <a:rPr lang="en-US" altLang="ko-KR" dirty="0"/>
              <a:t>procedure</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a:bodyPr>
          <a:lstStyle/>
          <a:p>
            <a:r>
              <a:rPr lang="en-US" altLang="ko-KR" dirty="0" smtClean="0"/>
              <a:t>Recruited </a:t>
            </a:r>
            <a:r>
              <a:rPr lang="en-US" altLang="ko-KR" dirty="0"/>
              <a:t>at 43 hospitals across the US. </a:t>
            </a:r>
          </a:p>
          <a:p>
            <a:r>
              <a:rPr lang="en-US" altLang="ko-KR" dirty="0"/>
              <a:t>Participants were </a:t>
            </a:r>
            <a:r>
              <a:rPr lang="en-US" altLang="ko-KR" dirty="0">
                <a:solidFill>
                  <a:srgbClr val="FF0000"/>
                </a:solidFill>
              </a:rPr>
              <a:t>randomized 1:1 </a:t>
            </a:r>
            <a:r>
              <a:rPr lang="en-US" altLang="ko-KR" dirty="0"/>
              <a:t>to either the intervention or control group. </a:t>
            </a:r>
            <a:endParaRPr lang="en-US" altLang="ko-KR" dirty="0" smtClean="0"/>
          </a:p>
          <a:p>
            <a:r>
              <a:rPr lang="en-US" altLang="ko-KR" dirty="0" smtClean="0"/>
              <a:t>The </a:t>
            </a:r>
            <a:r>
              <a:rPr lang="en-US" altLang="ko-KR" dirty="0"/>
              <a:t>VICTAS trial, </a:t>
            </a:r>
            <a:endParaRPr lang="en-US" altLang="ko-KR" dirty="0" smtClean="0"/>
          </a:p>
          <a:p>
            <a:pPr marL="0" indent="0">
              <a:buNone/>
            </a:pPr>
            <a:r>
              <a:rPr lang="en-US" altLang="ko-KR" sz="2400" dirty="0"/>
              <a:t> </a:t>
            </a:r>
            <a:r>
              <a:rPr lang="en-US" altLang="ko-KR" sz="2400" dirty="0" smtClean="0"/>
              <a:t>: Approved </a:t>
            </a:r>
            <a:r>
              <a:rPr lang="en-US" altLang="ko-KR" sz="2400" dirty="0"/>
              <a:t>by the institutional review board of the Johns Hopkins Hospital. </a:t>
            </a:r>
            <a:endParaRPr lang="en-US" altLang="ko-KR" sz="2400" dirty="0" smtClean="0"/>
          </a:p>
          <a:p>
            <a:pPr marL="0" indent="0">
              <a:buNone/>
            </a:pPr>
            <a:r>
              <a:rPr lang="en-US" altLang="ko-KR" sz="2400" dirty="0" smtClean="0"/>
              <a:t>: Consolidated </a:t>
            </a:r>
            <a:r>
              <a:rPr lang="en-US" altLang="ko-KR" sz="2400" dirty="0"/>
              <a:t>Standards of Reporting Trials (CONSORT) reporting guideline</a:t>
            </a:r>
            <a:endParaRPr lang="ko-KR" altLang="en-US" sz="2400" dirty="0"/>
          </a:p>
        </p:txBody>
      </p:sp>
    </p:spTree>
    <p:extLst>
      <p:ext uri="{BB962C8B-B14F-4D97-AF65-F5344CB8AC3E}">
        <p14:creationId xmlns:p14="http://schemas.microsoft.com/office/powerpoint/2010/main" val="4254363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METHODs – Study procedure</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92500" lnSpcReduction="20000"/>
          </a:bodyPr>
          <a:lstStyle/>
          <a:p>
            <a:r>
              <a:rPr lang="en-US" altLang="ko-KR" dirty="0" smtClean="0">
                <a:solidFill>
                  <a:srgbClr val="FF0000"/>
                </a:solidFill>
              </a:rPr>
              <a:t>Control group : IV vitamin </a:t>
            </a:r>
            <a:r>
              <a:rPr lang="en-US" altLang="ko-KR" dirty="0">
                <a:solidFill>
                  <a:srgbClr val="FF0000"/>
                </a:solidFill>
              </a:rPr>
              <a:t>C (1.5 g), thiamine hydrochloride (100 mg), and hydrocortisone sodium succinate (50 mg) </a:t>
            </a:r>
            <a:r>
              <a:rPr lang="en-US" altLang="ko-KR" dirty="0"/>
              <a:t>administered within 4 hours of randomization and every 6 hours thereafter for up to 96 hours or until death or ICU discharge (whichever occurred first). </a:t>
            </a:r>
            <a:endParaRPr lang="en-US" altLang="ko-KR" dirty="0" smtClean="0"/>
          </a:p>
          <a:p>
            <a:endParaRPr lang="en-US" altLang="ko-KR" dirty="0"/>
          </a:p>
          <a:p>
            <a:r>
              <a:rPr lang="en-US" altLang="ko-KR" dirty="0" smtClean="0"/>
              <a:t>Placebo </a:t>
            </a:r>
            <a:r>
              <a:rPr lang="en-US" altLang="ko-KR" dirty="0"/>
              <a:t>injections of </a:t>
            </a:r>
            <a:r>
              <a:rPr lang="en-US" altLang="ko-KR" dirty="0">
                <a:solidFill>
                  <a:schemeClr val="accent1"/>
                </a:solidFill>
              </a:rPr>
              <a:t>normal saline matched by volume at the same frequenc</a:t>
            </a:r>
            <a:r>
              <a:rPr lang="en-US" altLang="ko-KR" dirty="0"/>
              <a:t>y. </a:t>
            </a:r>
            <a:endParaRPr lang="en-US" altLang="ko-KR" dirty="0" smtClean="0"/>
          </a:p>
          <a:p>
            <a:endParaRPr lang="en-US" altLang="ko-KR" dirty="0"/>
          </a:p>
          <a:p>
            <a:r>
              <a:rPr lang="en-US" altLang="ko-KR" dirty="0" smtClean="0"/>
              <a:t>All </a:t>
            </a:r>
            <a:r>
              <a:rPr lang="en-US" altLang="ko-KR" dirty="0"/>
              <a:t>other clinical management of participants, including enteral vitamin supplementation and nutrition, was at the </a:t>
            </a:r>
            <a:r>
              <a:rPr lang="en-US" altLang="ko-KR" dirty="0">
                <a:solidFill>
                  <a:schemeClr val="accent1"/>
                </a:solidFill>
              </a:rPr>
              <a:t>discretion of the </a:t>
            </a:r>
            <a:r>
              <a:rPr lang="en-US" altLang="ko-KR" dirty="0" smtClean="0">
                <a:solidFill>
                  <a:schemeClr val="accent1"/>
                </a:solidFill>
              </a:rPr>
              <a:t>clinicians </a:t>
            </a:r>
            <a:endParaRPr lang="ko-KR" altLang="en-US" dirty="0">
              <a:solidFill>
                <a:schemeClr val="accent1"/>
              </a:solidFill>
            </a:endParaRPr>
          </a:p>
        </p:txBody>
      </p:sp>
    </p:spTree>
    <p:extLst>
      <p:ext uri="{BB962C8B-B14F-4D97-AF65-F5344CB8AC3E}">
        <p14:creationId xmlns:p14="http://schemas.microsoft.com/office/powerpoint/2010/main" val="3524002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smtClean="0"/>
              <a:t>METHODs</a:t>
            </a:r>
            <a:r>
              <a:rPr lang="ko-KR" altLang="en-US" dirty="0" smtClean="0"/>
              <a:t> </a:t>
            </a:r>
            <a:r>
              <a:rPr lang="en-US" altLang="ko-KR" dirty="0"/>
              <a:t>-</a:t>
            </a:r>
            <a:r>
              <a:rPr lang="ko-KR" altLang="en-US" dirty="0"/>
              <a:t> </a:t>
            </a:r>
            <a:r>
              <a:rPr lang="en-US" altLang="ko-KR" sz="3200" dirty="0"/>
              <a:t>Measurement of Long-term Outcomes</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a:bodyPr>
          <a:lstStyle/>
          <a:p>
            <a:r>
              <a:rPr lang="en-US" altLang="ko-KR" dirty="0" smtClean="0"/>
              <a:t>Follow-up </a:t>
            </a:r>
            <a:r>
              <a:rPr lang="en-US" altLang="ko-KR" dirty="0"/>
              <a:t>assessments were conducted through January </a:t>
            </a:r>
            <a:r>
              <a:rPr lang="en-US" altLang="ko-KR"/>
              <a:t>2020</a:t>
            </a:r>
            <a:r>
              <a:rPr lang="en-US" altLang="ko-KR" smtClean="0"/>
              <a:t>.</a:t>
            </a:r>
          </a:p>
          <a:p>
            <a:pPr marL="0" indent="0">
              <a:buNone/>
            </a:pPr>
            <a:r>
              <a:rPr lang="en-US" altLang="ko-KR" smtClean="0"/>
              <a:t> </a:t>
            </a:r>
            <a:endParaRPr lang="en-US" altLang="ko-KR" dirty="0" smtClean="0"/>
          </a:p>
          <a:p>
            <a:r>
              <a:rPr lang="en-US" altLang="ko-KR" dirty="0" smtClean="0">
                <a:solidFill>
                  <a:schemeClr val="accent1"/>
                </a:solidFill>
              </a:rPr>
              <a:t>Delirium</a:t>
            </a:r>
            <a:r>
              <a:rPr lang="en-US" altLang="ko-KR" dirty="0">
                <a:solidFill>
                  <a:schemeClr val="accent1"/>
                </a:solidFill>
              </a:rPr>
              <a:t>, global cognitive function, attention, working memory capacity, immediate and delayed memory, language conceptualization, verbal attraction, verbal fluency</a:t>
            </a:r>
            <a:endParaRPr lang="en-US" altLang="ko-KR" dirty="0" smtClean="0">
              <a:solidFill>
                <a:schemeClr val="accent1"/>
              </a:solidFill>
            </a:endParaRPr>
          </a:p>
          <a:p>
            <a:r>
              <a:rPr lang="en-US" altLang="ko-KR" dirty="0" smtClean="0">
                <a:solidFill>
                  <a:schemeClr val="accent1"/>
                </a:solidFill>
              </a:rPr>
              <a:t>Posttraumatic </a:t>
            </a:r>
            <a:r>
              <a:rPr lang="en-US" altLang="ko-KR" dirty="0">
                <a:solidFill>
                  <a:schemeClr val="accent1"/>
                </a:solidFill>
              </a:rPr>
              <a:t>Stress </a:t>
            </a:r>
            <a:r>
              <a:rPr lang="en-US" altLang="ko-KR" dirty="0" smtClean="0">
                <a:solidFill>
                  <a:schemeClr val="accent1"/>
                </a:solidFill>
              </a:rPr>
              <a:t>Disorder, Depression</a:t>
            </a:r>
            <a:endParaRPr lang="ko-KR" altLang="en-US" dirty="0"/>
          </a:p>
        </p:txBody>
      </p:sp>
    </p:spTree>
    <p:extLst>
      <p:ext uri="{BB962C8B-B14F-4D97-AF65-F5344CB8AC3E}">
        <p14:creationId xmlns:p14="http://schemas.microsoft.com/office/powerpoint/2010/main" val="35662661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lstStyle/>
          <a:p>
            <a:r>
              <a:rPr lang="en-US" altLang="ko-KR" dirty="0"/>
              <a:t>Telephone interviews lasted approximately </a:t>
            </a:r>
            <a:r>
              <a:rPr lang="en-US" altLang="ko-KR" dirty="0">
                <a:solidFill>
                  <a:schemeClr val="accent1"/>
                </a:solidFill>
              </a:rPr>
              <a:t>60 minutes</a:t>
            </a:r>
            <a:r>
              <a:rPr lang="en-US" altLang="ko-KR" dirty="0"/>
              <a:t>. </a:t>
            </a:r>
            <a:endParaRPr lang="en-US" altLang="ko-KR" dirty="0" smtClean="0"/>
          </a:p>
          <a:p>
            <a:endParaRPr lang="en-US" altLang="ko-KR" dirty="0" smtClean="0"/>
          </a:p>
          <a:p>
            <a:r>
              <a:rPr lang="en-US" altLang="ko-KR" dirty="0" smtClean="0"/>
              <a:t>In </a:t>
            </a:r>
            <a:r>
              <a:rPr lang="en-US" altLang="ko-KR" dirty="0"/>
              <a:t>cases where the participant was unable or unwilling to undergo formal cognitive and psychological assessment by telephone (</a:t>
            </a:r>
            <a:r>
              <a:rPr lang="en-US" altLang="ko-KR" dirty="0" err="1"/>
              <a:t>eg</a:t>
            </a:r>
            <a:r>
              <a:rPr lang="en-US" altLang="ko-KR" dirty="0"/>
              <a:t>, </a:t>
            </a:r>
            <a:r>
              <a:rPr lang="en-US" altLang="ko-KR" dirty="0">
                <a:solidFill>
                  <a:schemeClr val="accent1"/>
                </a:solidFill>
              </a:rPr>
              <a:t>due to illness, excessive fatigue, or cognitive deterioration</a:t>
            </a:r>
            <a:r>
              <a:rPr lang="en-US" altLang="ko-KR" dirty="0"/>
              <a:t>), functional status and health care use data were gathered from a designated surrogate. </a:t>
            </a:r>
            <a:endParaRPr lang="ko-KR" altLang="en-US" dirty="0"/>
          </a:p>
        </p:txBody>
      </p:sp>
      <p:sp>
        <p:nvSpPr>
          <p:cNvPr id="4" name="제목 1">
            <a:extLst>
              <a:ext uri="{FF2B5EF4-FFF2-40B4-BE49-F238E27FC236}">
                <a16:creationId xmlns:a16="http://schemas.microsoft.com/office/drawing/2014/main" id="{1701DB6B-B5A4-FE72-52C9-A1038581731B}"/>
              </a:ext>
            </a:extLst>
          </p:cNvPr>
          <p:cNvSpPr>
            <a:spLocks noGrp="1"/>
          </p:cNvSpPr>
          <p:nvPr>
            <p:ph type="title"/>
          </p:nvPr>
        </p:nvSpPr>
        <p:spPr>
          <a:xfrm>
            <a:off x="838200" y="365125"/>
            <a:ext cx="10515600" cy="1325563"/>
          </a:xfrm>
        </p:spPr>
        <p:txBody>
          <a:bodyPr/>
          <a:lstStyle/>
          <a:p>
            <a:r>
              <a:rPr lang="en-US" altLang="ko-KR" dirty="0"/>
              <a:t>METHODs</a:t>
            </a:r>
            <a:r>
              <a:rPr lang="ko-KR" altLang="en-US" dirty="0" smtClean="0"/>
              <a:t> </a:t>
            </a:r>
            <a:r>
              <a:rPr lang="en-US" altLang="ko-KR" dirty="0"/>
              <a:t>-</a:t>
            </a:r>
            <a:r>
              <a:rPr lang="ko-KR" altLang="en-US" dirty="0"/>
              <a:t> </a:t>
            </a:r>
            <a:r>
              <a:rPr lang="en-US" altLang="ko-KR" sz="3200" dirty="0"/>
              <a:t>Measurement of Long-term Outcomes</a:t>
            </a:r>
            <a:endParaRPr lang="ko-KR" altLang="en-US" dirty="0"/>
          </a:p>
        </p:txBody>
      </p:sp>
    </p:spTree>
    <p:extLst>
      <p:ext uri="{BB962C8B-B14F-4D97-AF65-F5344CB8AC3E}">
        <p14:creationId xmlns:p14="http://schemas.microsoft.com/office/powerpoint/2010/main" val="15412170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METHODs - </a:t>
            </a:r>
            <a:r>
              <a:rPr lang="en-US" altLang="ko-KR" sz="3600" dirty="0"/>
              <a:t>Statistical Analysis</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85000" lnSpcReduction="20000"/>
          </a:bodyPr>
          <a:lstStyle/>
          <a:p>
            <a:r>
              <a:rPr lang="en-US" altLang="ko-KR" dirty="0">
                <a:solidFill>
                  <a:schemeClr val="accent1"/>
                </a:solidFill>
              </a:rPr>
              <a:t>Categorical variables </a:t>
            </a:r>
            <a:r>
              <a:rPr lang="en-US" altLang="ko-KR" dirty="0" smtClean="0"/>
              <a:t>: </a:t>
            </a:r>
            <a:r>
              <a:rPr lang="en-US" altLang="ko-KR" dirty="0" smtClean="0">
                <a:solidFill>
                  <a:schemeClr val="accent1"/>
                </a:solidFill>
              </a:rPr>
              <a:t>frequencies</a:t>
            </a:r>
            <a:r>
              <a:rPr lang="en-US" altLang="ko-KR" dirty="0" smtClean="0"/>
              <a:t> </a:t>
            </a:r>
            <a:r>
              <a:rPr lang="en-US" altLang="ko-KR" dirty="0"/>
              <a:t>and </a:t>
            </a:r>
            <a:r>
              <a:rPr lang="en-US" altLang="ko-KR" dirty="0">
                <a:solidFill>
                  <a:schemeClr val="accent1"/>
                </a:solidFill>
              </a:rPr>
              <a:t>proportions.</a:t>
            </a:r>
            <a:r>
              <a:rPr lang="en-US" altLang="ko-KR" dirty="0"/>
              <a:t> </a:t>
            </a:r>
            <a:endParaRPr lang="en-US" altLang="ko-KR" dirty="0" smtClean="0"/>
          </a:p>
          <a:p>
            <a:pPr marL="0" indent="0">
              <a:buNone/>
            </a:pPr>
            <a:r>
              <a:rPr lang="en-US" altLang="ko-KR" dirty="0">
                <a:solidFill>
                  <a:schemeClr val="accent1"/>
                </a:solidFill>
              </a:rPr>
              <a:t> </a:t>
            </a:r>
            <a:r>
              <a:rPr lang="en-US" altLang="ko-KR" dirty="0" smtClean="0">
                <a:solidFill>
                  <a:schemeClr val="accent1"/>
                </a:solidFill>
              </a:rPr>
              <a:t> Continuous </a:t>
            </a:r>
            <a:r>
              <a:rPr lang="en-US" altLang="ko-KR" dirty="0">
                <a:solidFill>
                  <a:schemeClr val="accent1"/>
                </a:solidFill>
              </a:rPr>
              <a:t>variables </a:t>
            </a:r>
            <a:r>
              <a:rPr lang="en-US" altLang="ko-KR" dirty="0" smtClean="0">
                <a:solidFill>
                  <a:schemeClr val="accent1"/>
                </a:solidFill>
              </a:rPr>
              <a:t>:</a:t>
            </a:r>
            <a:r>
              <a:rPr lang="en-US" altLang="ko-KR" dirty="0" smtClean="0"/>
              <a:t> </a:t>
            </a:r>
            <a:r>
              <a:rPr lang="en-US" altLang="ko-KR" dirty="0">
                <a:solidFill>
                  <a:schemeClr val="accent1"/>
                </a:solidFill>
              </a:rPr>
              <a:t>means with SDs </a:t>
            </a:r>
            <a:r>
              <a:rPr lang="en-US" altLang="ko-KR" dirty="0"/>
              <a:t>or </a:t>
            </a:r>
            <a:r>
              <a:rPr lang="en-US" altLang="ko-KR" dirty="0">
                <a:solidFill>
                  <a:schemeClr val="accent1"/>
                </a:solidFill>
              </a:rPr>
              <a:t>medians with IQRs</a:t>
            </a:r>
            <a:r>
              <a:rPr lang="en-US" altLang="ko-KR" dirty="0"/>
              <a:t>. </a:t>
            </a:r>
            <a:endParaRPr lang="en-US" altLang="ko-KR" dirty="0" smtClean="0"/>
          </a:p>
          <a:p>
            <a:endParaRPr lang="en-US" altLang="ko-KR" dirty="0"/>
          </a:p>
          <a:p>
            <a:r>
              <a:rPr lang="en-US" altLang="ko-KR" dirty="0" smtClean="0">
                <a:solidFill>
                  <a:schemeClr val="accent1"/>
                </a:solidFill>
              </a:rPr>
              <a:t>Comparisons</a:t>
            </a:r>
            <a:r>
              <a:rPr lang="en-US" altLang="ko-KR" dirty="0" smtClean="0"/>
              <a:t> </a:t>
            </a:r>
            <a:r>
              <a:rPr lang="en-US" altLang="ko-KR" dirty="0"/>
              <a:t>between groups, with 2-tailed P values, used a </a:t>
            </a:r>
            <a:r>
              <a:rPr lang="en-US" altLang="ko-KR" b="1" dirty="0"/>
              <a:t>multivariable proportional </a:t>
            </a:r>
            <a:r>
              <a:rPr lang="en-US" altLang="ko-KR" b="1" dirty="0" smtClean="0"/>
              <a:t>odds </a:t>
            </a:r>
            <a:r>
              <a:rPr lang="en-US" altLang="ko-KR" b="1" dirty="0"/>
              <a:t>logistic regression</a:t>
            </a:r>
            <a:r>
              <a:rPr lang="en-US" altLang="ko-KR" dirty="0"/>
              <a:t> for </a:t>
            </a:r>
            <a:r>
              <a:rPr lang="en-US" altLang="ko-KR" dirty="0">
                <a:solidFill>
                  <a:schemeClr val="accent1"/>
                </a:solidFill>
              </a:rPr>
              <a:t>ordinal outcomes</a:t>
            </a:r>
            <a:r>
              <a:rPr lang="en-US" altLang="ko-KR" dirty="0"/>
              <a:t> and a </a:t>
            </a:r>
            <a:r>
              <a:rPr lang="en-US" altLang="ko-KR" b="1" dirty="0" smtClean="0"/>
              <a:t>binary logistic regression</a:t>
            </a:r>
            <a:r>
              <a:rPr lang="en-US" altLang="ko-KR" dirty="0" smtClean="0"/>
              <a:t> for </a:t>
            </a:r>
            <a:r>
              <a:rPr lang="en-US" altLang="ko-KR" dirty="0">
                <a:solidFill>
                  <a:schemeClr val="accent1"/>
                </a:solidFill>
              </a:rPr>
              <a:t>dichotomous outcomes</a:t>
            </a:r>
            <a:r>
              <a:rPr lang="en-US" altLang="ko-KR" dirty="0"/>
              <a:t>. </a:t>
            </a:r>
            <a:endParaRPr lang="en-US" altLang="ko-KR" dirty="0" smtClean="0"/>
          </a:p>
          <a:p>
            <a:endParaRPr lang="en-US" altLang="ko-KR" dirty="0"/>
          </a:p>
          <a:p>
            <a:r>
              <a:rPr lang="en-US" altLang="ko-KR" dirty="0" smtClean="0"/>
              <a:t>Adjusted covariates</a:t>
            </a:r>
            <a:r>
              <a:rPr lang="en-US" altLang="ko-KR" dirty="0"/>
              <a:t>: </a:t>
            </a:r>
            <a:r>
              <a:rPr lang="en-US" altLang="ko-KR" dirty="0">
                <a:solidFill>
                  <a:schemeClr val="accent1"/>
                </a:solidFill>
              </a:rPr>
              <a:t>age, sex, race and </a:t>
            </a:r>
            <a:r>
              <a:rPr lang="en-US" altLang="ko-KR" dirty="0" smtClean="0">
                <a:solidFill>
                  <a:schemeClr val="accent1"/>
                </a:solidFill>
              </a:rPr>
              <a:t>ethnicity, educational </a:t>
            </a:r>
            <a:r>
              <a:rPr lang="en-US" altLang="ko-KR" dirty="0">
                <a:solidFill>
                  <a:schemeClr val="accent1"/>
                </a:solidFill>
              </a:rPr>
              <a:t>level, Acute Physiology and Chronic Health Evaluation version II score</a:t>
            </a:r>
            <a:r>
              <a:rPr lang="en-US" altLang="ko-KR" dirty="0"/>
              <a:t>, </a:t>
            </a:r>
            <a:r>
              <a:rPr lang="en-US" altLang="ko-KR" dirty="0" smtClean="0">
                <a:solidFill>
                  <a:schemeClr val="accent1"/>
                </a:solidFill>
              </a:rPr>
              <a:t>diabetes</a:t>
            </a:r>
            <a:r>
              <a:rPr lang="en-US" altLang="ko-KR" dirty="0"/>
              <a:t>, </a:t>
            </a:r>
            <a:r>
              <a:rPr lang="en-US" altLang="ko-KR" dirty="0">
                <a:solidFill>
                  <a:schemeClr val="accent1"/>
                </a:solidFill>
              </a:rPr>
              <a:t>neurological or cardiovascular comorbidity</a:t>
            </a:r>
            <a:r>
              <a:rPr lang="en-US" altLang="ko-KR" dirty="0"/>
              <a:t>, </a:t>
            </a:r>
            <a:r>
              <a:rPr lang="en-US" altLang="ko-KR" dirty="0">
                <a:solidFill>
                  <a:schemeClr val="accent1"/>
                </a:solidFill>
              </a:rPr>
              <a:t>number of days </a:t>
            </a:r>
            <a:r>
              <a:rPr lang="en-US" altLang="ko-KR" dirty="0"/>
              <a:t>requiring mechanical ventilation, and ICU length of </a:t>
            </a:r>
            <a:r>
              <a:rPr lang="en-US" altLang="ko-KR" dirty="0">
                <a:solidFill>
                  <a:schemeClr val="accent1"/>
                </a:solidFill>
              </a:rPr>
              <a:t>stay</a:t>
            </a:r>
            <a:r>
              <a:rPr lang="en-US" altLang="ko-KR" dirty="0"/>
              <a:t>. </a:t>
            </a:r>
          </a:p>
          <a:p>
            <a:r>
              <a:rPr lang="en-US" altLang="ko-KR" dirty="0">
                <a:solidFill>
                  <a:schemeClr val="accent1"/>
                </a:solidFill>
              </a:rPr>
              <a:t>P &lt; .05 </a:t>
            </a:r>
            <a:r>
              <a:rPr lang="en-US" altLang="ko-KR" dirty="0"/>
              <a:t>was considered to be statistically significant. </a:t>
            </a:r>
          </a:p>
        </p:txBody>
      </p:sp>
    </p:spTree>
    <p:extLst>
      <p:ext uri="{BB962C8B-B14F-4D97-AF65-F5344CB8AC3E}">
        <p14:creationId xmlns:p14="http://schemas.microsoft.com/office/powerpoint/2010/main" val="33057270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METHODs - </a:t>
            </a:r>
            <a:r>
              <a:rPr lang="en-US" altLang="ko-KR" sz="3600" dirty="0"/>
              <a:t>Statistical Analysis</a:t>
            </a:r>
            <a:endParaRPr lang="ko-KR" altLang="en-US" sz="3600"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92500" lnSpcReduction="10000"/>
          </a:bodyPr>
          <a:lstStyle/>
          <a:p>
            <a:r>
              <a:rPr lang="en-US" altLang="ko-KR" dirty="0"/>
              <a:t>This secondary analysis reported on the key secondary objective for the VICTAS trial. The trial was explicitly powered for the primary objective and was administratively terminated after recruiting 501 participants. The secondary analysis was specified a priori with the intent to describe the magnitude of differences between groups rather than to focus on hypothesis tests. Therefore, no adjustments for multiplicity were made, and adjusted effect sizes (</a:t>
            </a:r>
            <a:r>
              <a:rPr lang="en-US" altLang="ko-KR" dirty="0" err="1"/>
              <a:t>ie</a:t>
            </a:r>
            <a:r>
              <a:rPr lang="en-US" altLang="ko-KR" dirty="0"/>
              <a:t>, odds ratios [ORs]) with 95% CIs were reported. Multiple imputation based on predictive mean matching was used to overcome missing covariate data. Approximately one-third of participants who were interviewed at follow-up were unable or unwilling to complete the full battery of cognitive and psychological </a:t>
            </a:r>
            <a:r>
              <a:rPr lang="en-US" altLang="ko-KR" dirty="0" smtClean="0"/>
              <a:t>assessments. </a:t>
            </a:r>
            <a:endParaRPr lang="ko-KR" altLang="en-US" dirty="0"/>
          </a:p>
        </p:txBody>
      </p:sp>
    </p:spTree>
    <p:extLst>
      <p:ext uri="{BB962C8B-B14F-4D97-AF65-F5344CB8AC3E}">
        <p14:creationId xmlns:p14="http://schemas.microsoft.com/office/powerpoint/2010/main" val="1673922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METHODs - </a:t>
            </a:r>
            <a:r>
              <a:rPr lang="en-US" altLang="ko-KR" sz="3600" dirty="0"/>
              <a:t>Statistical Analysis</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lstStyle/>
          <a:p>
            <a:r>
              <a:rPr lang="en-US" altLang="ko-KR" dirty="0"/>
              <a:t>In less than 7% of included participants who were unable to complete a given assessment due to cognitive impairment, </a:t>
            </a:r>
            <a:r>
              <a:rPr lang="en-US" altLang="ko-KR" dirty="0">
                <a:solidFill>
                  <a:schemeClr val="accent1"/>
                </a:solidFill>
              </a:rPr>
              <a:t>the lowest possible score </a:t>
            </a:r>
            <a:r>
              <a:rPr lang="en-US" altLang="ko-KR" dirty="0"/>
              <a:t>was assigned. </a:t>
            </a:r>
          </a:p>
          <a:p>
            <a:endParaRPr lang="en-US" altLang="ko-KR" dirty="0" smtClean="0"/>
          </a:p>
          <a:p>
            <a:r>
              <a:rPr lang="en-US" altLang="ko-KR" dirty="0" smtClean="0"/>
              <a:t>All </a:t>
            </a:r>
            <a:r>
              <a:rPr lang="en-US" altLang="ko-KR" dirty="0"/>
              <a:t>analyses were conducted between </a:t>
            </a:r>
            <a:r>
              <a:rPr lang="en-US" altLang="ko-KR" dirty="0">
                <a:solidFill>
                  <a:schemeClr val="accent1"/>
                </a:solidFill>
              </a:rPr>
              <a:t>February 2021 and December 2022</a:t>
            </a:r>
            <a:r>
              <a:rPr lang="en-US" altLang="ko-KR" dirty="0"/>
              <a:t> using R, version 3.4.3 (R Foundation for Statistical Computing)</a:t>
            </a:r>
            <a:endParaRPr lang="ko-KR" altLang="en-US" dirty="0"/>
          </a:p>
        </p:txBody>
      </p:sp>
    </p:spTree>
    <p:extLst>
      <p:ext uri="{BB962C8B-B14F-4D97-AF65-F5344CB8AC3E}">
        <p14:creationId xmlns:p14="http://schemas.microsoft.com/office/powerpoint/2010/main" val="3010501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smtClean="0"/>
              <a:t>RESULTs </a:t>
            </a:r>
            <a:r>
              <a:rPr lang="en-US" altLang="ko-KR" dirty="0"/>
              <a:t>- </a:t>
            </a:r>
            <a:r>
              <a:rPr lang="en-US" altLang="ko-KR" sz="3200" dirty="0"/>
              <a:t>Enrollment and Patient Characteristics</a:t>
            </a:r>
            <a:endParaRPr lang="ko-KR" altLang="en-US" sz="4000"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85000" lnSpcReduction="10000"/>
          </a:bodyPr>
          <a:lstStyle/>
          <a:p>
            <a:r>
              <a:rPr lang="en-US" altLang="ko-KR" dirty="0"/>
              <a:t>The flowchart of enrollment, randomization, and follow-up of VICTAS trial participants is depicted in Figure 1. </a:t>
            </a:r>
          </a:p>
          <a:p>
            <a:r>
              <a:rPr lang="en-US" altLang="ko-KR" dirty="0"/>
              <a:t>Of the 501 participants randomized, 198 (39.5%) died prior to undergoing long-term outcome assessment (196 died within 180 days of randomization and 2 died after 180 days of randomization but before their 5- to 8-month follow-up window ended). </a:t>
            </a:r>
          </a:p>
          <a:p>
            <a:r>
              <a:rPr lang="en-US" altLang="ko-KR" dirty="0"/>
              <a:t>Of the remaining 303 participants, 4 (1.3%) withdrew from the study and 40 (13.2%) did not agree to follow-up assessment. </a:t>
            </a:r>
          </a:p>
          <a:p>
            <a:r>
              <a:rPr lang="en-US" altLang="ko-KR" dirty="0"/>
              <a:t>Of the 285 participants available for follow-up, 32 (11.2%) could not be reached within their 5- to 8-month follow-up window and 13 (4.6%) had a truncated follow-up window due to administrative termination of the trial. One participant was administratively withdrawn due to incarceration, and 26 (9.1%) refused assessment at follow-up</a:t>
            </a:r>
            <a:endParaRPr lang="ko-KR" altLang="en-US" dirty="0"/>
          </a:p>
        </p:txBody>
      </p:sp>
    </p:spTree>
    <p:extLst>
      <p:ext uri="{BB962C8B-B14F-4D97-AF65-F5344CB8AC3E}">
        <p14:creationId xmlns:p14="http://schemas.microsoft.com/office/powerpoint/2010/main" val="2442765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851E59AA-7B1F-9677-78ED-F03F1C6AF37B}"/>
              </a:ext>
            </a:extLst>
          </p:cNvPr>
          <p:cNvPicPr>
            <a:picLocks noChangeAspect="1"/>
          </p:cNvPicPr>
          <p:nvPr/>
        </p:nvPicPr>
        <p:blipFill>
          <a:blip r:embed="rId3"/>
          <a:stretch>
            <a:fillRect/>
          </a:stretch>
        </p:blipFill>
        <p:spPr>
          <a:xfrm>
            <a:off x="3753992" y="93416"/>
            <a:ext cx="5170089" cy="6399459"/>
          </a:xfrm>
          <a:prstGeom prst="rect">
            <a:avLst/>
          </a:prstGeom>
        </p:spPr>
      </p:pic>
    </p:spTree>
    <p:extLst>
      <p:ext uri="{BB962C8B-B14F-4D97-AF65-F5344CB8AC3E}">
        <p14:creationId xmlns:p14="http://schemas.microsoft.com/office/powerpoint/2010/main" val="882264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0CEE79B-749C-598C-2BB5-891045A87058}"/>
              </a:ext>
            </a:extLst>
          </p:cNvPr>
          <p:cNvSpPr>
            <a:spLocks noGrp="1"/>
          </p:cNvSpPr>
          <p:nvPr>
            <p:ph type="title"/>
          </p:nvPr>
        </p:nvSpPr>
        <p:spPr/>
        <p:txBody>
          <a:bodyPr/>
          <a:lstStyle/>
          <a:p>
            <a:r>
              <a:rPr lang="en-US" altLang="ko-KR" dirty="0" smtClean="0"/>
              <a:t>KEYPOINTs</a:t>
            </a:r>
            <a:endParaRPr lang="ko-KR" altLang="en-US" dirty="0"/>
          </a:p>
        </p:txBody>
      </p:sp>
      <p:sp>
        <p:nvSpPr>
          <p:cNvPr id="3" name="내용 개체 틀 2">
            <a:extLst>
              <a:ext uri="{FF2B5EF4-FFF2-40B4-BE49-F238E27FC236}">
                <a16:creationId xmlns:a16="http://schemas.microsoft.com/office/drawing/2014/main" id="{FE53EA41-D917-23F5-ACBA-5EEA83CAEF5B}"/>
              </a:ext>
            </a:extLst>
          </p:cNvPr>
          <p:cNvSpPr>
            <a:spLocks noGrp="1"/>
          </p:cNvSpPr>
          <p:nvPr>
            <p:ph idx="1"/>
          </p:nvPr>
        </p:nvSpPr>
        <p:spPr/>
        <p:txBody>
          <a:bodyPr>
            <a:normAutofit/>
          </a:bodyPr>
          <a:lstStyle/>
          <a:p>
            <a:pPr algn="l"/>
            <a:r>
              <a:rPr lang="en-US" altLang="ko-KR" b="1" i="0" dirty="0">
                <a:solidFill>
                  <a:srgbClr val="000000"/>
                </a:solidFill>
                <a:effectLst/>
                <a:latin typeface="Guardian TextSans Web"/>
              </a:rPr>
              <a:t>Question</a:t>
            </a:r>
            <a:r>
              <a:rPr lang="en-US" altLang="ko-KR" b="0" i="0" dirty="0">
                <a:solidFill>
                  <a:srgbClr val="333333"/>
                </a:solidFill>
                <a:effectLst/>
                <a:latin typeface="Guardian TextSans Web"/>
              </a:rPr>
              <a:t>  Does </a:t>
            </a:r>
            <a:r>
              <a:rPr lang="en-US" altLang="ko-KR" b="0" i="0" dirty="0">
                <a:solidFill>
                  <a:schemeClr val="accent1"/>
                </a:solidFill>
                <a:effectLst/>
                <a:latin typeface="Guardian TextSans Web"/>
              </a:rPr>
              <a:t>early antioxidant and anti-inflammatory therapy improve </a:t>
            </a:r>
            <a:r>
              <a:rPr lang="en-US" altLang="ko-KR" b="0" i="0" dirty="0">
                <a:solidFill>
                  <a:srgbClr val="333333"/>
                </a:solidFill>
                <a:effectLst/>
                <a:latin typeface="Guardian TextSans Web"/>
              </a:rPr>
              <a:t>the </a:t>
            </a:r>
            <a:r>
              <a:rPr lang="en-US" altLang="ko-KR" b="0" i="0" dirty="0">
                <a:solidFill>
                  <a:srgbClr val="FF0000"/>
                </a:solidFill>
                <a:effectLst/>
                <a:latin typeface="Guardian TextSans Web"/>
              </a:rPr>
              <a:t>long-term cognitive, psychological, and functional outcomes </a:t>
            </a:r>
            <a:r>
              <a:rPr lang="en-US" altLang="ko-KR" b="0" i="0" dirty="0">
                <a:solidFill>
                  <a:srgbClr val="333333"/>
                </a:solidFill>
                <a:effectLst/>
                <a:latin typeface="Guardian TextSans Web"/>
              </a:rPr>
              <a:t>in adults with sepsis</a:t>
            </a:r>
            <a:r>
              <a:rPr lang="en-US" altLang="ko-KR" b="0" i="0" dirty="0" smtClean="0">
                <a:solidFill>
                  <a:srgbClr val="333333"/>
                </a:solidFill>
                <a:effectLst/>
                <a:latin typeface="Guardian TextSans Web"/>
              </a:rPr>
              <a:t>?</a:t>
            </a:r>
          </a:p>
          <a:p>
            <a:pPr algn="l"/>
            <a:endParaRPr lang="en-US" altLang="ko-KR" b="0" i="0" dirty="0">
              <a:solidFill>
                <a:srgbClr val="333333"/>
              </a:solidFill>
              <a:effectLst/>
              <a:latin typeface="Guardian TextSans Web"/>
            </a:endParaRPr>
          </a:p>
          <a:p>
            <a:pPr algn="l"/>
            <a:r>
              <a:rPr lang="en-US" altLang="ko-KR" b="1" i="0" dirty="0">
                <a:solidFill>
                  <a:srgbClr val="000000"/>
                </a:solidFill>
                <a:effectLst/>
                <a:latin typeface="Guardian TextSans Web"/>
              </a:rPr>
              <a:t>Findings</a:t>
            </a:r>
            <a:r>
              <a:rPr lang="en-US" altLang="ko-KR" b="0" i="0" dirty="0">
                <a:solidFill>
                  <a:srgbClr val="333333"/>
                </a:solidFill>
                <a:effectLst/>
                <a:latin typeface="Guardian TextSans Web"/>
              </a:rPr>
              <a:t>  In this </a:t>
            </a:r>
            <a:r>
              <a:rPr lang="en-US" altLang="ko-KR" b="0" i="0" dirty="0">
                <a:solidFill>
                  <a:schemeClr val="accent1"/>
                </a:solidFill>
                <a:effectLst/>
                <a:latin typeface="Guardian TextSans Web"/>
              </a:rPr>
              <a:t>secondary analysis </a:t>
            </a:r>
            <a:r>
              <a:rPr lang="en-US" altLang="ko-KR" b="0" i="0" dirty="0">
                <a:solidFill>
                  <a:srgbClr val="333333"/>
                </a:solidFill>
                <a:effectLst/>
                <a:latin typeface="Guardian TextSans Web"/>
              </a:rPr>
              <a:t>of a randomized clinical trial involving 213 survivors of sepsis with respiratory and/or cardiovascular dysfunction, early treatment with vitamin C, thiamine, and hydrocortisone resulted in </a:t>
            </a:r>
            <a:r>
              <a:rPr lang="en-US" altLang="ko-KR" b="0" i="0" dirty="0">
                <a:solidFill>
                  <a:srgbClr val="FF0000"/>
                </a:solidFill>
                <a:effectLst/>
                <a:latin typeface="Guardian TextSans Web"/>
              </a:rPr>
              <a:t>no improvement in many domains, worse immediate memory scores</a:t>
            </a:r>
            <a:r>
              <a:rPr lang="en-US" altLang="ko-KR" b="0" i="0" dirty="0">
                <a:solidFill>
                  <a:srgbClr val="333333"/>
                </a:solidFill>
                <a:effectLst/>
                <a:latin typeface="Guardian TextSans Web"/>
              </a:rPr>
              <a:t>, and higher odds of </a:t>
            </a:r>
            <a:r>
              <a:rPr lang="en-US" altLang="ko-KR" b="0" i="0" dirty="0">
                <a:solidFill>
                  <a:srgbClr val="FF0000"/>
                </a:solidFill>
                <a:effectLst/>
                <a:latin typeface="Guardian TextSans Web"/>
              </a:rPr>
              <a:t>posttraumatic stress disorder compared with placebo</a:t>
            </a:r>
            <a:r>
              <a:rPr lang="en-US" altLang="ko-KR" b="0" i="0" dirty="0">
                <a:solidFill>
                  <a:srgbClr val="333333"/>
                </a:solidFill>
                <a:effectLst/>
                <a:latin typeface="Guardian TextSans Web"/>
              </a:rPr>
              <a:t>.</a:t>
            </a:r>
          </a:p>
          <a:p>
            <a:endParaRPr lang="ko-KR" altLang="en-US" dirty="0"/>
          </a:p>
        </p:txBody>
      </p:sp>
    </p:spTree>
    <p:extLst>
      <p:ext uri="{BB962C8B-B14F-4D97-AF65-F5344CB8AC3E}">
        <p14:creationId xmlns:p14="http://schemas.microsoft.com/office/powerpoint/2010/main" val="38814005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1C623ED6-1413-07DD-843C-69FC70CC42D8}"/>
              </a:ext>
            </a:extLst>
          </p:cNvPr>
          <p:cNvPicPr>
            <a:picLocks noChangeAspect="1"/>
          </p:cNvPicPr>
          <p:nvPr/>
        </p:nvPicPr>
        <p:blipFill>
          <a:blip r:embed="rId3"/>
          <a:stretch>
            <a:fillRect/>
          </a:stretch>
        </p:blipFill>
        <p:spPr>
          <a:xfrm>
            <a:off x="2285398" y="839616"/>
            <a:ext cx="7448912" cy="5178767"/>
          </a:xfrm>
          <a:prstGeom prst="rect">
            <a:avLst/>
          </a:prstGeom>
        </p:spPr>
      </p:pic>
    </p:spTree>
    <p:extLst>
      <p:ext uri="{BB962C8B-B14F-4D97-AF65-F5344CB8AC3E}">
        <p14:creationId xmlns:p14="http://schemas.microsoft.com/office/powerpoint/2010/main" val="13963930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67E050A7-0A43-BB1D-BA46-128FDB527B78}"/>
              </a:ext>
            </a:extLst>
          </p:cNvPr>
          <p:cNvPicPr>
            <a:picLocks noChangeAspect="1"/>
          </p:cNvPicPr>
          <p:nvPr/>
        </p:nvPicPr>
        <p:blipFill>
          <a:blip r:embed="rId3"/>
          <a:stretch>
            <a:fillRect/>
          </a:stretch>
        </p:blipFill>
        <p:spPr>
          <a:xfrm>
            <a:off x="1299371" y="852128"/>
            <a:ext cx="8967374" cy="5324835"/>
          </a:xfrm>
          <a:prstGeom prst="rect">
            <a:avLst/>
          </a:prstGeom>
        </p:spPr>
      </p:pic>
    </p:spTree>
    <p:extLst>
      <p:ext uri="{BB962C8B-B14F-4D97-AF65-F5344CB8AC3E}">
        <p14:creationId xmlns:p14="http://schemas.microsoft.com/office/powerpoint/2010/main" val="2139512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RESULTs - </a:t>
            </a:r>
            <a:r>
              <a:rPr lang="en-US" altLang="ko-KR" sz="3200" dirty="0"/>
              <a:t>Enrollment and Patient Characteristics</a:t>
            </a:r>
            <a:endParaRPr lang="ko-KR" altLang="en-US" sz="4000"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a:bodyPr>
          <a:lstStyle/>
          <a:p>
            <a:r>
              <a:rPr lang="en-US" altLang="ko-KR" dirty="0"/>
              <a:t>The final sample included 213 participants, </a:t>
            </a:r>
            <a:r>
              <a:rPr lang="en-US" altLang="ko-KR" dirty="0" smtClean="0">
                <a:solidFill>
                  <a:schemeClr val="accent1"/>
                </a:solidFill>
              </a:rPr>
              <a:t>108</a:t>
            </a:r>
            <a:r>
              <a:rPr lang="en-US" altLang="ko-KR" dirty="0" smtClean="0"/>
              <a:t> vs. </a:t>
            </a:r>
            <a:r>
              <a:rPr lang="en-US" altLang="ko-KR" dirty="0" smtClean="0">
                <a:solidFill>
                  <a:schemeClr val="accent1"/>
                </a:solidFill>
              </a:rPr>
              <a:t>105</a:t>
            </a:r>
            <a:r>
              <a:rPr lang="en-US" altLang="ko-KR" dirty="0" smtClean="0"/>
              <a:t>. </a:t>
            </a:r>
            <a:endParaRPr lang="en-US" altLang="ko-KR" dirty="0"/>
          </a:p>
          <a:p>
            <a:r>
              <a:rPr lang="en-US" altLang="ko-KR" dirty="0" smtClean="0">
                <a:solidFill>
                  <a:schemeClr val="accent1"/>
                </a:solidFill>
              </a:rPr>
              <a:t>median </a:t>
            </a:r>
            <a:r>
              <a:rPr lang="en-US" altLang="ko-KR" dirty="0">
                <a:solidFill>
                  <a:schemeClr val="accent1"/>
                </a:solidFill>
              </a:rPr>
              <a:t>(IQR) age of 57 (47-67) </a:t>
            </a:r>
            <a:r>
              <a:rPr lang="en-US" altLang="ko-KR" dirty="0"/>
              <a:t>years </a:t>
            </a:r>
            <a:endParaRPr lang="en-US" altLang="ko-KR" dirty="0" smtClean="0"/>
          </a:p>
          <a:p>
            <a:r>
              <a:rPr lang="en-US" altLang="ko-KR" dirty="0" smtClean="0">
                <a:solidFill>
                  <a:schemeClr val="accent1"/>
                </a:solidFill>
              </a:rPr>
              <a:t>101 females (</a:t>
            </a:r>
            <a:r>
              <a:rPr lang="en-US" altLang="ko-KR" dirty="0">
                <a:solidFill>
                  <a:schemeClr val="accent1"/>
                </a:solidFill>
              </a:rPr>
              <a:t>47.4%)</a:t>
            </a:r>
            <a:r>
              <a:rPr lang="en-US" altLang="ko-KR" dirty="0"/>
              <a:t> and </a:t>
            </a:r>
            <a:r>
              <a:rPr lang="en-US" altLang="ko-KR" dirty="0">
                <a:solidFill>
                  <a:schemeClr val="accent1"/>
                </a:solidFill>
              </a:rPr>
              <a:t>112 males (52.6%)</a:t>
            </a:r>
            <a:r>
              <a:rPr lang="en-US" altLang="ko-KR" dirty="0"/>
              <a:t>. </a:t>
            </a:r>
          </a:p>
          <a:p>
            <a:pPr marL="0" indent="0">
              <a:buNone/>
            </a:pPr>
            <a:endParaRPr lang="en-US" altLang="ko-KR" dirty="0" smtClean="0"/>
          </a:p>
        </p:txBody>
      </p:sp>
    </p:spTree>
    <p:extLst>
      <p:ext uri="{BB962C8B-B14F-4D97-AF65-F5344CB8AC3E}">
        <p14:creationId xmlns:p14="http://schemas.microsoft.com/office/powerpoint/2010/main" val="1872841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RESULTs - </a:t>
            </a:r>
            <a:r>
              <a:rPr lang="en-US" altLang="ko-KR" sz="3200" dirty="0"/>
              <a:t>Enrollment and Patient Characteristics</a:t>
            </a:r>
            <a:endParaRPr lang="ko-KR" altLang="en-US" sz="4000" dirty="0"/>
          </a:p>
        </p:txBody>
      </p:sp>
      <p:grpSp>
        <p:nvGrpSpPr>
          <p:cNvPr id="7" name="그룹 6"/>
          <p:cNvGrpSpPr/>
          <p:nvPr/>
        </p:nvGrpSpPr>
        <p:grpSpPr>
          <a:xfrm>
            <a:off x="1171232" y="1825625"/>
            <a:ext cx="10581749" cy="4439383"/>
            <a:chOff x="1171232" y="1825625"/>
            <a:chExt cx="10581749" cy="4439383"/>
          </a:xfrm>
        </p:grpSpPr>
        <p:pic>
          <p:nvPicPr>
            <p:cNvPr id="5" name="그림 4"/>
            <p:cNvPicPr>
              <a:picLocks noChangeAspect="1"/>
            </p:cNvPicPr>
            <p:nvPr/>
          </p:nvPicPr>
          <p:blipFill>
            <a:blip r:embed="rId3"/>
            <a:stretch>
              <a:fillRect/>
            </a:stretch>
          </p:blipFill>
          <p:spPr>
            <a:xfrm>
              <a:off x="1171232" y="1825625"/>
              <a:ext cx="4934292" cy="4351338"/>
            </a:xfrm>
            <a:prstGeom prst="rect">
              <a:avLst/>
            </a:prstGeom>
          </p:spPr>
        </p:pic>
        <p:pic>
          <p:nvPicPr>
            <p:cNvPr id="6" name="그림 5"/>
            <p:cNvPicPr>
              <a:picLocks noChangeAspect="1"/>
            </p:cNvPicPr>
            <p:nvPr/>
          </p:nvPicPr>
          <p:blipFill>
            <a:blip r:embed="rId4"/>
            <a:stretch>
              <a:fillRect/>
            </a:stretch>
          </p:blipFill>
          <p:spPr>
            <a:xfrm>
              <a:off x="6105524" y="2543908"/>
              <a:ext cx="5647457" cy="3721100"/>
            </a:xfrm>
            <a:prstGeom prst="rect">
              <a:avLst/>
            </a:prstGeom>
          </p:spPr>
        </p:pic>
      </p:grpSp>
      <p:sp>
        <p:nvSpPr>
          <p:cNvPr id="8" name="직사각형 7"/>
          <p:cNvSpPr/>
          <p:nvPr/>
        </p:nvSpPr>
        <p:spPr>
          <a:xfrm>
            <a:off x="1171232" y="2696308"/>
            <a:ext cx="4807537" cy="6799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537843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a:t>RESULTs – </a:t>
            </a:r>
            <a:r>
              <a:rPr lang="en-US" altLang="ko-KR" sz="3600" dirty="0"/>
              <a:t>Cognitive Outcomes</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a:bodyPr>
          <a:lstStyle/>
          <a:p>
            <a:r>
              <a:rPr lang="en-US" altLang="ko-KR" dirty="0" smtClean="0"/>
              <a:t>No </a:t>
            </a:r>
            <a:r>
              <a:rPr lang="en-US" altLang="ko-KR" dirty="0"/>
              <a:t>delirium at the time of assessment. </a:t>
            </a:r>
          </a:p>
        </p:txBody>
      </p:sp>
      <p:grpSp>
        <p:nvGrpSpPr>
          <p:cNvPr id="7" name="그룹 6"/>
          <p:cNvGrpSpPr/>
          <p:nvPr/>
        </p:nvGrpSpPr>
        <p:grpSpPr>
          <a:xfrm>
            <a:off x="989997" y="2528887"/>
            <a:ext cx="9727748" cy="3783013"/>
            <a:chOff x="989997" y="2528887"/>
            <a:chExt cx="9727748" cy="3783013"/>
          </a:xfrm>
        </p:grpSpPr>
        <p:pic>
          <p:nvPicPr>
            <p:cNvPr id="4" name="그림 3">
              <a:extLst>
                <a:ext uri="{FF2B5EF4-FFF2-40B4-BE49-F238E27FC236}">
                  <a16:creationId xmlns:a16="http://schemas.microsoft.com/office/drawing/2014/main" id="{6B0EB127-B3C3-1D2B-5B1E-FC8D80F3391A}"/>
                </a:ext>
              </a:extLst>
            </p:cNvPr>
            <p:cNvPicPr>
              <a:picLocks noChangeAspect="1"/>
            </p:cNvPicPr>
            <p:nvPr/>
          </p:nvPicPr>
          <p:blipFill>
            <a:blip r:embed="rId3"/>
            <a:stretch>
              <a:fillRect/>
            </a:stretch>
          </p:blipFill>
          <p:spPr>
            <a:xfrm>
              <a:off x="989997" y="2528887"/>
              <a:ext cx="9727748" cy="3783013"/>
            </a:xfrm>
            <a:prstGeom prst="rect">
              <a:avLst/>
            </a:prstGeom>
          </p:spPr>
        </p:pic>
        <p:sp>
          <p:nvSpPr>
            <p:cNvPr id="5" name="타원 4"/>
            <p:cNvSpPr/>
            <p:nvPr/>
          </p:nvSpPr>
          <p:spPr>
            <a:xfrm>
              <a:off x="9226061" y="4970585"/>
              <a:ext cx="668215" cy="6564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1524000" y="4970585"/>
              <a:ext cx="2227385" cy="6564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5723551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a:t>RESULTs - </a:t>
            </a:r>
            <a:r>
              <a:rPr lang="en-US" altLang="ko-KR" sz="3200" dirty="0"/>
              <a:t>Psychological and Functional Outcomes</a:t>
            </a:r>
            <a:endParaRPr lang="ko-KR" altLang="en-US" dirty="0"/>
          </a:p>
        </p:txBody>
      </p:sp>
      <p:pic>
        <p:nvPicPr>
          <p:cNvPr id="5" name="그림 4">
            <a:extLst>
              <a:ext uri="{FF2B5EF4-FFF2-40B4-BE49-F238E27FC236}">
                <a16:creationId xmlns:a16="http://schemas.microsoft.com/office/drawing/2014/main" id="{CE0793A0-6DD7-50E5-B765-7E7B804B9714}"/>
              </a:ext>
            </a:extLst>
          </p:cNvPr>
          <p:cNvPicPr>
            <a:picLocks noChangeAspect="1"/>
          </p:cNvPicPr>
          <p:nvPr/>
        </p:nvPicPr>
        <p:blipFill>
          <a:blip r:embed="rId3"/>
          <a:stretch>
            <a:fillRect/>
          </a:stretch>
        </p:blipFill>
        <p:spPr>
          <a:xfrm>
            <a:off x="1582234" y="1825625"/>
            <a:ext cx="8771209" cy="3916363"/>
          </a:xfrm>
          <a:prstGeom prst="rect">
            <a:avLst/>
          </a:prstGeom>
        </p:spPr>
      </p:pic>
      <p:sp>
        <p:nvSpPr>
          <p:cNvPr id="6" name="타원 5"/>
          <p:cNvSpPr/>
          <p:nvPr/>
        </p:nvSpPr>
        <p:spPr>
          <a:xfrm>
            <a:off x="9343292" y="2895600"/>
            <a:ext cx="445477" cy="2227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p:cNvSpPr/>
          <p:nvPr/>
        </p:nvSpPr>
        <p:spPr>
          <a:xfrm>
            <a:off x="1582234" y="2883877"/>
            <a:ext cx="621704" cy="2930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타원 7"/>
          <p:cNvSpPr/>
          <p:nvPr/>
        </p:nvSpPr>
        <p:spPr>
          <a:xfrm>
            <a:off x="9448800" y="4607169"/>
            <a:ext cx="339969" cy="257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p:cNvSpPr/>
          <p:nvPr/>
        </p:nvSpPr>
        <p:spPr>
          <a:xfrm>
            <a:off x="1582234" y="4607169"/>
            <a:ext cx="2145704" cy="257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532987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smtClean="0"/>
              <a:t>RESULTs </a:t>
            </a:r>
            <a:r>
              <a:rPr lang="en-US" altLang="ko-KR" dirty="0"/>
              <a:t>– </a:t>
            </a:r>
            <a:r>
              <a:rPr lang="en-US" altLang="ko-KR" sz="3600" dirty="0"/>
              <a:t>Health care use</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lnSpcReduction="10000"/>
          </a:bodyPr>
          <a:lstStyle/>
          <a:p>
            <a:r>
              <a:rPr lang="en-US" altLang="ko-KR" dirty="0"/>
              <a:t>The odds of </a:t>
            </a:r>
            <a:r>
              <a:rPr lang="en-US" altLang="ko-KR" dirty="0">
                <a:solidFill>
                  <a:srgbClr val="FF0000"/>
                </a:solidFill>
              </a:rPr>
              <a:t>rehospitalization</a:t>
            </a:r>
            <a:r>
              <a:rPr lang="en-US" altLang="ko-KR" dirty="0"/>
              <a:t> </a:t>
            </a:r>
            <a:r>
              <a:rPr lang="en-US" altLang="ko-KR" dirty="0">
                <a:solidFill>
                  <a:srgbClr val="FF0000"/>
                </a:solidFill>
              </a:rPr>
              <a:t>were similar </a:t>
            </a:r>
            <a:r>
              <a:rPr lang="en-US" altLang="ko-KR" dirty="0"/>
              <a:t>between the intervention and control groups (</a:t>
            </a:r>
            <a:r>
              <a:rPr lang="en-US" altLang="ko-KR" dirty="0" err="1"/>
              <a:t>aOR</a:t>
            </a:r>
            <a:r>
              <a:rPr lang="en-US" altLang="ko-KR" dirty="0"/>
              <a:t>, 1.09; 95% CI, 0.56-2.12; P = .79</a:t>
            </a:r>
            <a:r>
              <a:rPr lang="en-US" altLang="ko-KR" dirty="0" smtClean="0"/>
              <a:t>)</a:t>
            </a:r>
          </a:p>
          <a:p>
            <a:r>
              <a:rPr lang="en-US" altLang="ko-KR" dirty="0" smtClean="0"/>
              <a:t>Participants </a:t>
            </a:r>
            <a:r>
              <a:rPr lang="en-US" altLang="ko-KR" dirty="0"/>
              <a:t>in the intervention group had </a:t>
            </a:r>
            <a:r>
              <a:rPr lang="en-US" altLang="ko-KR" dirty="0">
                <a:solidFill>
                  <a:srgbClr val="FF0000"/>
                </a:solidFill>
              </a:rPr>
              <a:t>lower odd</a:t>
            </a:r>
            <a:r>
              <a:rPr lang="en-US" altLang="ko-KR" dirty="0"/>
              <a:t>s than those in the control group of </a:t>
            </a:r>
            <a:r>
              <a:rPr lang="en-US" altLang="ko-KR" dirty="0">
                <a:solidFill>
                  <a:srgbClr val="FF0000"/>
                </a:solidFill>
              </a:rPr>
              <a:t>receiving formal psychiatric, psychological, or mental health care </a:t>
            </a:r>
            <a:r>
              <a:rPr lang="en-US" altLang="ko-KR" dirty="0"/>
              <a:t>during the 6 months after discharge (</a:t>
            </a:r>
            <a:r>
              <a:rPr lang="en-US" altLang="ko-KR" dirty="0" err="1"/>
              <a:t>aOR</a:t>
            </a:r>
            <a:r>
              <a:rPr lang="en-US" altLang="ko-KR" dirty="0"/>
              <a:t>, 0.38; 95% CI, 0.16-0.89; P = .03</a:t>
            </a:r>
            <a:r>
              <a:rPr lang="en-US" altLang="ko-KR" dirty="0" smtClean="0"/>
              <a:t>)</a:t>
            </a:r>
          </a:p>
          <a:p>
            <a:r>
              <a:rPr lang="en-US" altLang="ko-KR" dirty="0" smtClean="0"/>
              <a:t>The </a:t>
            </a:r>
            <a:r>
              <a:rPr lang="en-US" altLang="ko-KR" dirty="0"/>
              <a:t>intervention group also had </a:t>
            </a:r>
            <a:r>
              <a:rPr lang="en-US" altLang="ko-KR" dirty="0">
                <a:solidFill>
                  <a:schemeClr val="accent1"/>
                </a:solidFill>
              </a:rPr>
              <a:t>lower odds</a:t>
            </a:r>
            <a:r>
              <a:rPr lang="en-US" altLang="ko-KR" dirty="0"/>
              <a:t> than the control group of reporting medication use for depression or anxiety, although this difference was </a:t>
            </a:r>
            <a:r>
              <a:rPr lang="en-US" altLang="ko-KR" dirty="0">
                <a:solidFill>
                  <a:schemeClr val="accent1"/>
                </a:solidFill>
              </a:rPr>
              <a:t>not</a:t>
            </a:r>
            <a:r>
              <a:rPr lang="en-US" altLang="ko-KR" dirty="0"/>
              <a:t> statistically significant (</a:t>
            </a:r>
            <a:r>
              <a:rPr lang="en-US" altLang="ko-KR" dirty="0" err="1"/>
              <a:t>aOR</a:t>
            </a:r>
            <a:r>
              <a:rPr lang="en-US" altLang="ko-KR" dirty="0"/>
              <a:t>, 0.65; 95% CI, 0.34-1.27; P = .21) </a:t>
            </a:r>
            <a:endParaRPr lang="ko-KR" altLang="en-US" dirty="0"/>
          </a:p>
        </p:txBody>
      </p:sp>
    </p:spTree>
    <p:extLst>
      <p:ext uri="{BB962C8B-B14F-4D97-AF65-F5344CB8AC3E}">
        <p14:creationId xmlns:p14="http://schemas.microsoft.com/office/powerpoint/2010/main" val="1403310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smtClean="0"/>
              <a:t>DISCUSSION</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a:bodyPr>
          <a:lstStyle/>
          <a:p>
            <a:r>
              <a:rPr lang="en-US" altLang="ko-KR" dirty="0" smtClean="0"/>
              <a:t>We </a:t>
            </a:r>
            <a:r>
              <a:rPr lang="en-US" altLang="ko-KR" dirty="0"/>
              <a:t>found </a:t>
            </a:r>
            <a:r>
              <a:rPr lang="en-US" altLang="ko-KR" dirty="0">
                <a:solidFill>
                  <a:srgbClr val="FF0000"/>
                </a:solidFill>
              </a:rPr>
              <a:t>no evidence of the benefit </a:t>
            </a:r>
            <a:endParaRPr lang="en-US" altLang="ko-KR" dirty="0" smtClean="0">
              <a:solidFill>
                <a:srgbClr val="FF0000"/>
              </a:solidFill>
            </a:endParaRPr>
          </a:p>
          <a:p>
            <a:r>
              <a:rPr lang="en-US" altLang="ko-KR" dirty="0" smtClean="0"/>
              <a:t>On </a:t>
            </a:r>
            <a:r>
              <a:rPr lang="en-US" altLang="ko-KR" dirty="0"/>
              <a:t>the contrary, participants in the intervention group had lower immediate memory scores and higher odds of PTSD compared with participants in the control group. </a:t>
            </a:r>
            <a:endParaRPr lang="en-US" altLang="ko-KR" dirty="0" smtClean="0"/>
          </a:p>
          <a:p>
            <a:endParaRPr lang="en-US" altLang="ko-KR" dirty="0" smtClean="0"/>
          </a:p>
          <a:p>
            <a:r>
              <a:rPr lang="en-US" altLang="ko-KR" dirty="0" smtClean="0">
                <a:solidFill>
                  <a:srgbClr val="FF0000"/>
                </a:solidFill>
              </a:rPr>
              <a:t>No </a:t>
            </a:r>
            <a:r>
              <a:rPr lang="en-US" altLang="ko-KR" dirty="0">
                <a:solidFill>
                  <a:srgbClr val="FF0000"/>
                </a:solidFill>
              </a:rPr>
              <a:t>improvement in mortality and other hospital-based outcomes with vitamin C therapy</a:t>
            </a:r>
            <a:r>
              <a:rPr lang="en-US" altLang="ko-KR" dirty="0" smtClean="0">
                <a:solidFill>
                  <a:srgbClr val="FF0000"/>
                </a:solidFill>
              </a:rPr>
              <a:t>.</a:t>
            </a:r>
          </a:p>
        </p:txBody>
      </p:sp>
    </p:spTree>
    <p:extLst>
      <p:ext uri="{BB962C8B-B14F-4D97-AF65-F5344CB8AC3E}">
        <p14:creationId xmlns:p14="http://schemas.microsoft.com/office/powerpoint/2010/main" val="40403284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lstStyle/>
          <a:p>
            <a:r>
              <a:rPr lang="en-US" altLang="ko-KR" dirty="0"/>
              <a:t>The cognitive scores of both the intervention and control groups </a:t>
            </a:r>
            <a:r>
              <a:rPr lang="en-US" altLang="ko-KR" dirty="0">
                <a:solidFill>
                  <a:schemeClr val="accent1"/>
                </a:solidFill>
              </a:rPr>
              <a:t>were similar in magnitude </a:t>
            </a:r>
            <a:r>
              <a:rPr lang="en-US" altLang="ko-KR" dirty="0"/>
              <a:t>to those reported in other cohorts of ICU survivors</a:t>
            </a:r>
            <a:r>
              <a:rPr lang="en-US" altLang="ko-KR" dirty="0" smtClean="0"/>
              <a:t>. </a:t>
            </a:r>
          </a:p>
          <a:p>
            <a:endParaRPr lang="en-US" altLang="ko-KR" dirty="0" smtClean="0"/>
          </a:p>
          <a:p>
            <a:r>
              <a:rPr lang="en-US" altLang="ko-KR" dirty="0" smtClean="0">
                <a:solidFill>
                  <a:schemeClr val="accent1"/>
                </a:solidFill>
              </a:rPr>
              <a:t>The </a:t>
            </a:r>
            <a:r>
              <a:rPr lang="en-US" altLang="ko-KR" dirty="0">
                <a:solidFill>
                  <a:schemeClr val="accent1"/>
                </a:solidFill>
              </a:rPr>
              <a:t>rates of depression, PTSD, </a:t>
            </a:r>
            <a:r>
              <a:rPr lang="en-US" altLang="ko-KR" dirty="0"/>
              <a:t>and functional disability were also commensurate with those previously </a:t>
            </a:r>
            <a:r>
              <a:rPr lang="en-US" altLang="ko-KR" dirty="0" smtClean="0"/>
              <a:t>reported </a:t>
            </a:r>
            <a:r>
              <a:rPr lang="en-US" altLang="ko-KR" dirty="0"/>
              <a:t>and </a:t>
            </a:r>
            <a:r>
              <a:rPr lang="en-US" altLang="ko-KR" dirty="0">
                <a:solidFill>
                  <a:schemeClr val="accent1"/>
                </a:solidFill>
              </a:rPr>
              <a:t>consistent with </a:t>
            </a:r>
            <a:r>
              <a:rPr lang="en-US" altLang="ko-KR" dirty="0"/>
              <a:t>the outcomes typically observed in PICS.</a:t>
            </a:r>
            <a:endParaRPr lang="ko-KR" altLang="en-US" dirty="0"/>
          </a:p>
        </p:txBody>
      </p:sp>
    </p:spTree>
    <p:extLst>
      <p:ext uri="{BB962C8B-B14F-4D97-AF65-F5344CB8AC3E}">
        <p14:creationId xmlns:p14="http://schemas.microsoft.com/office/powerpoint/2010/main" val="2621474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fontScale="85000" lnSpcReduction="10000"/>
          </a:bodyPr>
          <a:lstStyle/>
          <a:p>
            <a:r>
              <a:rPr lang="en-US" altLang="ko-KR" dirty="0" smtClean="0"/>
              <a:t>The </a:t>
            </a:r>
            <a:r>
              <a:rPr lang="en-US" altLang="ko-KR" dirty="0"/>
              <a:t>increased odds of PTSD </a:t>
            </a:r>
            <a:endParaRPr lang="en-US" altLang="ko-KR" dirty="0" smtClean="0"/>
          </a:p>
          <a:p>
            <a:pPr marL="0" indent="0">
              <a:buNone/>
            </a:pPr>
            <a:r>
              <a:rPr lang="en-US" altLang="ko-KR" dirty="0"/>
              <a:t> </a:t>
            </a:r>
            <a:r>
              <a:rPr lang="en-US" altLang="ko-KR" dirty="0" smtClean="0"/>
              <a:t>: less </a:t>
            </a:r>
            <a:r>
              <a:rPr lang="en-US" altLang="ko-KR" dirty="0"/>
              <a:t>by the role of vitamin C as an antioxidant </a:t>
            </a:r>
            <a:endParaRPr lang="en-US" altLang="ko-KR" dirty="0" smtClean="0"/>
          </a:p>
          <a:p>
            <a:pPr marL="0" indent="0">
              <a:buNone/>
            </a:pPr>
            <a:r>
              <a:rPr lang="en-US" altLang="ko-KR" dirty="0"/>
              <a:t> </a:t>
            </a:r>
            <a:r>
              <a:rPr lang="en-US" altLang="ko-KR" dirty="0" smtClean="0"/>
              <a:t> more </a:t>
            </a:r>
            <a:r>
              <a:rPr lang="en-US" altLang="ko-KR" dirty="0">
                <a:solidFill>
                  <a:srgbClr val="FF0000"/>
                </a:solidFill>
              </a:rPr>
              <a:t>by its modulation of neurotransmitter metabolism in the brain.</a:t>
            </a:r>
            <a:r>
              <a:rPr lang="en-US" altLang="ko-KR" dirty="0"/>
              <a:t> </a:t>
            </a:r>
            <a:endParaRPr lang="en-US" altLang="ko-KR" dirty="0" smtClean="0"/>
          </a:p>
          <a:p>
            <a:pPr marL="0" indent="0">
              <a:buNone/>
            </a:pPr>
            <a:r>
              <a:rPr lang="en-US" altLang="ko-KR" dirty="0">
                <a:solidFill>
                  <a:schemeClr val="accent1"/>
                </a:solidFill>
              </a:rPr>
              <a:t> </a:t>
            </a:r>
            <a:r>
              <a:rPr lang="en-US" altLang="ko-KR" dirty="0" smtClean="0">
                <a:solidFill>
                  <a:schemeClr val="accent1"/>
                </a:solidFill>
              </a:rPr>
              <a:t> Vitamin C facilitates the conversion of dopamine to norepinephrine. </a:t>
            </a:r>
          </a:p>
          <a:p>
            <a:pPr marL="0" indent="0">
              <a:buNone/>
            </a:pPr>
            <a:endParaRPr lang="en-US" altLang="ko-KR" dirty="0" smtClean="0">
              <a:solidFill>
                <a:schemeClr val="accent1"/>
              </a:solidFill>
            </a:endParaRPr>
          </a:p>
          <a:p>
            <a:r>
              <a:rPr lang="en-US" altLang="ko-KR" dirty="0" smtClean="0"/>
              <a:t>Norepinephrine : primary </a:t>
            </a:r>
            <a:r>
              <a:rPr lang="en-US" altLang="ko-KR" dirty="0"/>
              <a:t>messenger of the locus coeruleus, </a:t>
            </a:r>
            <a:r>
              <a:rPr lang="en-US" altLang="ko-KR" dirty="0">
                <a:solidFill>
                  <a:srgbClr val="FF0000"/>
                </a:solidFill>
              </a:rPr>
              <a:t>which mediates physical and emotional responses to </a:t>
            </a:r>
            <a:r>
              <a:rPr lang="en-US" altLang="ko-KR" dirty="0" smtClean="0">
                <a:solidFill>
                  <a:srgbClr val="FF0000"/>
                </a:solidFill>
              </a:rPr>
              <a:t>stress </a:t>
            </a:r>
            <a:r>
              <a:rPr lang="en-US" altLang="ko-KR" dirty="0">
                <a:solidFill>
                  <a:srgbClr val="FF0000"/>
                </a:solidFill>
              </a:rPr>
              <a:t>and facilitates the consolidation of aversive </a:t>
            </a:r>
            <a:r>
              <a:rPr lang="en-US" altLang="ko-KR" dirty="0" smtClean="0">
                <a:solidFill>
                  <a:srgbClr val="FF0000"/>
                </a:solidFill>
              </a:rPr>
              <a:t>memories</a:t>
            </a:r>
            <a:r>
              <a:rPr lang="en-US" altLang="ko-KR" dirty="0" smtClean="0"/>
              <a:t>. </a:t>
            </a:r>
            <a:r>
              <a:rPr lang="en-US" altLang="ko-KR" dirty="0"/>
              <a:t>Blockade of norepinephrine receptors enables fear extinction in animals that are subjected to stressful </a:t>
            </a:r>
            <a:r>
              <a:rPr lang="en-US" altLang="ko-KR" dirty="0" smtClean="0"/>
              <a:t>stimuli, </a:t>
            </a:r>
            <a:r>
              <a:rPr lang="en-US" altLang="ko-KR" dirty="0"/>
              <a:t>reinforcing the </a:t>
            </a:r>
            <a:r>
              <a:rPr lang="en-US" altLang="ko-KR" dirty="0">
                <a:solidFill>
                  <a:srgbClr val="FF0000"/>
                </a:solidFill>
              </a:rPr>
              <a:t>hypothesis that norepinephrine transmission plays an important role in the pathogenesis of </a:t>
            </a:r>
            <a:r>
              <a:rPr lang="en-US" altLang="ko-KR" dirty="0" smtClean="0">
                <a:solidFill>
                  <a:srgbClr val="FF0000"/>
                </a:solidFill>
              </a:rPr>
              <a:t>PTSD</a:t>
            </a:r>
            <a:r>
              <a:rPr lang="en-US" altLang="ko-KR" dirty="0" smtClean="0"/>
              <a:t>. </a:t>
            </a:r>
          </a:p>
        </p:txBody>
      </p:sp>
    </p:spTree>
    <p:extLst>
      <p:ext uri="{BB962C8B-B14F-4D97-AF65-F5344CB8AC3E}">
        <p14:creationId xmlns:p14="http://schemas.microsoft.com/office/powerpoint/2010/main" val="664216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smtClean="0"/>
              <a:t>ABSTRACT</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a:bodyPr>
          <a:lstStyle/>
          <a:p>
            <a:r>
              <a:rPr lang="en-US" altLang="ko-KR" dirty="0"/>
              <a:t>Sepsis </a:t>
            </a:r>
            <a:r>
              <a:rPr lang="en-US" altLang="ko-KR" dirty="0" smtClean="0">
                <a:solidFill>
                  <a:schemeClr val="accent1"/>
                </a:solidFill>
              </a:rPr>
              <a:t>long-term </a:t>
            </a:r>
            <a:r>
              <a:rPr lang="en-US" altLang="ko-KR" dirty="0">
                <a:solidFill>
                  <a:schemeClr val="accent1"/>
                </a:solidFill>
              </a:rPr>
              <a:t>cognitive impairment and worse psychological and functional outcomes</a:t>
            </a:r>
            <a:r>
              <a:rPr lang="en-US" altLang="ko-KR" dirty="0"/>
              <a:t>. </a:t>
            </a:r>
            <a:endParaRPr lang="en-US" altLang="ko-KR" dirty="0" smtClean="0"/>
          </a:p>
          <a:p>
            <a:endParaRPr lang="en-US" altLang="ko-KR" dirty="0" smtClean="0"/>
          </a:p>
          <a:p>
            <a:r>
              <a:rPr lang="en-US" altLang="ko-KR" dirty="0" smtClean="0"/>
              <a:t>Potential </a:t>
            </a:r>
            <a:r>
              <a:rPr lang="en-US" altLang="ko-KR" dirty="0"/>
              <a:t>mechanisms include intracerebral oxidative stress and </a:t>
            </a:r>
            <a:r>
              <a:rPr lang="en-US" altLang="ko-KR" dirty="0" smtClean="0"/>
              <a:t>inflammation</a:t>
            </a:r>
          </a:p>
          <a:p>
            <a:endParaRPr lang="en-US" altLang="ko-KR" dirty="0" smtClean="0"/>
          </a:p>
          <a:p>
            <a:r>
              <a:rPr lang="en-US" altLang="ko-KR" dirty="0" smtClean="0"/>
              <a:t>the </a:t>
            </a:r>
            <a:r>
              <a:rPr lang="en-US" altLang="ko-KR" dirty="0"/>
              <a:t>intervention and control groups in the </a:t>
            </a:r>
            <a:r>
              <a:rPr lang="en-US" altLang="ko-KR" dirty="0">
                <a:solidFill>
                  <a:schemeClr val="accent1"/>
                </a:solidFill>
              </a:rPr>
              <a:t>Vitamin C, Thiamine, and Steroids in Sepsis (VICTAS) </a:t>
            </a:r>
            <a:r>
              <a:rPr lang="en-US" altLang="ko-KR" dirty="0"/>
              <a:t>randomized clinical trial</a:t>
            </a:r>
            <a:r>
              <a:rPr lang="en-US" altLang="ko-KR" dirty="0" smtClean="0"/>
              <a:t>.</a:t>
            </a:r>
            <a:endParaRPr lang="ko-KR" altLang="en-US" dirty="0"/>
          </a:p>
        </p:txBody>
      </p:sp>
    </p:spTree>
    <p:extLst>
      <p:ext uri="{BB962C8B-B14F-4D97-AF65-F5344CB8AC3E}">
        <p14:creationId xmlns:p14="http://schemas.microsoft.com/office/powerpoint/2010/main" val="22919321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DISCUSSION</a:t>
            </a:r>
            <a:endParaRPr lang="ko-KR" altLang="en-US" dirty="0"/>
          </a:p>
        </p:txBody>
      </p:sp>
      <p:sp>
        <p:nvSpPr>
          <p:cNvPr id="3" name="내용 개체 틀 2"/>
          <p:cNvSpPr>
            <a:spLocks noGrp="1"/>
          </p:cNvSpPr>
          <p:nvPr>
            <p:ph idx="1"/>
          </p:nvPr>
        </p:nvSpPr>
        <p:spPr/>
        <p:txBody>
          <a:bodyPr>
            <a:normAutofit/>
          </a:bodyPr>
          <a:lstStyle/>
          <a:p>
            <a:r>
              <a:rPr lang="en-US" altLang="ko-KR" dirty="0" err="1"/>
              <a:t>Coadministration</a:t>
            </a:r>
            <a:r>
              <a:rPr lang="en-US" altLang="ko-KR" dirty="0"/>
              <a:t> of hydrocortisone with norepinephrine </a:t>
            </a:r>
            <a:r>
              <a:rPr lang="en-US" altLang="ko-KR" dirty="0">
                <a:solidFill>
                  <a:srgbClr val="FF0000"/>
                </a:solidFill>
              </a:rPr>
              <a:t>potentiates fear memory </a:t>
            </a:r>
            <a:r>
              <a:rPr lang="en-US" altLang="ko-KR" dirty="0" smtClean="0">
                <a:solidFill>
                  <a:srgbClr val="FF0000"/>
                </a:solidFill>
              </a:rPr>
              <a:t>responses </a:t>
            </a:r>
            <a:r>
              <a:rPr lang="en-US" altLang="ko-KR" dirty="0">
                <a:solidFill>
                  <a:srgbClr val="FF0000"/>
                </a:solidFill>
              </a:rPr>
              <a:t>and may have acted synergistically</a:t>
            </a:r>
            <a:r>
              <a:rPr lang="en-US" altLang="ko-KR" dirty="0"/>
              <a:t> to increase risk of PTSD in the VICTAS trial participants. Alternatively, </a:t>
            </a:r>
            <a:r>
              <a:rPr lang="en-US" altLang="ko-KR" dirty="0">
                <a:solidFill>
                  <a:schemeClr val="accent1"/>
                </a:solidFill>
              </a:rPr>
              <a:t>exogenous</a:t>
            </a:r>
            <a:r>
              <a:rPr lang="en-US" altLang="ko-KR" dirty="0"/>
              <a:t> norepinephrine and/or corticosteroids may have played a role. </a:t>
            </a:r>
            <a:endParaRPr lang="en-US" altLang="ko-KR" dirty="0" smtClean="0"/>
          </a:p>
        </p:txBody>
      </p:sp>
    </p:spTree>
    <p:extLst>
      <p:ext uri="{BB962C8B-B14F-4D97-AF65-F5344CB8AC3E}">
        <p14:creationId xmlns:p14="http://schemas.microsoft.com/office/powerpoint/2010/main" val="17883804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fontScale="92500" lnSpcReduction="20000"/>
          </a:bodyPr>
          <a:lstStyle/>
          <a:p>
            <a:r>
              <a:rPr lang="en-US" altLang="ko-KR" dirty="0" err="1" smtClean="0"/>
              <a:t>Postsepsis</a:t>
            </a:r>
            <a:r>
              <a:rPr lang="en-US" altLang="ko-KR" dirty="0" smtClean="0"/>
              <a:t> </a:t>
            </a:r>
            <a:r>
              <a:rPr lang="en-US" altLang="ko-KR" dirty="0"/>
              <a:t>cognitive decline include intracerebral oxidative stress, inflammation, and endothelial </a:t>
            </a:r>
            <a:r>
              <a:rPr lang="en-US" altLang="ko-KR" dirty="0" smtClean="0"/>
              <a:t>dysfunction. </a:t>
            </a:r>
          </a:p>
          <a:p>
            <a:endParaRPr lang="en-US" altLang="ko-KR" dirty="0" smtClean="0"/>
          </a:p>
          <a:p>
            <a:r>
              <a:rPr lang="en-US" altLang="ko-KR" dirty="0">
                <a:solidFill>
                  <a:schemeClr val="accent1"/>
                </a:solidFill>
              </a:rPr>
              <a:t>D</a:t>
            </a:r>
            <a:r>
              <a:rPr lang="en-US" altLang="ko-KR" dirty="0" smtClean="0">
                <a:solidFill>
                  <a:schemeClr val="accent1"/>
                </a:solidFill>
              </a:rPr>
              <a:t>ose</a:t>
            </a:r>
            <a:r>
              <a:rPr lang="en-US" altLang="ko-KR" dirty="0">
                <a:solidFill>
                  <a:schemeClr val="accent1"/>
                </a:solidFill>
              </a:rPr>
              <a:t>, </a:t>
            </a:r>
            <a:r>
              <a:rPr lang="en-US" altLang="ko-KR" dirty="0" smtClean="0">
                <a:solidFill>
                  <a:schemeClr val="accent1"/>
                </a:solidFill>
              </a:rPr>
              <a:t>timing, </a:t>
            </a:r>
            <a:r>
              <a:rPr lang="en-US" altLang="ko-KR" dirty="0">
                <a:solidFill>
                  <a:schemeClr val="accent1"/>
                </a:solidFill>
              </a:rPr>
              <a:t>or duration of therapy was insufficient to provide adequate cellular protection.</a:t>
            </a:r>
            <a:r>
              <a:rPr lang="en-US" altLang="ko-KR" dirty="0"/>
              <a:t> The intervention was limited to the ICU stay (median of 3 </a:t>
            </a:r>
            <a:r>
              <a:rPr lang="en-US" altLang="ko-KR" dirty="0" smtClean="0"/>
              <a:t>days). </a:t>
            </a:r>
          </a:p>
          <a:p>
            <a:endParaRPr lang="en-US" altLang="ko-KR" dirty="0" smtClean="0"/>
          </a:p>
          <a:p>
            <a:r>
              <a:rPr lang="en-US" altLang="ko-KR" dirty="0">
                <a:solidFill>
                  <a:srgbClr val="FF0000"/>
                </a:solidFill>
              </a:rPr>
              <a:t>Sedation</a:t>
            </a:r>
            <a:r>
              <a:rPr lang="en-US" altLang="ko-KR" dirty="0"/>
              <a:t> and paralysis practices—in particular, </a:t>
            </a:r>
            <a:r>
              <a:rPr lang="en-US" altLang="ko-KR" dirty="0">
                <a:solidFill>
                  <a:schemeClr val="accent1"/>
                </a:solidFill>
              </a:rPr>
              <a:t>number of ICU days with opiates or neuromuscular blockade</a:t>
            </a:r>
            <a:r>
              <a:rPr lang="en-US" altLang="ko-KR" dirty="0"/>
              <a:t>—may contribute to psychiatric symptoms after critical illness. </a:t>
            </a:r>
            <a:endParaRPr lang="en-US" altLang="ko-KR" dirty="0" smtClean="0"/>
          </a:p>
          <a:p>
            <a:r>
              <a:rPr lang="en-US" altLang="ko-KR" dirty="0" smtClean="0"/>
              <a:t>Benzodiazepines : risk </a:t>
            </a:r>
            <a:r>
              <a:rPr lang="en-US" altLang="ko-KR" dirty="0"/>
              <a:t>of ICU delirium, which is also associated with </a:t>
            </a:r>
            <a:r>
              <a:rPr lang="en-US" altLang="ko-KR" dirty="0" err="1"/>
              <a:t>longterm</a:t>
            </a:r>
            <a:r>
              <a:rPr lang="en-US" altLang="ko-KR" dirty="0"/>
              <a:t> cognitive impairment. </a:t>
            </a:r>
          </a:p>
          <a:p>
            <a:endParaRPr lang="en-US" altLang="ko-KR" dirty="0" smtClean="0"/>
          </a:p>
        </p:txBody>
      </p:sp>
    </p:spTree>
    <p:extLst>
      <p:ext uri="{BB962C8B-B14F-4D97-AF65-F5344CB8AC3E}">
        <p14:creationId xmlns:p14="http://schemas.microsoft.com/office/powerpoint/2010/main" val="26651574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smtClean="0"/>
              <a:t>LIMITATIONs</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a:bodyPr>
          <a:lstStyle/>
          <a:p>
            <a:r>
              <a:rPr lang="en-US" altLang="ko-KR" dirty="0"/>
              <a:t>First, interpretation was restricted to those who survived sepsis. </a:t>
            </a:r>
            <a:endParaRPr lang="en-US" altLang="ko-KR" dirty="0" smtClean="0"/>
          </a:p>
          <a:p>
            <a:endParaRPr lang="en-US" altLang="ko-KR" dirty="0"/>
          </a:p>
          <a:p>
            <a:r>
              <a:rPr lang="en-US" altLang="ko-KR" dirty="0"/>
              <a:t>Second, a common problem among studies of cognitive and psychological outcomes after critical illness is the unplanned nature of inclusion and the resultant difficulty in adequately assessing for premorbid cognitive and psychological disorders. </a:t>
            </a:r>
            <a:endParaRPr lang="ko-KR" altLang="en-US" dirty="0"/>
          </a:p>
        </p:txBody>
      </p:sp>
    </p:spTree>
    <p:extLst>
      <p:ext uri="{BB962C8B-B14F-4D97-AF65-F5344CB8AC3E}">
        <p14:creationId xmlns:p14="http://schemas.microsoft.com/office/powerpoint/2010/main" val="22680198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a:t>LIMITATIONs</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fontScale="92500"/>
          </a:bodyPr>
          <a:lstStyle/>
          <a:p>
            <a:r>
              <a:rPr lang="en-US" altLang="ko-KR" dirty="0"/>
              <a:t>Third, 40 of 303 eligible participants (13.2%) did not consent to follow-up assessment. </a:t>
            </a:r>
            <a:r>
              <a:rPr lang="en-US" altLang="ko-KR" dirty="0" smtClean="0"/>
              <a:t>Furthermore</a:t>
            </a:r>
            <a:r>
              <a:rPr lang="en-US" altLang="ko-KR" dirty="0"/>
              <a:t>, the VICTAS trial was administratively terminated due to </a:t>
            </a:r>
            <a:r>
              <a:rPr lang="en-US" altLang="ko-KR" dirty="0">
                <a:solidFill>
                  <a:schemeClr val="accent1"/>
                </a:solidFill>
              </a:rPr>
              <a:t>withdrawal of funding</a:t>
            </a:r>
            <a:r>
              <a:rPr lang="en-US" altLang="ko-KR" dirty="0"/>
              <a:t>, </a:t>
            </a:r>
            <a:r>
              <a:rPr lang="en-US" altLang="ko-KR" dirty="0">
                <a:solidFill>
                  <a:srgbClr val="FF0000"/>
                </a:solidFill>
              </a:rPr>
              <a:t>leading </a:t>
            </a:r>
            <a:r>
              <a:rPr lang="en-US" altLang="ko-KR" dirty="0" smtClean="0">
                <a:solidFill>
                  <a:srgbClr val="FF0000"/>
                </a:solidFill>
              </a:rPr>
              <a:t>to a truncated follow-up window for a small proportion (4.6%) of eligible participants.</a:t>
            </a:r>
            <a:r>
              <a:rPr lang="en-US" altLang="ko-KR" dirty="0" smtClean="0"/>
              <a:t> ; </a:t>
            </a:r>
            <a:r>
              <a:rPr lang="en-US" altLang="ko-KR" dirty="0" smtClean="0">
                <a:solidFill>
                  <a:srgbClr val="FF0000"/>
                </a:solidFill>
              </a:rPr>
              <a:t>patient refusal</a:t>
            </a:r>
          </a:p>
          <a:p>
            <a:pPr marL="0" indent="0">
              <a:buNone/>
            </a:pPr>
            <a:r>
              <a:rPr lang="en-US" altLang="ko-KR" dirty="0" smtClean="0">
                <a:solidFill>
                  <a:srgbClr val="FF0000"/>
                </a:solidFill>
              </a:rPr>
              <a:t> </a:t>
            </a:r>
          </a:p>
          <a:p>
            <a:r>
              <a:rPr lang="en-US" altLang="ko-KR" dirty="0" smtClean="0"/>
              <a:t>Fourth</a:t>
            </a:r>
            <a:r>
              <a:rPr lang="en-US" altLang="ko-KR" dirty="0"/>
              <a:t>, for pragmatic purposes, we selected </a:t>
            </a:r>
            <a:r>
              <a:rPr lang="en-US" altLang="ko-KR" dirty="0">
                <a:solidFill>
                  <a:schemeClr val="accent1"/>
                </a:solidFill>
              </a:rPr>
              <a:t>brief screening tools </a:t>
            </a:r>
            <a:r>
              <a:rPr lang="en-US" altLang="ko-KR" dirty="0"/>
              <a:t>as psychological outcome measures. Although these tools are well accepted and have high sensitivity and specificity for detection of PTSD and depression, formal diagnosis requires in-depth evaluation by a trained mental health </a:t>
            </a:r>
            <a:r>
              <a:rPr lang="en-US" altLang="ko-KR" dirty="0" smtClean="0"/>
              <a:t>professional.</a:t>
            </a:r>
            <a:endParaRPr lang="ko-KR" altLang="en-US" dirty="0"/>
          </a:p>
        </p:txBody>
      </p:sp>
    </p:spTree>
    <p:extLst>
      <p:ext uri="{BB962C8B-B14F-4D97-AF65-F5344CB8AC3E}">
        <p14:creationId xmlns:p14="http://schemas.microsoft.com/office/powerpoint/2010/main" val="3078597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3C4D7E-F6EB-AD5D-7AF9-1CAD1278EAA4}"/>
              </a:ext>
            </a:extLst>
          </p:cNvPr>
          <p:cNvSpPr>
            <a:spLocks noGrp="1"/>
          </p:cNvSpPr>
          <p:nvPr>
            <p:ph type="title"/>
          </p:nvPr>
        </p:nvSpPr>
        <p:spPr/>
        <p:txBody>
          <a:bodyPr/>
          <a:lstStyle/>
          <a:p>
            <a:r>
              <a:rPr lang="en-US" altLang="ko-KR" dirty="0" smtClean="0"/>
              <a:t>CONCLUSIONs</a:t>
            </a:r>
            <a:endParaRPr lang="ko-KR" altLang="en-US" dirty="0"/>
          </a:p>
        </p:txBody>
      </p:sp>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normAutofit fontScale="92500"/>
          </a:bodyPr>
          <a:lstStyle/>
          <a:p>
            <a:r>
              <a:rPr lang="en-US" altLang="ko-KR" dirty="0"/>
              <a:t>In the VICTAS trial, for survivors of sepsis who were treated early with vitamin C, thiamine, and hydrocortisone in the ICU, the cognitive, psychological, and functional outcomes at the 6-month follow-up either </a:t>
            </a:r>
            <a:r>
              <a:rPr lang="en-US" altLang="ko-KR" dirty="0">
                <a:solidFill>
                  <a:srgbClr val="FF0000"/>
                </a:solidFill>
              </a:rPr>
              <a:t>were unaffected </a:t>
            </a:r>
            <a:r>
              <a:rPr lang="en-US" altLang="ko-KR" dirty="0"/>
              <a:t>by the regimen or </a:t>
            </a:r>
            <a:r>
              <a:rPr lang="en-US" altLang="ko-KR" dirty="0">
                <a:solidFill>
                  <a:srgbClr val="FF0000"/>
                </a:solidFill>
              </a:rPr>
              <a:t>were worse than </a:t>
            </a:r>
            <a:r>
              <a:rPr lang="en-US" altLang="ko-KR" dirty="0"/>
              <a:t>for patients who received placebo. </a:t>
            </a:r>
            <a:endParaRPr lang="en-US" altLang="ko-KR" dirty="0" smtClean="0"/>
          </a:p>
          <a:p>
            <a:endParaRPr lang="en-US" altLang="ko-KR" dirty="0"/>
          </a:p>
          <a:p>
            <a:r>
              <a:rPr lang="en-US" altLang="ko-KR" dirty="0"/>
              <a:t>These results do not support antioxidant and anti-inflammatory therapy and suggest that antioxidant and anti-inflammatory therapy </a:t>
            </a:r>
            <a:r>
              <a:rPr lang="en-US" altLang="ko-KR" dirty="0">
                <a:solidFill>
                  <a:srgbClr val="FF0000"/>
                </a:solidFill>
              </a:rPr>
              <a:t>does not mitigate </a:t>
            </a:r>
            <a:r>
              <a:rPr lang="en-US" altLang="ko-KR" dirty="0"/>
              <a:t>the development of long-term cognitive, psychological, and functional impairment in patients with sepsis who require cardiovascular or respiratory support in the ICU.</a:t>
            </a:r>
            <a:endParaRPr lang="ko-KR" altLang="en-US" dirty="0"/>
          </a:p>
        </p:txBody>
      </p:sp>
    </p:spTree>
    <p:extLst>
      <p:ext uri="{BB962C8B-B14F-4D97-AF65-F5344CB8AC3E}">
        <p14:creationId xmlns:p14="http://schemas.microsoft.com/office/powerpoint/2010/main" val="6275617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60C9F8A9-A0F8-BA53-3452-C292E8B306AB}"/>
              </a:ext>
            </a:extLst>
          </p:cNvPr>
          <p:cNvSpPr>
            <a:spLocks noGrp="1"/>
          </p:cNvSpPr>
          <p:nvPr>
            <p:ph idx="1"/>
          </p:nvPr>
        </p:nvSpPr>
        <p:spPr/>
        <p:txBody>
          <a:bodyPr/>
          <a:lstStyle/>
          <a:p>
            <a:pPr marL="0" indent="0" algn="ctr">
              <a:buNone/>
            </a:pPr>
            <a:r>
              <a:rPr lang="en-US" altLang="ko-KR" sz="5400" dirty="0"/>
              <a:t>Thank </a:t>
            </a:r>
            <a:r>
              <a:rPr lang="en-US" altLang="ko-KR" sz="5400" dirty="0" smtClean="0"/>
              <a:t>You </a:t>
            </a:r>
            <a:r>
              <a:rPr lang="en-US" altLang="ko-KR" sz="5400" dirty="0"/>
              <a:t>for </a:t>
            </a:r>
            <a:r>
              <a:rPr lang="en-US" altLang="ko-KR" sz="5400" dirty="0" smtClean="0"/>
              <a:t>Your </a:t>
            </a:r>
            <a:r>
              <a:rPr lang="en-US" altLang="ko-KR" sz="5400" dirty="0"/>
              <a:t>A</a:t>
            </a:r>
            <a:r>
              <a:rPr lang="en-US" altLang="ko-KR" sz="5400" dirty="0" smtClean="0"/>
              <a:t>ttention</a:t>
            </a:r>
            <a:endParaRPr lang="en-US" altLang="ko-KR" sz="5400" dirty="0"/>
          </a:p>
          <a:p>
            <a:endParaRPr lang="ko-KR" altLang="en-US" dirty="0"/>
          </a:p>
        </p:txBody>
      </p:sp>
    </p:spTree>
    <p:extLst>
      <p:ext uri="{BB962C8B-B14F-4D97-AF65-F5344CB8AC3E}">
        <p14:creationId xmlns:p14="http://schemas.microsoft.com/office/powerpoint/2010/main" val="1494812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ABSTRACT</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lstStyle/>
          <a:p>
            <a:r>
              <a:rPr lang="en-US" altLang="ko-KR" dirty="0" smtClean="0"/>
              <a:t>The </a:t>
            </a:r>
            <a:r>
              <a:rPr lang="en-US" altLang="ko-KR" dirty="0"/>
              <a:t>intervention group received </a:t>
            </a:r>
          </a:p>
          <a:p>
            <a:pPr marL="0" indent="0">
              <a:buNone/>
            </a:pPr>
            <a:r>
              <a:rPr lang="en-US" altLang="ko-KR" dirty="0"/>
              <a:t> </a:t>
            </a:r>
            <a:r>
              <a:rPr lang="en-US" altLang="ko-KR" dirty="0">
                <a:solidFill>
                  <a:srgbClr val="FF0000"/>
                </a:solidFill>
              </a:rPr>
              <a:t>intravenous vitamin C (1.5 g), </a:t>
            </a:r>
          </a:p>
          <a:p>
            <a:pPr marL="0" indent="0">
              <a:buNone/>
            </a:pPr>
            <a:r>
              <a:rPr lang="en-US" altLang="ko-KR" dirty="0">
                <a:solidFill>
                  <a:srgbClr val="FF0000"/>
                </a:solidFill>
              </a:rPr>
              <a:t> thiamine hydrochloride (100 mg)</a:t>
            </a:r>
            <a:r>
              <a:rPr lang="en-US" altLang="ko-KR" dirty="0"/>
              <a:t>, </a:t>
            </a:r>
          </a:p>
          <a:p>
            <a:pPr marL="0" indent="0">
              <a:buNone/>
            </a:pPr>
            <a:r>
              <a:rPr lang="en-US" altLang="ko-KR" dirty="0"/>
              <a:t> and </a:t>
            </a:r>
            <a:r>
              <a:rPr lang="en-US" altLang="ko-KR" dirty="0">
                <a:solidFill>
                  <a:srgbClr val="FF0000"/>
                </a:solidFill>
              </a:rPr>
              <a:t>hydrocortisone sodium succinate (50 mg) </a:t>
            </a:r>
          </a:p>
          <a:p>
            <a:pPr marL="0" indent="0">
              <a:buNone/>
            </a:pPr>
            <a:r>
              <a:rPr lang="en-US" altLang="ko-KR" dirty="0"/>
              <a:t> </a:t>
            </a:r>
            <a:r>
              <a:rPr lang="en-US" altLang="ko-KR" dirty="0">
                <a:solidFill>
                  <a:schemeClr val="accent1"/>
                </a:solidFill>
              </a:rPr>
              <a:t>every 6 hours for 96 hours</a:t>
            </a:r>
            <a:r>
              <a:rPr lang="en-US" altLang="ko-KR" dirty="0"/>
              <a:t> or </a:t>
            </a:r>
            <a:r>
              <a:rPr lang="en-US" altLang="ko-KR" dirty="0">
                <a:solidFill>
                  <a:schemeClr val="accent1"/>
                </a:solidFill>
              </a:rPr>
              <a:t>until death or intensive care unit discharge</a:t>
            </a:r>
            <a:r>
              <a:rPr lang="en-US" altLang="ko-KR" dirty="0"/>
              <a:t>. </a:t>
            </a:r>
          </a:p>
          <a:p>
            <a:r>
              <a:rPr lang="en-US" altLang="ko-KR" dirty="0"/>
              <a:t>The control group received matching placebo.</a:t>
            </a:r>
            <a:endParaRPr lang="ko-KR" altLang="en-US" dirty="0"/>
          </a:p>
        </p:txBody>
      </p:sp>
    </p:spTree>
    <p:extLst>
      <p:ext uri="{BB962C8B-B14F-4D97-AF65-F5344CB8AC3E}">
        <p14:creationId xmlns:p14="http://schemas.microsoft.com/office/powerpoint/2010/main" val="3918396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ABSTRACT</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a:xfrm>
            <a:off x="838200" y="1883499"/>
            <a:ext cx="10515600" cy="4351338"/>
          </a:xfrm>
        </p:spPr>
        <p:txBody>
          <a:bodyPr>
            <a:normAutofit lnSpcReduction="10000"/>
          </a:bodyPr>
          <a:lstStyle/>
          <a:p>
            <a:r>
              <a:rPr lang="en-US" altLang="ko-KR" dirty="0" smtClean="0"/>
              <a:t>Cognitive </a:t>
            </a:r>
            <a:r>
              <a:rPr lang="en-US" altLang="ko-KR" dirty="0"/>
              <a:t>performance, risk of posttraumatic stress disorder and depression, and functional status were assessed </a:t>
            </a:r>
            <a:endParaRPr lang="en-US" altLang="ko-KR" dirty="0" smtClean="0"/>
          </a:p>
          <a:p>
            <a:pPr marL="0" indent="0">
              <a:buNone/>
            </a:pPr>
            <a:r>
              <a:rPr lang="en-US" altLang="ko-KR" dirty="0" smtClean="0"/>
              <a:t> : during </a:t>
            </a:r>
            <a:r>
              <a:rPr lang="en-US" altLang="ko-KR" dirty="0">
                <a:solidFill>
                  <a:schemeClr val="accent1"/>
                </a:solidFill>
              </a:rPr>
              <a:t>a 1-hour telephone call 6 months after </a:t>
            </a:r>
            <a:r>
              <a:rPr lang="en-US" altLang="ko-KR" dirty="0" smtClean="0">
                <a:solidFill>
                  <a:schemeClr val="accent1"/>
                </a:solidFill>
              </a:rPr>
              <a:t>randomization</a:t>
            </a:r>
          </a:p>
          <a:p>
            <a:endParaRPr lang="en-US" altLang="ko-KR" dirty="0" smtClean="0"/>
          </a:p>
          <a:p>
            <a:r>
              <a:rPr lang="en-US" altLang="ko-KR" dirty="0"/>
              <a:t>In survivors of sepsis, treatment with vitamin C, thiamine, and hydrocortisone </a:t>
            </a:r>
            <a:r>
              <a:rPr lang="en-US" altLang="ko-KR" dirty="0">
                <a:solidFill>
                  <a:srgbClr val="FF0000"/>
                </a:solidFill>
              </a:rPr>
              <a:t>did not improve or had worse cognitive, psychological, and functional outcomes at 6 months compared with patients who received placebo</a:t>
            </a:r>
            <a:r>
              <a:rPr lang="en-US" altLang="ko-KR" dirty="0" smtClean="0"/>
              <a:t>.</a:t>
            </a:r>
          </a:p>
          <a:p>
            <a:pPr marL="0" indent="0">
              <a:buNone/>
            </a:pPr>
            <a:r>
              <a:rPr lang="en-US" altLang="ko-KR" dirty="0" smtClean="0"/>
              <a:t> </a:t>
            </a:r>
          </a:p>
          <a:p>
            <a:r>
              <a:rPr lang="en-US" altLang="ko-KR" dirty="0" smtClean="0"/>
              <a:t>These </a:t>
            </a:r>
            <a:r>
              <a:rPr lang="en-US" altLang="ko-KR" dirty="0"/>
              <a:t>findings challenge the </a:t>
            </a:r>
            <a:r>
              <a:rPr lang="en-US" altLang="ko-KR" dirty="0" smtClean="0"/>
              <a:t>hypothesis.</a:t>
            </a:r>
            <a:endParaRPr lang="ko-KR" altLang="en-US" dirty="0"/>
          </a:p>
        </p:txBody>
      </p:sp>
    </p:spTree>
    <p:extLst>
      <p:ext uri="{BB962C8B-B14F-4D97-AF65-F5344CB8AC3E}">
        <p14:creationId xmlns:p14="http://schemas.microsoft.com/office/powerpoint/2010/main" val="1278947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INTRODUCTION</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a:bodyPr>
          <a:lstStyle/>
          <a:p>
            <a:r>
              <a:rPr lang="en-US" altLang="ko-KR" dirty="0"/>
              <a:t>Sepsis </a:t>
            </a:r>
            <a:endParaRPr lang="en-US" altLang="ko-KR" dirty="0" smtClean="0"/>
          </a:p>
          <a:p>
            <a:pPr marL="0" indent="0">
              <a:buNone/>
            </a:pPr>
            <a:r>
              <a:rPr lang="en-US" altLang="ko-KR" dirty="0" smtClean="0"/>
              <a:t>: </a:t>
            </a:r>
            <a:r>
              <a:rPr lang="en-US" altLang="ko-KR" dirty="0"/>
              <a:t>systemic inflammatory response to infection that </a:t>
            </a:r>
            <a:endParaRPr lang="en-US" altLang="ko-KR" dirty="0" smtClean="0"/>
          </a:p>
          <a:p>
            <a:pPr marL="0" indent="0">
              <a:buNone/>
            </a:pPr>
            <a:r>
              <a:rPr lang="en-US" altLang="ko-KR" dirty="0" smtClean="0">
                <a:solidFill>
                  <a:srgbClr val="FF0000"/>
                </a:solidFill>
              </a:rPr>
              <a:t>frequently </a:t>
            </a:r>
            <a:r>
              <a:rPr lang="en-US" altLang="ko-KR" dirty="0">
                <a:solidFill>
                  <a:srgbClr val="FF0000"/>
                </a:solidFill>
              </a:rPr>
              <a:t>leads to multiorgan system failure, increased mortality, and long-term cognitive and functional impairment</a:t>
            </a:r>
            <a:r>
              <a:rPr lang="en-US" altLang="ko-KR" dirty="0" smtClean="0">
                <a:solidFill>
                  <a:srgbClr val="FF0000"/>
                </a:solidFill>
              </a:rPr>
              <a:t>.</a:t>
            </a:r>
            <a:endParaRPr lang="en-US" altLang="ko-KR" dirty="0">
              <a:solidFill>
                <a:srgbClr val="FF0000"/>
              </a:solidFill>
            </a:endParaRPr>
          </a:p>
        </p:txBody>
      </p:sp>
    </p:spTree>
    <p:extLst>
      <p:ext uri="{BB962C8B-B14F-4D97-AF65-F5344CB8AC3E}">
        <p14:creationId xmlns:p14="http://schemas.microsoft.com/office/powerpoint/2010/main" val="2093982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INTRODUCTION</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92500" lnSpcReduction="10000"/>
          </a:bodyPr>
          <a:lstStyle/>
          <a:p>
            <a:r>
              <a:rPr lang="en-US" altLang="ko-KR" dirty="0"/>
              <a:t>A</a:t>
            </a:r>
            <a:r>
              <a:rPr lang="en-US" altLang="ko-KR" dirty="0" smtClean="0"/>
              <a:t>lmost </a:t>
            </a:r>
            <a:r>
              <a:rPr lang="en-US" altLang="ko-KR" dirty="0">
                <a:solidFill>
                  <a:schemeClr val="accent1"/>
                </a:solidFill>
              </a:rPr>
              <a:t>2 million</a:t>
            </a:r>
            <a:r>
              <a:rPr lang="en-US" altLang="ko-KR" dirty="0"/>
              <a:t> sepsis cases in the US annually, nearly </a:t>
            </a:r>
            <a:r>
              <a:rPr lang="en-US" altLang="ko-KR" dirty="0">
                <a:solidFill>
                  <a:schemeClr val="accent1"/>
                </a:solidFill>
              </a:rPr>
              <a:t>55% require intensive care unit (ICU) admission </a:t>
            </a:r>
            <a:r>
              <a:rPr lang="en-US" altLang="ko-KR" dirty="0"/>
              <a:t>and </a:t>
            </a:r>
            <a:r>
              <a:rPr lang="en-US" altLang="ko-KR" dirty="0">
                <a:solidFill>
                  <a:schemeClr val="accent1"/>
                </a:solidFill>
              </a:rPr>
              <a:t>20% to 30% die</a:t>
            </a:r>
            <a:r>
              <a:rPr lang="en-US" altLang="ko-KR" dirty="0"/>
              <a:t>.</a:t>
            </a:r>
          </a:p>
          <a:p>
            <a:r>
              <a:rPr lang="en-US" altLang="ko-KR" dirty="0" smtClean="0">
                <a:solidFill>
                  <a:srgbClr val="FF0000"/>
                </a:solidFill>
              </a:rPr>
              <a:t>3 </a:t>
            </a:r>
            <a:r>
              <a:rPr lang="en-US" altLang="ko-KR" dirty="0">
                <a:solidFill>
                  <a:srgbClr val="FF0000"/>
                </a:solidFill>
              </a:rPr>
              <a:t>to 4 times greater risk of moderate to severe cognitive impairment</a:t>
            </a:r>
            <a:r>
              <a:rPr lang="en-US" altLang="ko-KR" dirty="0"/>
              <a:t> compared with patients who are hospitalized without sepsis. </a:t>
            </a:r>
          </a:p>
          <a:p>
            <a:r>
              <a:rPr lang="en-US" altLang="ko-KR" dirty="0" smtClean="0"/>
              <a:t>At </a:t>
            </a:r>
            <a:r>
              <a:rPr lang="en-US" altLang="ko-KR" dirty="0"/>
              <a:t>greater risk of </a:t>
            </a:r>
            <a:r>
              <a:rPr lang="en-US" altLang="ko-KR" dirty="0" err="1"/>
              <a:t>postintensive</a:t>
            </a:r>
            <a:r>
              <a:rPr lang="en-US" altLang="ko-KR" dirty="0"/>
              <a:t> care syndrome (PICS), a </a:t>
            </a:r>
            <a:r>
              <a:rPr lang="en-US" altLang="ko-KR" dirty="0">
                <a:solidFill>
                  <a:srgbClr val="FF0000"/>
                </a:solidFill>
              </a:rPr>
              <a:t>collection of symptoms conferring long-term cognitive and psychological deterioration as well as worse quality of life</a:t>
            </a:r>
            <a:r>
              <a:rPr lang="en-US" altLang="ko-KR" dirty="0"/>
              <a:t>. </a:t>
            </a:r>
            <a:endParaRPr lang="en-US" altLang="ko-KR" dirty="0" smtClean="0"/>
          </a:p>
          <a:p>
            <a:endParaRPr lang="en-US" altLang="ko-KR" dirty="0"/>
          </a:p>
          <a:p>
            <a:r>
              <a:rPr lang="en-US" altLang="ko-KR" dirty="0" smtClean="0">
                <a:solidFill>
                  <a:srgbClr val="FF0000"/>
                </a:solidFill>
              </a:rPr>
              <a:t>sepsis-associated </a:t>
            </a:r>
            <a:r>
              <a:rPr lang="en-US" altLang="ko-KR" dirty="0">
                <a:solidFill>
                  <a:srgbClr val="FF0000"/>
                </a:solidFill>
              </a:rPr>
              <a:t>cognitive, psychological, and functional decline </a:t>
            </a:r>
            <a:r>
              <a:rPr lang="en-US" altLang="ko-KR" dirty="0"/>
              <a:t>remain a </a:t>
            </a:r>
            <a:r>
              <a:rPr lang="en-US" altLang="ko-KR" dirty="0">
                <a:solidFill>
                  <a:schemeClr val="accent1"/>
                </a:solidFill>
              </a:rPr>
              <a:t>major public health problem</a:t>
            </a:r>
            <a:r>
              <a:rPr lang="en-US" altLang="ko-KR" dirty="0"/>
              <a:t>.</a:t>
            </a:r>
            <a:endParaRPr lang="ko-KR" altLang="en-US" dirty="0"/>
          </a:p>
        </p:txBody>
      </p:sp>
    </p:spTree>
    <p:extLst>
      <p:ext uri="{BB962C8B-B14F-4D97-AF65-F5344CB8AC3E}">
        <p14:creationId xmlns:p14="http://schemas.microsoft.com/office/powerpoint/2010/main" val="32847905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INTRODUCTION</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a:xfrm>
            <a:off x="838200" y="1825624"/>
            <a:ext cx="10515600" cy="4514215"/>
          </a:xfrm>
        </p:spPr>
        <p:txBody>
          <a:bodyPr>
            <a:normAutofit fontScale="92500" lnSpcReduction="20000"/>
          </a:bodyPr>
          <a:lstStyle/>
          <a:p>
            <a:r>
              <a:rPr lang="en-US" altLang="ko-KR" dirty="0" smtClean="0">
                <a:solidFill>
                  <a:srgbClr val="FF0000"/>
                </a:solidFill>
              </a:rPr>
              <a:t>Combination </a:t>
            </a:r>
            <a:r>
              <a:rPr lang="en-US" altLang="ko-KR" dirty="0">
                <a:solidFill>
                  <a:srgbClr val="FF0000"/>
                </a:solidFill>
              </a:rPr>
              <a:t>of oxidative stress</a:t>
            </a:r>
            <a:r>
              <a:rPr lang="en-US" altLang="ko-KR" dirty="0"/>
              <a:t> and </a:t>
            </a:r>
            <a:r>
              <a:rPr lang="en-US" altLang="ko-KR" dirty="0" smtClean="0">
                <a:solidFill>
                  <a:srgbClr val="FF0000"/>
                </a:solidFill>
              </a:rPr>
              <a:t>prolonged </a:t>
            </a:r>
            <a:r>
              <a:rPr lang="en-US" altLang="ko-KR" dirty="0" err="1">
                <a:solidFill>
                  <a:srgbClr val="FF0000"/>
                </a:solidFill>
              </a:rPr>
              <a:t>neuroinflammation</a:t>
            </a:r>
            <a:r>
              <a:rPr lang="en-US" altLang="ko-KR" dirty="0"/>
              <a:t> </a:t>
            </a:r>
            <a:endParaRPr lang="en-US" altLang="ko-KR" dirty="0" smtClean="0"/>
          </a:p>
          <a:p>
            <a:r>
              <a:rPr lang="en-US" altLang="ko-KR" dirty="0" smtClean="0">
                <a:solidFill>
                  <a:schemeClr val="accent1"/>
                </a:solidFill>
              </a:rPr>
              <a:t>Increases </a:t>
            </a:r>
            <a:r>
              <a:rPr lang="en-US" altLang="ko-KR" dirty="0">
                <a:solidFill>
                  <a:schemeClr val="accent1"/>
                </a:solidFill>
              </a:rPr>
              <a:t>in reactive oxygen species</a:t>
            </a:r>
            <a:r>
              <a:rPr lang="en-US" altLang="ko-KR" dirty="0"/>
              <a:t> </a:t>
            </a:r>
            <a:r>
              <a:rPr lang="en-US" altLang="ko-KR" dirty="0">
                <a:solidFill>
                  <a:srgbClr val="FF0000"/>
                </a:solidFill>
              </a:rPr>
              <a:t>induce cellular damage</a:t>
            </a:r>
            <a:r>
              <a:rPr lang="en-US" altLang="ko-KR" dirty="0"/>
              <a:t>, which, when combined with </a:t>
            </a:r>
            <a:r>
              <a:rPr lang="en-US" altLang="ko-KR" dirty="0">
                <a:solidFill>
                  <a:srgbClr val="FF0000"/>
                </a:solidFill>
              </a:rPr>
              <a:t>persistent activation of microglia, can contribute to blood-brain barrier dysfunction, loss of synapses, and neuronal cell death</a:t>
            </a:r>
            <a:r>
              <a:rPr lang="en-US" altLang="ko-KR" dirty="0" smtClean="0"/>
              <a:t>.</a:t>
            </a:r>
          </a:p>
          <a:p>
            <a:endParaRPr lang="en-US" altLang="ko-KR" dirty="0"/>
          </a:p>
          <a:p>
            <a:r>
              <a:rPr lang="en-US" altLang="ko-KR" dirty="0"/>
              <a:t> Vitamin C is a potent antioxidant and may prevent cognitive decline after sepsis </a:t>
            </a:r>
            <a:r>
              <a:rPr lang="en-US" altLang="ko-KR" dirty="0">
                <a:solidFill>
                  <a:schemeClr val="accent1"/>
                </a:solidFill>
              </a:rPr>
              <a:t>by protecting cells against oxidative lipid damage</a:t>
            </a:r>
            <a:r>
              <a:rPr lang="en-US" altLang="ko-KR" dirty="0"/>
              <a:t>. </a:t>
            </a:r>
            <a:endParaRPr lang="en-US" altLang="ko-KR" dirty="0" smtClean="0"/>
          </a:p>
          <a:p>
            <a:endParaRPr lang="en-US" altLang="ko-KR" dirty="0"/>
          </a:p>
          <a:p>
            <a:r>
              <a:rPr lang="en-US" altLang="ko-KR" dirty="0"/>
              <a:t>Both vitamin C and hydrocortisone have been </a:t>
            </a:r>
            <a:r>
              <a:rPr lang="en-US" altLang="ko-KR" dirty="0">
                <a:solidFill>
                  <a:schemeClr val="accent1"/>
                </a:solidFill>
              </a:rPr>
              <a:t>associated with decreases in markers of acute inflammation</a:t>
            </a:r>
            <a:r>
              <a:rPr lang="en-US" altLang="ko-KR" dirty="0"/>
              <a:t> </a:t>
            </a:r>
            <a:r>
              <a:rPr lang="en-US" altLang="ko-KR" dirty="0" smtClean="0"/>
              <a:t>and </a:t>
            </a:r>
            <a:r>
              <a:rPr lang="en-US" altLang="ko-KR" dirty="0"/>
              <a:t>could act synergistically to prevent and repair endothelial cell dysfunction. </a:t>
            </a:r>
          </a:p>
        </p:txBody>
      </p:sp>
    </p:spTree>
    <p:extLst>
      <p:ext uri="{BB962C8B-B14F-4D97-AF65-F5344CB8AC3E}">
        <p14:creationId xmlns:p14="http://schemas.microsoft.com/office/powerpoint/2010/main" val="4051918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446447-E81D-E41A-6A39-F6527EB6935F}"/>
              </a:ext>
            </a:extLst>
          </p:cNvPr>
          <p:cNvSpPr>
            <a:spLocks noGrp="1"/>
          </p:cNvSpPr>
          <p:nvPr>
            <p:ph type="title"/>
          </p:nvPr>
        </p:nvSpPr>
        <p:spPr/>
        <p:txBody>
          <a:bodyPr/>
          <a:lstStyle/>
          <a:p>
            <a:r>
              <a:rPr lang="en-US" altLang="ko-KR" dirty="0"/>
              <a:t>INTRODUCTION</a:t>
            </a:r>
            <a:endParaRPr lang="ko-KR" altLang="en-US" dirty="0"/>
          </a:p>
        </p:txBody>
      </p:sp>
      <p:sp>
        <p:nvSpPr>
          <p:cNvPr id="3" name="내용 개체 틀 2">
            <a:extLst>
              <a:ext uri="{FF2B5EF4-FFF2-40B4-BE49-F238E27FC236}">
                <a16:creationId xmlns:a16="http://schemas.microsoft.com/office/drawing/2014/main" id="{8C191C42-BC0B-C6DB-86DA-E5AC9750401B}"/>
              </a:ext>
            </a:extLst>
          </p:cNvPr>
          <p:cNvSpPr>
            <a:spLocks noGrp="1"/>
          </p:cNvSpPr>
          <p:nvPr>
            <p:ph idx="1"/>
          </p:nvPr>
        </p:nvSpPr>
        <p:spPr/>
        <p:txBody>
          <a:bodyPr>
            <a:normAutofit fontScale="92500" lnSpcReduction="10000"/>
          </a:bodyPr>
          <a:lstStyle/>
          <a:p>
            <a:r>
              <a:rPr lang="en-US" altLang="ko-KR" dirty="0" smtClean="0">
                <a:solidFill>
                  <a:schemeClr val="accent1"/>
                </a:solidFill>
              </a:rPr>
              <a:t>Thiamine </a:t>
            </a:r>
            <a:r>
              <a:rPr lang="en-US" altLang="ko-KR" dirty="0">
                <a:solidFill>
                  <a:schemeClr val="accent1"/>
                </a:solidFill>
              </a:rPr>
              <a:t>deficiency </a:t>
            </a:r>
            <a:r>
              <a:rPr lang="en-US" altLang="ko-KR" dirty="0">
                <a:solidFill>
                  <a:srgbClr val="FF0000"/>
                </a:solidFill>
              </a:rPr>
              <a:t>increases inflammatory markers and is associated with cognitive impairment</a:t>
            </a:r>
            <a:r>
              <a:rPr lang="en-US" altLang="ko-KR" dirty="0"/>
              <a:t>. </a:t>
            </a:r>
            <a:endParaRPr lang="en-US" altLang="ko-KR" dirty="0" smtClean="0"/>
          </a:p>
          <a:p>
            <a:endParaRPr lang="en-US" altLang="ko-KR" dirty="0"/>
          </a:p>
          <a:p>
            <a:r>
              <a:rPr lang="en-US" altLang="ko-KR" dirty="0"/>
              <a:t>These findings suggest that a combination of vitamin C, hydrocortisone, and thiamine </a:t>
            </a:r>
            <a:r>
              <a:rPr lang="en-US" altLang="ko-KR" dirty="0">
                <a:solidFill>
                  <a:srgbClr val="FF0000"/>
                </a:solidFill>
              </a:rPr>
              <a:t>may protect patients against </a:t>
            </a:r>
            <a:r>
              <a:rPr lang="en-US" altLang="ko-KR" dirty="0" err="1">
                <a:solidFill>
                  <a:srgbClr val="FF0000"/>
                </a:solidFill>
              </a:rPr>
              <a:t>postsepsis</a:t>
            </a:r>
            <a:r>
              <a:rPr lang="en-US" altLang="ko-KR" dirty="0">
                <a:solidFill>
                  <a:srgbClr val="FF0000"/>
                </a:solidFill>
              </a:rPr>
              <a:t> cognitive impairment</a:t>
            </a:r>
            <a:r>
              <a:rPr lang="en-US" altLang="ko-KR" dirty="0"/>
              <a:t>. In addition, some studies have </a:t>
            </a:r>
            <a:r>
              <a:rPr lang="en-US" altLang="ko-KR" dirty="0">
                <a:solidFill>
                  <a:srgbClr val="FF0000"/>
                </a:solidFill>
              </a:rPr>
              <a:t>suggested a survival advantage </a:t>
            </a:r>
            <a:r>
              <a:rPr lang="en-US" altLang="ko-KR" dirty="0"/>
              <a:t>from the same therapeutic approach</a:t>
            </a:r>
            <a:r>
              <a:rPr lang="en-US" altLang="ko-KR" dirty="0" smtClean="0"/>
              <a:t>.</a:t>
            </a:r>
          </a:p>
          <a:p>
            <a:endParaRPr lang="en-US" altLang="ko-KR" dirty="0"/>
          </a:p>
          <a:p>
            <a:r>
              <a:rPr lang="en-US" altLang="ko-KR" dirty="0"/>
              <a:t> However, of 5 large randomized clinical trials, </a:t>
            </a:r>
            <a:r>
              <a:rPr lang="en-US" altLang="ko-KR" dirty="0">
                <a:solidFill>
                  <a:schemeClr val="accent1"/>
                </a:solidFill>
              </a:rPr>
              <a:t>all but 1 failed </a:t>
            </a:r>
            <a:r>
              <a:rPr lang="en-US" altLang="ko-KR" dirty="0"/>
              <a:t>to demonstrate a survival benefit from vitamin C–based therapy. </a:t>
            </a:r>
            <a:endParaRPr lang="ko-KR" altLang="en-US" dirty="0"/>
          </a:p>
        </p:txBody>
      </p:sp>
    </p:spTree>
    <p:extLst>
      <p:ext uri="{BB962C8B-B14F-4D97-AF65-F5344CB8AC3E}">
        <p14:creationId xmlns:p14="http://schemas.microsoft.com/office/powerpoint/2010/main" val="1484763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664</TotalTime>
  <Words>2041</Words>
  <Application>Microsoft Office PowerPoint</Application>
  <PresentationFormat>와이드스크린</PresentationFormat>
  <Paragraphs>184</Paragraphs>
  <Slides>35</Slides>
  <Notes>35</Notes>
  <HiddenSlides>3</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35</vt:i4>
      </vt:variant>
    </vt:vector>
  </HeadingPairs>
  <TitlesOfParts>
    <vt:vector size="39" baseType="lpstr">
      <vt:lpstr>Guardian TextSans Web</vt:lpstr>
      <vt:lpstr>맑은 고딕</vt:lpstr>
      <vt:lpstr>Arial</vt:lpstr>
      <vt:lpstr>Office 테마</vt:lpstr>
      <vt:lpstr>PowerPoint 프레젠테이션</vt:lpstr>
      <vt:lpstr>KEYPOINTs</vt:lpstr>
      <vt:lpstr>ABSTRACT</vt:lpstr>
      <vt:lpstr>ABSTRACT</vt:lpstr>
      <vt:lpstr>ABSTRACT</vt:lpstr>
      <vt:lpstr>INTRODUCTION</vt:lpstr>
      <vt:lpstr>INTRODUCTION</vt:lpstr>
      <vt:lpstr>INTRODUCTION</vt:lpstr>
      <vt:lpstr>INTRODUCTION</vt:lpstr>
      <vt:lpstr>INTRODUCTION</vt:lpstr>
      <vt:lpstr>METHODs – Study procedure</vt:lpstr>
      <vt:lpstr>METHODs – Study procedure</vt:lpstr>
      <vt:lpstr>METHODs - Measurement of Long-term Outcomes</vt:lpstr>
      <vt:lpstr>METHODs - Measurement of Long-term Outcomes</vt:lpstr>
      <vt:lpstr>METHODs - Statistical Analysis</vt:lpstr>
      <vt:lpstr>METHODs - Statistical Analysis</vt:lpstr>
      <vt:lpstr>METHODs - Statistical Analysis</vt:lpstr>
      <vt:lpstr>RESULTs - Enrollment and Patient Characteristics</vt:lpstr>
      <vt:lpstr>PowerPoint 프레젠테이션</vt:lpstr>
      <vt:lpstr>PowerPoint 프레젠테이션</vt:lpstr>
      <vt:lpstr>PowerPoint 프레젠테이션</vt:lpstr>
      <vt:lpstr>RESULTs - Enrollment and Patient Characteristics</vt:lpstr>
      <vt:lpstr>RESULTs - Enrollment and Patient Characteristics</vt:lpstr>
      <vt:lpstr>RESULTs – Cognitive Outcomes</vt:lpstr>
      <vt:lpstr>RESULTs - Psychological and Functional Outcomes</vt:lpstr>
      <vt:lpstr>RESULTs – Health care use</vt:lpstr>
      <vt:lpstr>DISCUSSION</vt:lpstr>
      <vt:lpstr>DISCUSSION</vt:lpstr>
      <vt:lpstr>DISCUSSION</vt:lpstr>
      <vt:lpstr>DISCUSSION</vt:lpstr>
      <vt:lpstr>DISCUSSION</vt:lpstr>
      <vt:lpstr>LIMITATIONs</vt:lpstr>
      <vt:lpstr>LIMITATIONs</vt:lpstr>
      <vt:lpstr>CONCLUSIONs</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정 지혜</dc:creator>
  <cp:lastModifiedBy>SV603O4WDS049</cp:lastModifiedBy>
  <cp:revision>51</cp:revision>
  <cp:lastPrinted>2023-03-05T10:41:25Z</cp:lastPrinted>
  <dcterms:created xsi:type="dcterms:W3CDTF">2023-03-05T03:39:56Z</dcterms:created>
  <dcterms:modified xsi:type="dcterms:W3CDTF">2023-03-28T09:10:10Z</dcterms:modified>
</cp:coreProperties>
</file>