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0"/>
  </p:notesMasterIdLst>
  <p:sldIdLst>
    <p:sldId id="256" r:id="rId2"/>
    <p:sldId id="257" r:id="rId3"/>
    <p:sldId id="276" r:id="rId4"/>
    <p:sldId id="277" r:id="rId5"/>
    <p:sldId id="278" r:id="rId6"/>
    <p:sldId id="258" r:id="rId7"/>
    <p:sldId id="260" r:id="rId8"/>
    <p:sldId id="268" r:id="rId9"/>
    <p:sldId id="281" r:id="rId10"/>
    <p:sldId id="295" r:id="rId11"/>
    <p:sldId id="282" r:id="rId12"/>
    <p:sldId id="269" r:id="rId13"/>
    <p:sldId id="270" r:id="rId14"/>
    <p:sldId id="297" r:id="rId15"/>
    <p:sldId id="273" r:id="rId16"/>
    <p:sldId id="279" r:id="rId17"/>
    <p:sldId id="274" r:id="rId18"/>
    <p:sldId id="284" r:id="rId19"/>
    <p:sldId id="285" r:id="rId20"/>
    <p:sldId id="298" r:id="rId21"/>
    <p:sldId id="275" r:id="rId22"/>
    <p:sldId id="287" r:id="rId23"/>
    <p:sldId id="294" r:id="rId24"/>
    <p:sldId id="293" r:id="rId25"/>
    <p:sldId id="288" r:id="rId26"/>
    <p:sldId id="289" r:id="rId27"/>
    <p:sldId id="291" r:id="rId28"/>
    <p:sldId id="299" r:id="rId29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8804" autoAdjust="0"/>
  </p:normalViewPr>
  <p:slideViewPr>
    <p:cSldViewPr>
      <p:cViewPr varScale="1">
        <p:scale>
          <a:sx n="68" d="100"/>
          <a:sy n="68" d="100"/>
        </p:scale>
        <p:origin x="1882" y="3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0BCC5D-AC37-403D-BBB8-124399E5E8F8}" type="datetimeFigureOut">
              <a:rPr lang="ko-KR" altLang="en-US" smtClean="0"/>
              <a:t>2016-05-19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278CD4-C78F-4362-83AB-89DB4E136B3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061850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인플루엔자는 주로 겨울에 인플루엔자 </a:t>
            </a:r>
            <a:r>
              <a:rPr lang="en-US" altLang="ko-KR" dirty="0"/>
              <a:t>A</a:t>
            </a:r>
            <a:r>
              <a:rPr lang="ko-KR" altLang="en-US" dirty="0"/>
              <a:t>와 </a:t>
            </a:r>
            <a:r>
              <a:rPr lang="en-US" altLang="ko-KR" dirty="0"/>
              <a:t>B</a:t>
            </a:r>
            <a:r>
              <a:rPr lang="ko-KR" altLang="en-US" dirty="0"/>
              <a:t>에 의하여 일어나는 급성 호흡기 질환을 말합니다</a:t>
            </a:r>
            <a:r>
              <a:rPr lang="en-US" altLang="ko-KR" dirty="0"/>
              <a:t>. </a:t>
            </a:r>
          </a:p>
          <a:p>
            <a:r>
              <a:rPr lang="ko-KR" altLang="en-US" dirty="0"/>
              <a:t>이는 전세계적인 </a:t>
            </a:r>
            <a:r>
              <a:rPr lang="en-US" altLang="ko-KR" dirty="0"/>
              <a:t>outbreak</a:t>
            </a:r>
            <a:r>
              <a:rPr lang="ko-KR" altLang="en-US" dirty="0"/>
              <a:t>를 일으킬 수 있습니다</a:t>
            </a:r>
            <a:r>
              <a:rPr lang="en-US" altLang="ko-KR" dirty="0"/>
              <a:t>. </a:t>
            </a:r>
          </a:p>
          <a:p>
            <a:r>
              <a:rPr lang="ko-KR" altLang="en-US" dirty="0"/>
              <a:t>대부분의 경우에 </a:t>
            </a:r>
            <a:r>
              <a:rPr lang="en-US" altLang="ko-KR" dirty="0"/>
              <a:t>self-limited</a:t>
            </a:r>
            <a:r>
              <a:rPr lang="ko-KR" altLang="en-US" dirty="0"/>
              <a:t>로 </a:t>
            </a:r>
            <a:r>
              <a:rPr lang="en-US" altLang="ko-KR" dirty="0"/>
              <a:t>4~5</a:t>
            </a:r>
            <a:r>
              <a:rPr lang="ko-KR" altLang="en-US" dirty="0"/>
              <a:t>일간의 상기도 증상 이후 호전되는 경과를 보이며 이를 </a:t>
            </a:r>
            <a:r>
              <a:rPr lang="en-US" altLang="ko-KR" dirty="0"/>
              <a:t>uncomplicated influenza</a:t>
            </a:r>
            <a:r>
              <a:rPr lang="ko-KR" altLang="en-US" dirty="0"/>
              <a:t>라고 합니다</a:t>
            </a:r>
            <a:r>
              <a:rPr lang="en-US" altLang="ko-KR" dirty="0"/>
              <a:t>. </a:t>
            </a:r>
          </a:p>
          <a:p>
            <a:r>
              <a:rPr lang="ko-KR" altLang="en-US" dirty="0"/>
              <a:t>하지만 </a:t>
            </a:r>
            <a:r>
              <a:rPr lang="en-US" altLang="ko-KR" dirty="0"/>
              <a:t>complicated influenza</a:t>
            </a:r>
            <a:r>
              <a:rPr lang="ko-KR" altLang="en-US" dirty="0"/>
              <a:t>의 경우에는 매해 세계적으로 수십만명의 </a:t>
            </a:r>
            <a:r>
              <a:rPr lang="en-US" altLang="ko-KR" dirty="0"/>
              <a:t>mortality</a:t>
            </a:r>
            <a:r>
              <a:rPr lang="ko-KR" altLang="en-US" dirty="0"/>
              <a:t>를 </a:t>
            </a:r>
            <a:r>
              <a:rPr lang="ko-KR" altLang="en-US" dirty="0" err="1"/>
              <a:t>발생시킬만큼</a:t>
            </a:r>
            <a:r>
              <a:rPr lang="ko-KR" altLang="en-US" dirty="0"/>
              <a:t> </a:t>
            </a:r>
            <a:r>
              <a:rPr lang="en-US" altLang="ko-KR" dirty="0"/>
              <a:t>severe</a:t>
            </a:r>
            <a:r>
              <a:rPr lang="ko-KR" altLang="en-US" dirty="0"/>
              <a:t>한 질환이 됩니다</a:t>
            </a:r>
            <a:r>
              <a:rPr lang="en-US" altLang="ko-KR" dirty="0"/>
              <a:t>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278CD4-C78F-4362-83AB-89DB4E136B35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651783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2013</a:t>
            </a:r>
            <a:r>
              <a:rPr lang="ko-KR" altLang="en-US" dirty="0"/>
              <a:t>년</a:t>
            </a:r>
            <a:r>
              <a:rPr lang="en-US" altLang="ko-KR" dirty="0"/>
              <a:t> the</a:t>
            </a:r>
            <a:r>
              <a:rPr lang="en-US" altLang="ko-KR" baseline="0" dirty="0"/>
              <a:t> journal of infectious diseases</a:t>
            </a:r>
            <a:r>
              <a:rPr lang="ko-KR" altLang="en-US" baseline="0" dirty="0"/>
              <a:t>에 발표된 연구에 따르면</a:t>
            </a:r>
            <a:endParaRPr lang="en-US" altLang="ko-KR" dirty="0"/>
          </a:p>
          <a:p>
            <a:r>
              <a:rPr lang="ko-KR" altLang="en-US" dirty="0"/>
              <a:t>미국에서 </a:t>
            </a:r>
            <a:r>
              <a:rPr lang="en-US" altLang="ko-KR" dirty="0"/>
              <a:t>2010-2011</a:t>
            </a:r>
            <a:r>
              <a:rPr lang="en-US" altLang="ko-KR" baseline="0" dirty="0"/>
              <a:t> </a:t>
            </a:r>
            <a:r>
              <a:rPr lang="ko-KR" altLang="en-US" baseline="0" dirty="0"/>
              <a:t>사이에 </a:t>
            </a:r>
            <a:r>
              <a:rPr lang="en-US" altLang="ko-KR" dirty="0"/>
              <a:t>Influenza</a:t>
            </a:r>
            <a:r>
              <a:rPr lang="ko-KR" altLang="en-US" dirty="0"/>
              <a:t>로 입원한 </a:t>
            </a:r>
            <a:r>
              <a:rPr lang="en-US" altLang="ko-KR" dirty="0"/>
              <a:t>surveillance data</a:t>
            </a:r>
            <a:r>
              <a:rPr lang="ko-KR" altLang="en-US" dirty="0"/>
              <a:t>를 사용하여 소아 </a:t>
            </a:r>
            <a:r>
              <a:rPr lang="en-US" altLang="ko-KR" dirty="0"/>
              <a:t>830</a:t>
            </a:r>
            <a:r>
              <a:rPr lang="ko-KR" altLang="en-US" dirty="0"/>
              <a:t>명</a:t>
            </a:r>
            <a:r>
              <a:rPr lang="en-US" altLang="ko-KR" dirty="0"/>
              <a:t>, </a:t>
            </a:r>
            <a:r>
              <a:rPr lang="ko-KR" altLang="en-US" dirty="0"/>
              <a:t>성인 </a:t>
            </a:r>
            <a:r>
              <a:rPr lang="en-US" altLang="ko-KR" dirty="0"/>
              <a:t>2791</a:t>
            </a:r>
            <a:r>
              <a:rPr lang="ko-KR" altLang="en-US" dirty="0"/>
              <a:t>명에 대하여 분석을 시행하였습니다</a:t>
            </a:r>
            <a:r>
              <a:rPr lang="en-US" altLang="ko-KR" dirty="0"/>
              <a:t>. </a:t>
            </a:r>
          </a:p>
          <a:p>
            <a:r>
              <a:rPr lang="ko-KR" altLang="en-US" dirty="0"/>
              <a:t>연구의 주 목적은 </a:t>
            </a:r>
            <a:r>
              <a:rPr lang="en-US" altLang="ko-KR" dirty="0"/>
              <a:t>H1N1</a:t>
            </a:r>
            <a:r>
              <a:rPr lang="ko-KR" altLang="en-US" dirty="0"/>
              <a:t>과 다른 </a:t>
            </a:r>
            <a:r>
              <a:rPr lang="en-US" altLang="ko-KR" dirty="0"/>
              <a:t>subtype </a:t>
            </a:r>
            <a:r>
              <a:rPr lang="ko-KR" altLang="en-US" dirty="0"/>
              <a:t>사이의 </a:t>
            </a:r>
            <a:r>
              <a:rPr lang="en-US" altLang="ko-KR" dirty="0"/>
              <a:t>severity</a:t>
            </a:r>
            <a:r>
              <a:rPr lang="ko-KR" altLang="en-US" dirty="0"/>
              <a:t>를 비교하는 것이었으며</a:t>
            </a:r>
            <a:r>
              <a:rPr lang="en-US" altLang="ko-KR" dirty="0"/>
              <a:t>,  H1N1</a:t>
            </a:r>
            <a:r>
              <a:rPr lang="ko-KR" altLang="en-US" dirty="0"/>
              <a:t>이 </a:t>
            </a:r>
            <a:r>
              <a:rPr lang="en-US" altLang="ko-KR" dirty="0"/>
              <a:t>B type</a:t>
            </a:r>
            <a:r>
              <a:rPr lang="ko-KR" altLang="en-US" dirty="0"/>
              <a:t>이나 </a:t>
            </a:r>
            <a:r>
              <a:rPr lang="en-US" altLang="ko-KR" dirty="0"/>
              <a:t>H3N2 subtype</a:t>
            </a:r>
            <a:r>
              <a:rPr lang="ko-KR" altLang="en-US" dirty="0"/>
              <a:t>에 비하여 </a:t>
            </a:r>
            <a:r>
              <a:rPr lang="en-US" altLang="ko-KR" dirty="0"/>
              <a:t>ICU </a:t>
            </a:r>
            <a:r>
              <a:rPr lang="ko-KR" altLang="en-US" dirty="0"/>
              <a:t>입원</a:t>
            </a:r>
            <a:r>
              <a:rPr lang="en-US" altLang="ko-KR" dirty="0"/>
              <a:t>, MV </a:t>
            </a:r>
            <a:r>
              <a:rPr lang="ko-KR" altLang="en-US" dirty="0"/>
              <a:t>적용</a:t>
            </a:r>
            <a:r>
              <a:rPr lang="en-US" altLang="ko-KR" dirty="0"/>
              <a:t>, ARDS </a:t>
            </a:r>
            <a:r>
              <a:rPr lang="ko-KR" altLang="en-US" dirty="0"/>
              <a:t>발생에 대하여 모두 통계적으로 유의하게 높은 빈도를 보이는 것을 확인하였습니다</a:t>
            </a:r>
            <a:r>
              <a:rPr lang="en-US" altLang="ko-KR" dirty="0"/>
              <a:t>. </a:t>
            </a:r>
            <a:r>
              <a:rPr lang="ko-KR" altLang="en-US" dirty="0" err="1"/>
              <a:t>중증도와</a:t>
            </a:r>
            <a:r>
              <a:rPr lang="ko-KR" altLang="en-US" dirty="0"/>
              <a:t> 연관된 독립인자에는 </a:t>
            </a:r>
            <a:r>
              <a:rPr lang="en-US" altLang="ko-KR" dirty="0"/>
              <a:t>H1N1 type,</a:t>
            </a:r>
            <a:r>
              <a:rPr lang="en-US" altLang="ko-KR" baseline="0" dirty="0"/>
              <a:t> chronic lung disease, neuromuscular disorder</a:t>
            </a:r>
            <a:r>
              <a:rPr lang="ko-KR" altLang="en-US" baseline="0" dirty="0"/>
              <a:t>가 있었습니다</a:t>
            </a:r>
            <a:r>
              <a:rPr lang="en-US" altLang="ko-KR" baseline="0" dirty="0"/>
              <a:t>. </a:t>
            </a:r>
            <a:r>
              <a:rPr lang="ko-KR" altLang="en-US" baseline="0" dirty="0"/>
              <a:t>또한 입원 이후 </a:t>
            </a:r>
            <a:r>
              <a:rPr lang="en-US" altLang="ko-KR" baseline="0" dirty="0"/>
              <a:t>3</a:t>
            </a:r>
            <a:r>
              <a:rPr lang="ko-KR" altLang="en-US" baseline="0" dirty="0"/>
              <a:t>일 이내에 항바이러스제 치료를 시행하는 것이 </a:t>
            </a:r>
            <a:r>
              <a:rPr lang="ko-KR" altLang="en-US" baseline="0" dirty="0" err="1"/>
              <a:t>중증도를</a:t>
            </a:r>
            <a:r>
              <a:rPr lang="ko-KR" altLang="en-US" baseline="0" dirty="0"/>
              <a:t> </a:t>
            </a:r>
            <a:r>
              <a:rPr lang="ko-KR" altLang="en-US" baseline="0" dirty="0" err="1"/>
              <a:t>의미있게</a:t>
            </a:r>
            <a:r>
              <a:rPr lang="ko-KR" altLang="en-US" baseline="0" dirty="0"/>
              <a:t> 낮춘다고 보고하였습니다</a:t>
            </a:r>
            <a:r>
              <a:rPr lang="en-US" altLang="ko-KR" baseline="0" dirty="0"/>
              <a:t>.</a:t>
            </a:r>
            <a:endParaRPr lang="en-US" altLang="ko-KR" dirty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278CD4-C78F-4362-83AB-89DB4E136B35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251643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Secondary</a:t>
            </a:r>
            <a:r>
              <a:rPr lang="en-US" altLang="ko-KR" baseline="0" dirty="0"/>
              <a:t> bacterial pneumonia</a:t>
            </a:r>
            <a:r>
              <a:rPr lang="ko-KR" altLang="en-US" baseline="0" dirty="0"/>
              <a:t>는 발열이나 호흡기 증상이 급성 인플루엔자 증상의 최초 호전 이후에 다시 발생하는 경우에 의심해볼 수 있으며</a:t>
            </a:r>
            <a:r>
              <a:rPr lang="en-US" altLang="ko-KR" baseline="0" dirty="0"/>
              <a:t>, </a:t>
            </a:r>
          </a:p>
          <a:p>
            <a:r>
              <a:rPr lang="ko-KR" altLang="en-US" baseline="0" dirty="0"/>
              <a:t>특히 </a:t>
            </a:r>
            <a:r>
              <a:rPr lang="en-US" altLang="ko-KR" baseline="0" dirty="0"/>
              <a:t>65</a:t>
            </a:r>
            <a:r>
              <a:rPr lang="ko-KR" altLang="en-US" baseline="0" dirty="0"/>
              <a:t>세 이상 환자들에게 </a:t>
            </a:r>
            <a:r>
              <a:rPr lang="en-US" altLang="ko-KR" baseline="0" dirty="0"/>
              <a:t>morbidity</a:t>
            </a:r>
            <a:r>
              <a:rPr lang="ko-KR" altLang="en-US" baseline="0" dirty="0"/>
              <a:t>와 </a:t>
            </a:r>
            <a:r>
              <a:rPr lang="en-US" altLang="ko-KR" baseline="0" dirty="0"/>
              <a:t>mortality</a:t>
            </a:r>
            <a:r>
              <a:rPr lang="ko-KR" altLang="en-US" baseline="0" dirty="0"/>
              <a:t>를 악화시키는데 기여한다고 알려져 있습니다</a:t>
            </a:r>
            <a:r>
              <a:rPr lang="en-US" altLang="ko-KR" baseline="0" dirty="0"/>
              <a:t>. 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278CD4-C78F-4362-83AB-89DB4E136B35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998663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이러한 병리 기전은 인플루엔자 바이러스가 </a:t>
            </a:r>
            <a:r>
              <a:rPr lang="en-US" altLang="ko-KR" dirty="0"/>
              <a:t>tracheobronchial epithelium</a:t>
            </a:r>
            <a:r>
              <a:rPr lang="ko-KR" altLang="en-US" dirty="0"/>
              <a:t>에 직접적으로 영향을 끼쳐서 세포 크기의 감소와 </a:t>
            </a:r>
            <a:r>
              <a:rPr lang="en-US" altLang="ko-KR" dirty="0"/>
              <a:t>cilia</a:t>
            </a:r>
            <a:r>
              <a:rPr lang="ko-KR" altLang="en-US" dirty="0"/>
              <a:t>의 </a:t>
            </a:r>
            <a:r>
              <a:rPr lang="en-US" altLang="ko-KR" dirty="0"/>
              <a:t>loss</a:t>
            </a:r>
            <a:r>
              <a:rPr lang="ko-KR" altLang="en-US" dirty="0"/>
              <a:t>를 일으킴으로써 박테리아 감염에 취약한 환경을 조성하며</a:t>
            </a:r>
            <a:r>
              <a:rPr lang="en-US" altLang="ko-KR" dirty="0"/>
              <a:t>, </a:t>
            </a:r>
            <a:r>
              <a:rPr lang="ko-KR" altLang="en-US" dirty="0"/>
              <a:t>동물 연구에서 </a:t>
            </a:r>
            <a:r>
              <a:rPr lang="en-US" altLang="ko-KR" dirty="0"/>
              <a:t>influenza</a:t>
            </a:r>
            <a:r>
              <a:rPr lang="ko-KR" altLang="en-US" dirty="0"/>
              <a:t>와 </a:t>
            </a:r>
            <a:r>
              <a:rPr lang="en-US" altLang="ko-KR" dirty="0"/>
              <a:t>S pneumonia</a:t>
            </a:r>
            <a:r>
              <a:rPr lang="ko-KR" altLang="en-US" dirty="0"/>
              <a:t>의 </a:t>
            </a:r>
            <a:r>
              <a:rPr lang="en-US" altLang="ko-KR" dirty="0"/>
              <a:t>synergism</a:t>
            </a:r>
            <a:r>
              <a:rPr lang="ko-KR" altLang="en-US" dirty="0"/>
              <a:t>으로 </a:t>
            </a:r>
            <a:r>
              <a:rPr lang="en-US" altLang="ko-KR" dirty="0"/>
              <a:t>S </a:t>
            </a:r>
            <a:r>
              <a:rPr lang="en-US" altLang="ko-KR" dirty="0" err="1"/>
              <a:t>pneumoniae</a:t>
            </a:r>
            <a:r>
              <a:rPr lang="ko-KR" altLang="en-US" dirty="0"/>
              <a:t>의 감염과 연관된 </a:t>
            </a:r>
            <a:r>
              <a:rPr lang="en-US" altLang="ko-KR" dirty="0"/>
              <a:t>neuraminidase</a:t>
            </a:r>
            <a:r>
              <a:rPr lang="ko-KR" altLang="en-US" dirty="0"/>
              <a:t>의 </a:t>
            </a:r>
            <a:r>
              <a:rPr lang="en-US" altLang="ko-KR" dirty="0"/>
              <a:t>activity</a:t>
            </a:r>
            <a:r>
              <a:rPr lang="ko-KR" altLang="en-US" dirty="0"/>
              <a:t>가 증가하는 것이 관련이 있다는 보고가 있었다</a:t>
            </a:r>
            <a:r>
              <a:rPr lang="en-US" altLang="ko-KR" dirty="0"/>
              <a:t>. </a:t>
            </a:r>
            <a:r>
              <a:rPr lang="ko-KR" altLang="en-US" dirty="0"/>
              <a:t>또한 인플루엔자 바이러스는 사람에서 세균의 접착 부위를 증가시켜 </a:t>
            </a:r>
            <a:r>
              <a:rPr lang="en-US" altLang="ko-KR" dirty="0" err="1"/>
              <a:t>nasopharynx</a:t>
            </a:r>
            <a:r>
              <a:rPr lang="ko-KR" altLang="en-US" dirty="0"/>
              <a:t>의 </a:t>
            </a:r>
            <a:r>
              <a:rPr lang="en-US" altLang="ko-KR" dirty="0"/>
              <a:t>S pneumonia colonization</a:t>
            </a:r>
            <a:r>
              <a:rPr lang="ko-KR" altLang="en-US" dirty="0"/>
              <a:t>을 증가시킨다</a:t>
            </a:r>
            <a:r>
              <a:rPr lang="en-US" altLang="ko-KR" dirty="0"/>
              <a:t>. </a:t>
            </a:r>
          </a:p>
          <a:p>
            <a:r>
              <a:rPr lang="ko-KR" altLang="en-US" dirty="0" err="1"/>
              <a:t>업투데이트</a:t>
            </a:r>
            <a:r>
              <a:rPr lang="ko-KR" altLang="en-US" dirty="0"/>
              <a:t> 출처</a:t>
            </a:r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278CD4-C78F-4362-83AB-89DB4E136B35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5990713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2013</a:t>
            </a:r>
            <a:r>
              <a:rPr lang="ko-KR" altLang="en-US" dirty="0"/>
              <a:t>년 </a:t>
            </a:r>
            <a:r>
              <a:rPr lang="en-US" altLang="ko-KR" dirty="0"/>
              <a:t>JAMA</a:t>
            </a:r>
            <a:r>
              <a:rPr lang="ko-KR" altLang="en-US" dirty="0"/>
              <a:t>에 발표된 </a:t>
            </a:r>
            <a:r>
              <a:rPr lang="en-US" altLang="ko-KR" dirty="0"/>
              <a:t>review</a:t>
            </a:r>
            <a:r>
              <a:rPr lang="ko-KR" altLang="en-US" dirty="0"/>
              <a:t>에서는 </a:t>
            </a:r>
            <a:r>
              <a:rPr lang="en-US" altLang="ko-KR" dirty="0"/>
              <a:t>influenza</a:t>
            </a:r>
            <a:r>
              <a:rPr lang="ko-KR" altLang="en-US" dirty="0"/>
              <a:t>에서 </a:t>
            </a:r>
            <a:r>
              <a:rPr lang="en-US" altLang="ko-KR" dirty="0"/>
              <a:t>bacterial </a:t>
            </a:r>
            <a:r>
              <a:rPr lang="en-US" altLang="ko-KR" dirty="0" err="1"/>
              <a:t>coinfection</a:t>
            </a:r>
            <a:r>
              <a:rPr lang="ko-KR" altLang="en-US" dirty="0"/>
              <a:t>의 발생이 </a:t>
            </a:r>
            <a:r>
              <a:rPr lang="en-US" altLang="ko-KR" dirty="0"/>
              <a:t>2009</a:t>
            </a:r>
            <a:r>
              <a:rPr lang="ko-KR" altLang="en-US" dirty="0"/>
              <a:t>년 </a:t>
            </a:r>
            <a:r>
              <a:rPr lang="en-US" altLang="ko-KR" dirty="0"/>
              <a:t>pandemic</a:t>
            </a:r>
            <a:r>
              <a:rPr lang="ko-KR" altLang="en-US" dirty="0"/>
              <a:t>에서도 중환자실 치료를 받은 환자에서 </a:t>
            </a:r>
            <a:r>
              <a:rPr lang="en-US" altLang="ko-KR" dirty="0"/>
              <a:t>34%</a:t>
            </a:r>
            <a:r>
              <a:rPr lang="ko-KR" altLang="en-US" dirty="0"/>
              <a:t>에 달했다고 지적하면서 </a:t>
            </a:r>
            <a:r>
              <a:rPr lang="en-US" altLang="ko-KR" dirty="0"/>
              <a:t>vaccination</a:t>
            </a:r>
            <a:r>
              <a:rPr lang="ko-KR" altLang="en-US" dirty="0"/>
              <a:t>의 중요성과 </a:t>
            </a:r>
            <a:r>
              <a:rPr lang="en-US" altLang="ko-KR" dirty="0"/>
              <a:t>respiratory</a:t>
            </a:r>
            <a:r>
              <a:rPr lang="en-US" altLang="ko-KR" baseline="0" dirty="0"/>
              <a:t> distress</a:t>
            </a:r>
            <a:r>
              <a:rPr lang="ko-KR" altLang="en-US" baseline="0" dirty="0"/>
              <a:t>가 급격히 진행하거나 </a:t>
            </a:r>
            <a:r>
              <a:rPr lang="en-US" altLang="ko-KR" baseline="0" dirty="0"/>
              <a:t>hemoptysis</a:t>
            </a:r>
            <a:r>
              <a:rPr lang="ko-KR" altLang="en-US" baseline="0" dirty="0"/>
              <a:t>와 같은 </a:t>
            </a:r>
            <a:r>
              <a:rPr lang="en-US" altLang="ko-KR" baseline="0" dirty="0"/>
              <a:t>necrotizing pneumonia</a:t>
            </a:r>
            <a:r>
              <a:rPr lang="ko-KR" altLang="en-US" baseline="0" dirty="0"/>
              <a:t>의 증상이 관찰되는 경우에는 </a:t>
            </a:r>
            <a:r>
              <a:rPr lang="en-US" altLang="ko-KR" baseline="0" dirty="0"/>
              <a:t>MRSA</a:t>
            </a:r>
            <a:r>
              <a:rPr lang="ko-KR" altLang="en-US" baseline="0" dirty="0"/>
              <a:t>의 가능성을 고려하여 항생제를 선택해야 한다고 강조한 바 있다</a:t>
            </a:r>
            <a:r>
              <a:rPr lang="en-US" altLang="ko-KR" baseline="0" dirty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278CD4-C78F-4362-83AB-89DB4E136B35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7942652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Influenza</a:t>
            </a:r>
            <a:r>
              <a:rPr lang="ko-KR" altLang="en-US" dirty="0"/>
              <a:t>에서 </a:t>
            </a:r>
            <a:r>
              <a:rPr lang="en-US" altLang="ko-KR" dirty="0"/>
              <a:t>MRSA co-infection</a:t>
            </a:r>
            <a:r>
              <a:rPr lang="ko-KR" altLang="en-US" dirty="0"/>
              <a:t>에 관한 문헌을 보면</a:t>
            </a:r>
            <a:r>
              <a:rPr lang="en-US" altLang="ko-KR" dirty="0"/>
              <a:t>, </a:t>
            </a:r>
          </a:p>
          <a:p>
            <a:r>
              <a:rPr lang="en-US" altLang="ko-KR" dirty="0"/>
              <a:t>2009</a:t>
            </a:r>
            <a:r>
              <a:rPr lang="ko-KR" altLang="en-US" dirty="0"/>
              <a:t>년 </a:t>
            </a:r>
            <a:r>
              <a:rPr lang="en-US" altLang="ko-KR" dirty="0"/>
              <a:t>pandemic</a:t>
            </a:r>
            <a:r>
              <a:rPr lang="ko-KR" altLang="en-US" dirty="0"/>
              <a:t>에서 사망한 </a:t>
            </a:r>
            <a:r>
              <a:rPr lang="en-US" altLang="ko-KR" dirty="0"/>
              <a:t>77</a:t>
            </a:r>
            <a:r>
              <a:rPr lang="ko-KR" altLang="en-US" dirty="0"/>
              <a:t>명의 미국인 환자의 </a:t>
            </a:r>
            <a:r>
              <a:rPr lang="en-US" altLang="ko-KR" dirty="0"/>
              <a:t>post-mortem study</a:t>
            </a:r>
            <a:r>
              <a:rPr lang="ko-KR" altLang="en-US" dirty="0"/>
              <a:t>에서 </a:t>
            </a:r>
            <a:r>
              <a:rPr lang="en-US" altLang="ko-KR" dirty="0"/>
              <a:t>22</a:t>
            </a:r>
            <a:r>
              <a:rPr lang="ko-KR" altLang="en-US" dirty="0"/>
              <a:t>명</a:t>
            </a:r>
            <a:r>
              <a:rPr lang="en-US" altLang="ko-KR" dirty="0"/>
              <a:t>(28%)</a:t>
            </a:r>
            <a:r>
              <a:rPr lang="ko-KR" altLang="en-US" dirty="0"/>
              <a:t>의 환자에서 </a:t>
            </a:r>
            <a:r>
              <a:rPr lang="en-US" altLang="ko-KR" dirty="0"/>
              <a:t>bacterial co-infection</a:t>
            </a:r>
            <a:r>
              <a:rPr lang="ko-KR" altLang="en-US" dirty="0"/>
              <a:t>이 확인되었으며 </a:t>
            </a:r>
            <a:r>
              <a:rPr lang="en-US" altLang="ko-KR" dirty="0"/>
              <a:t>10 case</a:t>
            </a:r>
            <a:r>
              <a:rPr lang="ko-KR" altLang="en-US" dirty="0"/>
              <a:t>에서는 </a:t>
            </a:r>
            <a:r>
              <a:rPr lang="en-US" altLang="ko-KR" dirty="0" err="1"/>
              <a:t>S.pneumoniae</a:t>
            </a:r>
            <a:r>
              <a:rPr lang="en-US" altLang="ko-KR" dirty="0"/>
              <a:t>,</a:t>
            </a:r>
            <a:r>
              <a:rPr lang="en-US" altLang="ko-KR" baseline="0" dirty="0"/>
              <a:t> 5 case</a:t>
            </a:r>
            <a:r>
              <a:rPr lang="ko-KR" altLang="en-US" baseline="0" dirty="0"/>
              <a:t>에서는 </a:t>
            </a:r>
            <a:r>
              <a:rPr lang="en-US" altLang="ko-KR" baseline="0" dirty="0"/>
              <a:t>MRSA</a:t>
            </a:r>
            <a:r>
              <a:rPr lang="ko-KR" altLang="en-US" baseline="0" dirty="0"/>
              <a:t>가 보고되었다</a:t>
            </a:r>
            <a:r>
              <a:rPr lang="en-US" altLang="ko-KR" baseline="0" dirty="0"/>
              <a:t>. </a:t>
            </a:r>
          </a:p>
          <a:p>
            <a:r>
              <a:rPr lang="en-US" altLang="ko-KR" dirty="0"/>
              <a:t>2010</a:t>
            </a:r>
            <a:r>
              <a:rPr lang="ko-KR" altLang="en-US" dirty="0"/>
              <a:t>년 발표된 내용에 따르면</a:t>
            </a:r>
            <a:r>
              <a:rPr lang="en-US" altLang="ko-KR" dirty="0"/>
              <a:t>, </a:t>
            </a:r>
            <a:r>
              <a:rPr lang="ko-KR" altLang="en-US" dirty="0"/>
              <a:t>호주에서 </a:t>
            </a:r>
            <a:r>
              <a:rPr lang="en-US" altLang="ko-KR" dirty="0"/>
              <a:t>influenza </a:t>
            </a:r>
            <a:r>
              <a:rPr lang="ko-KR" altLang="en-US" dirty="0"/>
              <a:t>감염으로 입원치료를 받은 </a:t>
            </a:r>
            <a:r>
              <a:rPr lang="en-US" altLang="ko-KR" dirty="0"/>
              <a:t>252</a:t>
            </a:r>
            <a:r>
              <a:rPr lang="ko-KR" altLang="en-US" dirty="0"/>
              <a:t>명의 환자 중에서 </a:t>
            </a:r>
            <a:r>
              <a:rPr lang="en-US" altLang="ko-KR" dirty="0"/>
              <a:t>3</a:t>
            </a:r>
            <a:r>
              <a:rPr lang="ko-KR" altLang="en-US" dirty="0"/>
              <a:t>명에서 </a:t>
            </a:r>
            <a:r>
              <a:rPr lang="en-US" altLang="ko-KR" dirty="0"/>
              <a:t>MRSA CAP</a:t>
            </a:r>
            <a:r>
              <a:rPr lang="ko-KR" altLang="en-US" dirty="0"/>
              <a:t>가 발견되었으며</a:t>
            </a:r>
            <a:r>
              <a:rPr lang="en-US" altLang="ko-KR" dirty="0"/>
              <a:t>, </a:t>
            </a:r>
            <a:r>
              <a:rPr lang="ko-KR" altLang="en-US" dirty="0"/>
              <a:t>이후에 추가적으로 병원 진료를 받지 못하고 사망한 </a:t>
            </a:r>
            <a:r>
              <a:rPr lang="en-US" altLang="ko-KR" dirty="0"/>
              <a:t>2</a:t>
            </a:r>
            <a:r>
              <a:rPr lang="ko-KR" altLang="en-US" dirty="0"/>
              <a:t>명에서도 </a:t>
            </a:r>
            <a:r>
              <a:rPr lang="en-US" altLang="ko-KR" dirty="0"/>
              <a:t>post-mortem examination</a:t>
            </a:r>
            <a:r>
              <a:rPr lang="ko-KR" altLang="en-US" dirty="0"/>
              <a:t>에서 </a:t>
            </a:r>
            <a:r>
              <a:rPr lang="en-US" altLang="ko-KR" dirty="0"/>
              <a:t>MRSA </a:t>
            </a:r>
            <a:r>
              <a:rPr lang="ko-KR" altLang="en-US" dirty="0"/>
              <a:t>폐렴이 발견된 바 있다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278CD4-C78F-4362-83AB-89DB4E136B35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6512466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2008</a:t>
            </a:r>
            <a:r>
              <a:rPr lang="ko-KR" altLang="en-US" dirty="0"/>
              <a:t>년에 보고된 내용에 따르면</a:t>
            </a:r>
            <a:r>
              <a:rPr lang="en-US" altLang="ko-KR" dirty="0"/>
              <a:t>, </a:t>
            </a:r>
          </a:p>
          <a:p>
            <a:r>
              <a:rPr lang="en-US" altLang="ko-KR" dirty="0"/>
              <a:t>Staphylococcus </a:t>
            </a:r>
            <a:r>
              <a:rPr lang="en-US" altLang="ko-KR" dirty="0" err="1"/>
              <a:t>aureus</a:t>
            </a:r>
            <a:r>
              <a:rPr lang="en-US" altLang="ko-KR" dirty="0"/>
              <a:t> CAP</a:t>
            </a:r>
            <a:r>
              <a:rPr lang="ko-KR" altLang="en-US" dirty="0"/>
              <a:t>로 진단된 </a:t>
            </a:r>
            <a:r>
              <a:rPr lang="en-US" altLang="ko-KR" dirty="0"/>
              <a:t>51</a:t>
            </a:r>
            <a:r>
              <a:rPr lang="ko-KR" altLang="en-US" dirty="0"/>
              <a:t>명의 환자 중 </a:t>
            </a:r>
            <a:r>
              <a:rPr lang="en-US" altLang="ko-KR" dirty="0"/>
              <a:t>79%</a:t>
            </a:r>
            <a:r>
              <a:rPr lang="ko-KR" altLang="en-US" dirty="0"/>
              <a:t>에서 </a:t>
            </a:r>
            <a:r>
              <a:rPr lang="en-US" altLang="ko-KR" dirty="0"/>
              <a:t>MRSA </a:t>
            </a:r>
            <a:r>
              <a:rPr lang="ko-KR" altLang="en-US" dirty="0"/>
              <a:t>감염이 확인되었으며</a:t>
            </a:r>
            <a:r>
              <a:rPr lang="en-US" altLang="ko-KR" dirty="0"/>
              <a:t>, influenza </a:t>
            </a:r>
            <a:r>
              <a:rPr lang="ko-KR" altLang="en-US" dirty="0"/>
              <a:t>검사를 </a:t>
            </a:r>
            <a:r>
              <a:rPr lang="ko-KR" altLang="en-US" dirty="0" err="1"/>
              <a:t>시행받은</a:t>
            </a:r>
            <a:r>
              <a:rPr lang="ko-KR" altLang="en-US" dirty="0"/>
              <a:t> </a:t>
            </a:r>
            <a:r>
              <a:rPr lang="en-US" altLang="ko-KR" dirty="0"/>
              <a:t>33</a:t>
            </a:r>
            <a:r>
              <a:rPr lang="ko-KR" altLang="en-US" dirty="0"/>
              <a:t>명 중 </a:t>
            </a:r>
            <a:r>
              <a:rPr lang="en-US" altLang="ko-KR" dirty="0"/>
              <a:t>11</a:t>
            </a:r>
            <a:r>
              <a:rPr lang="ko-KR" altLang="en-US" dirty="0"/>
              <a:t>명에서 양성 반응이 확인되었다</a:t>
            </a:r>
            <a:r>
              <a:rPr lang="en-US" altLang="ko-KR" dirty="0"/>
              <a:t>.</a:t>
            </a:r>
          </a:p>
          <a:p>
            <a:endParaRPr lang="en-US" altLang="ko-KR" dirty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278CD4-C78F-4362-83AB-89DB4E136B35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1383638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2014</a:t>
            </a:r>
            <a:r>
              <a:rPr lang="ko-KR" altLang="en-US" dirty="0"/>
              <a:t>년 </a:t>
            </a:r>
            <a:r>
              <a:rPr lang="en-US" altLang="ko-KR" dirty="0"/>
              <a:t>lancet</a:t>
            </a:r>
            <a:r>
              <a:rPr lang="ko-KR" altLang="en-US" dirty="0"/>
              <a:t>에 </a:t>
            </a:r>
            <a:r>
              <a:rPr lang="en-US" altLang="ko-KR" dirty="0"/>
              <a:t>2009</a:t>
            </a:r>
            <a:r>
              <a:rPr lang="ko-KR" altLang="en-US" dirty="0"/>
              <a:t>년 </a:t>
            </a:r>
            <a:r>
              <a:rPr lang="en-US" altLang="ko-KR" dirty="0"/>
              <a:t>pandemic </a:t>
            </a:r>
            <a:r>
              <a:rPr lang="ko-KR" altLang="en-US" dirty="0"/>
              <a:t>시기에 </a:t>
            </a:r>
            <a:r>
              <a:rPr lang="en-US" altLang="ko-KR" dirty="0"/>
              <a:t>influenza</a:t>
            </a:r>
            <a:r>
              <a:rPr lang="en-US" altLang="ko-KR" baseline="0" dirty="0"/>
              <a:t> </a:t>
            </a:r>
            <a:r>
              <a:rPr lang="ko-KR" altLang="en-US" baseline="0" dirty="0"/>
              <a:t>감염으로 입원치료를 받은 환자 </a:t>
            </a:r>
            <a:r>
              <a:rPr lang="en-US" altLang="ko-KR" baseline="0" dirty="0"/>
              <a:t>29234</a:t>
            </a:r>
            <a:r>
              <a:rPr lang="ko-KR" altLang="en-US" baseline="0" dirty="0"/>
              <a:t>명을 대상으로 한 </a:t>
            </a:r>
            <a:r>
              <a:rPr lang="en-US" altLang="ko-KR" baseline="0" dirty="0"/>
              <a:t>meta-analysis</a:t>
            </a:r>
            <a:r>
              <a:rPr lang="ko-KR" altLang="en-US" baseline="0" dirty="0"/>
              <a:t>에 따르면</a:t>
            </a:r>
            <a:r>
              <a:rPr lang="en-US" altLang="ko-KR" baseline="0" dirty="0"/>
              <a:t>, </a:t>
            </a:r>
          </a:p>
          <a:p>
            <a:r>
              <a:rPr lang="ko-KR" altLang="en-US" baseline="0" dirty="0"/>
              <a:t>치료를 </a:t>
            </a:r>
            <a:r>
              <a:rPr lang="ko-KR" altLang="en-US" baseline="0" dirty="0" err="1"/>
              <a:t>받은군과</a:t>
            </a:r>
            <a:r>
              <a:rPr lang="ko-KR" altLang="en-US" baseline="0" dirty="0"/>
              <a:t> 치료를 받지 않은 군 사이에 </a:t>
            </a:r>
            <a:r>
              <a:rPr lang="en-US" altLang="ko-KR" baseline="0" dirty="0"/>
              <a:t>16</a:t>
            </a:r>
            <a:r>
              <a:rPr lang="ko-KR" altLang="en-US" baseline="0" dirty="0"/>
              <a:t>세 미만의 소아를 제외하고는 모두 </a:t>
            </a:r>
            <a:r>
              <a:rPr lang="en-US" altLang="ko-KR" baseline="0" dirty="0"/>
              <a:t>mortality</a:t>
            </a:r>
            <a:r>
              <a:rPr lang="ko-KR" altLang="en-US" baseline="0" dirty="0"/>
              <a:t>가 개선되는 결과를 보였다</a:t>
            </a:r>
            <a:r>
              <a:rPr lang="en-US" altLang="ko-KR" baseline="0" dirty="0"/>
              <a:t>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278CD4-C78F-4362-83AB-89DB4E136B35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6781223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같은 연구에서 증상 발생 </a:t>
            </a:r>
            <a:r>
              <a:rPr lang="en-US" altLang="ko-KR" dirty="0"/>
              <a:t>2</a:t>
            </a:r>
            <a:r>
              <a:rPr lang="ko-KR" altLang="en-US" dirty="0"/>
              <a:t>일 이내를 </a:t>
            </a:r>
            <a:r>
              <a:rPr lang="en-US" altLang="ko-KR" dirty="0"/>
              <a:t>early, 2</a:t>
            </a:r>
            <a:r>
              <a:rPr lang="ko-KR" altLang="en-US" dirty="0"/>
              <a:t>일 이후를 </a:t>
            </a:r>
            <a:r>
              <a:rPr lang="en-US" altLang="ko-KR" dirty="0"/>
              <a:t>later treatment</a:t>
            </a:r>
            <a:r>
              <a:rPr lang="ko-KR" altLang="en-US" dirty="0"/>
              <a:t>로 정의하고 </a:t>
            </a:r>
            <a:endParaRPr lang="en-US" altLang="ko-KR" dirty="0"/>
          </a:p>
          <a:p>
            <a:r>
              <a:rPr lang="ko-KR" altLang="en-US" dirty="0"/>
              <a:t>치료 시작 시점에 따른 분석을 </a:t>
            </a:r>
            <a:r>
              <a:rPr lang="ko-KR" altLang="en-US" dirty="0" err="1"/>
              <a:t>시행했을때</a:t>
            </a:r>
            <a:r>
              <a:rPr lang="en-US" altLang="ko-KR" dirty="0"/>
              <a:t>, early</a:t>
            </a:r>
            <a:r>
              <a:rPr lang="en-US" altLang="ko-KR" baseline="0" dirty="0"/>
              <a:t> treatment</a:t>
            </a:r>
            <a:r>
              <a:rPr lang="ko-KR" altLang="en-US" baseline="0" dirty="0"/>
              <a:t>를 시행한 경우에 </a:t>
            </a:r>
            <a:r>
              <a:rPr lang="en-US" altLang="ko-KR" baseline="0" dirty="0"/>
              <a:t>later treatment</a:t>
            </a:r>
            <a:r>
              <a:rPr lang="ko-KR" altLang="en-US" baseline="0" dirty="0"/>
              <a:t>나 </a:t>
            </a:r>
            <a:r>
              <a:rPr lang="en-US" altLang="ko-KR" baseline="0" dirty="0"/>
              <a:t>none</a:t>
            </a:r>
            <a:r>
              <a:rPr lang="ko-KR" altLang="en-US" baseline="0" dirty="0"/>
              <a:t>에 비하여 성인에서는 모두 사망률이 개선되는 결과를 보였다</a:t>
            </a:r>
            <a:r>
              <a:rPr lang="en-US" altLang="ko-KR" baseline="0" dirty="0"/>
              <a:t>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278CD4-C78F-4362-83AB-89DB4E136B35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9409842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하지만 </a:t>
            </a:r>
            <a:r>
              <a:rPr lang="en-US" altLang="ko-KR" dirty="0"/>
              <a:t>later treatment</a:t>
            </a:r>
            <a:r>
              <a:rPr lang="ko-KR" altLang="en-US" dirty="0"/>
              <a:t>를 시행한 군과 치료를 하지 않은 군 사이의 비교에서는 </a:t>
            </a:r>
            <a:r>
              <a:rPr lang="en-US" altLang="ko-KR" dirty="0"/>
              <a:t>critical care</a:t>
            </a:r>
            <a:r>
              <a:rPr lang="ko-KR" altLang="en-US" dirty="0"/>
              <a:t>를 받은 성인에서만 치료가 사망률을 개선시켰을 뿐</a:t>
            </a:r>
            <a:r>
              <a:rPr lang="en-US" altLang="ko-KR" dirty="0"/>
              <a:t>, </a:t>
            </a:r>
          </a:p>
          <a:p>
            <a:r>
              <a:rPr lang="ko-KR" altLang="en-US" dirty="0"/>
              <a:t>다른  </a:t>
            </a:r>
            <a:r>
              <a:rPr lang="en-US" altLang="ko-KR" dirty="0"/>
              <a:t>subgroup</a:t>
            </a:r>
            <a:r>
              <a:rPr lang="ko-KR" altLang="en-US" dirty="0"/>
              <a:t>에서는 유의한 차이를 만들어내지 못하였다</a:t>
            </a:r>
            <a:r>
              <a:rPr lang="en-US" altLang="ko-KR" dirty="0"/>
              <a:t>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278CD4-C78F-4362-83AB-89DB4E136B35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6235465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2015</a:t>
            </a:r>
            <a:r>
              <a:rPr lang="ko-KR" altLang="en-US" dirty="0"/>
              <a:t>년에 </a:t>
            </a:r>
            <a:r>
              <a:rPr lang="en-US" altLang="ko-KR" dirty="0"/>
              <a:t>clinical infectious diseases</a:t>
            </a:r>
            <a:r>
              <a:rPr lang="ko-KR" altLang="en-US" dirty="0"/>
              <a:t>에 보고된 내용에 따르면</a:t>
            </a:r>
            <a:r>
              <a:rPr lang="en-US" altLang="ko-KR" dirty="0"/>
              <a:t>, 2010~2013</a:t>
            </a:r>
            <a:r>
              <a:rPr lang="ko-KR" altLang="en-US" dirty="0"/>
              <a:t>년의 </a:t>
            </a:r>
            <a:r>
              <a:rPr lang="en-US" altLang="ko-KR" dirty="0"/>
              <a:t>influenza season</a:t>
            </a:r>
            <a:r>
              <a:rPr lang="ko-KR" altLang="en-US" dirty="0"/>
              <a:t>에 입원한 환자 </a:t>
            </a:r>
            <a:r>
              <a:rPr lang="en-US" altLang="ko-KR" dirty="0"/>
              <a:t>6593</a:t>
            </a:r>
            <a:r>
              <a:rPr lang="ko-KR" altLang="en-US" dirty="0"/>
              <a:t>명</a:t>
            </a:r>
            <a:r>
              <a:rPr lang="en-US" altLang="ko-KR" dirty="0"/>
              <a:t>(</a:t>
            </a:r>
            <a:r>
              <a:rPr lang="ko-KR" altLang="en-US" dirty="0"/>
              <a:t>미국</a:t>
            </a:r>
            <a:r>
              <a:rPr lang="en-US" altLang="ko-KR" dirty="0"/>
              <a:t>)</a:t>
            </a:r>
            <a:r>
              <a:rPr lang="ko-KR" altLang="en-US" dirty="0"/>
              <a:t>을 대상으로 </a:t>
            </a:r>
            <a:r>
              <a:rPr lang="en-US" altLang="ko-KR" dirty="0"/>
              <a:t>antiviral treatment</a:t>
            </a:r>
            <a:r>
              <a:rPr lang="ko-KR" altLang="en-US" dirty="0"/>
              <a:t>의 시기에 따라</a:t>
            </a:r>
            <a:r>
              <a:rPr lang="en-US" altLang="ko-KR" dirty="0"/>
              <a:t>(early 4</a:t>
            </a:r>
            <a:r>
              <a:rPr lang="ko-KR" altLang="en-US" dirty="0"/>
              <a:t>일</a:t>
            </a:r>
            <a:r>
              <a:rPr lang="en-US" altLang="ko-KR" dirty="0"/>
              <a:t> </a:t>
            </a:r>
            <a:r>
              <a:rPr lang="ko-KR" altLang="en-US" dirty="0"/>
              <a:t>이내 </a:t>
            </a:r>
            <a:r>
              <a:rPr lang="en-US" altLang="ko-KR" dirty="0" err="1"/>
              <a:t>vs</a:t>
            </a:r>
            <a:r>
              <a:rPr lang="en-US" altLang="ko-KR" dirty="0"/>
              <a:t> later)</a:t>
            </a:r>
            <a:r>
              <a:rPr lang="en-US" altLang="ko-KR" baseline="0" dirty="0"/>
              <a:t> </a:t>
            </a:r>
            <a:r>
              <a:rPr lang="ko-KR" altLang="en-US" baseline="0" dirty="0"/>
              <a:t>환자들의 퇴원 후 </a:t>
            </a:r>
            <a:r>
              <a:rPr lang="en-US" altLang="ko-KR" baseline="0" dirty="0"/>
              <a:t>extended care</a:t>
            </a:r>
            <a:r>
              <a:rPr lang="ko-KR" altLang="en-US" baseline="0" dirty="0"/>
              <a:t>가</a:t>
            </a:r>
            <a:r>
              <a:rPr lang="en-US" altLang="ko-KR" baseline="0" dirty="0"/>
              <a:t>(new placement in a skilled nursing home/long-term/rehabilitation facility)</a:t>
            </a:r>
            <a:r>
              <a:rPr lang="ko-KR" altLang="en-US" baseline="0" dirty="0"/>
              <a:t> 필요한 정도를 비교한 결과 </a:t>
            </a:r>
            <a:r>
              <a:rPr lang="en-US" altLang="ko-KR" baseline="0" dirty="0"/>
              <a:t>early treatment</a:t>
            </a:r>
            <a:r>
              <a:rPr lang="ko-KR" altLang="en-US" baseline="0" dirty="0"/>
              <a:t>를 시행한 경우에 유의하게 필요가 줄었으며 병원 재원 기간도 감소시켰다고 보고하였다</a:t>
            </a:r>
            <a:r>
              <a:rPr lang="en-US" altLang="ko-KR" baseline="0" dirty="0"/>
              <a:t>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278CD4-C78F-4362-83AB-89DB4E136B35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920277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인플루엔자는 재채기나 기침을 하는 경우 주로 </a:t>
            </a:r>
            <a:r>
              <a:rPr lang="en-US" altLang="ko-KR" dirty="0"/>
              <a:t>large particle droplet</a:t>
            </a:r>
            <a:r>
              <a:rPr lang="ko-KR" altLang="en-US" dirty="0"/>
              <a:t>을 통하여 개인 사이의 밀접한 접촉으로 전파 됩니다</a:t>
            </a:r>
            <a:r>
              <a:rPr lang="en-US" altLang="ko-KR" dirty="0"/>
              <a:t>. 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278CD4-C78F-4362-83AB-89DB4E136B35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2923679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2009</a:t>
            </a:r>
            <a:r>
              <a:rPr lang="ko-KR" altLang="en-US" dirty="0"/>
              <a:t>년 </a:t>
            </a:r>
            <a:r>
              <a:rPr lang="en-US" altLang="ko-KR" dirty="0" err="1"/>
              <a:t>jama</a:t>
            </a:r>
            <a:r>
              <a:rPr lang="ko-KR" altLang="en-US" dirty="0"/>
              <a:t>에 발표된 내용에 따르면</a:t>
            </a:r>
            <a:r>
              <a:rPr lang="en-US" altLang="ko-KR" dirty="0"/>
              <a:t>, </a:t>
            </a:r>
          </a:p>
          <a:p>
            <a:r>
              <a:rPr lang="en-US" altLang="ko-KR" dirty="0"/>
              <a:t>ECMO </a:t>
            </a:r>
            <a:r>
              <a:rPr lang="ko-KR" altLang="en-US" dirty="0"/>
              <a:t>치료를 받은 </a:t>
            </a:r>
            <a:r>
              <a:rPr lang="en-US" altLang="ko-KR" dirty="0"/>
              <a:t>68</a:t>
            </a:r>
            <a:r>
              <a:rPr lang="ko-KR" altLang="en-US" dirty="0"/>
              <a:t>명의 </a:t>
            </a:r>
            <a:r>
              <a:rPr lang="en-US" altLang="ko-KR" dirty="0"/>
              <a:t>H1N1</a:t>
            </a:r>
            <a:r>
              <a:rPr lang="en-US" altLang="ko-KR" baseline="0" dirty="0"/>
              <a:t> associated ARDS </a:t>
            </a:r>
            <a:r>
              <a:rPr lang="ko-KR" altLang="en-US" baseline="0" dirty="0"/>
              <a:t>환자에서</a:t>
            </a:r>
            <a:endParaRPr lang="en-US" altLang="ko-KR" dirty="0"/>
          </a:p>
          <a:p>
            <a:r>
              <a:rPr lang="en-US" altLang="ko-KR" dirty="0"/>
              <a:t>Mortality</a:t>
            </a:r>
            <a:r>
              <a:rPr lang="ko-KR" altLang="en-US" dirty="0"/>
              <a:t>는 </a:t>
            </a:r>
            <a:r>
              <a:rPr lang="en-US" altLang="ko-KR" dirty="0"/>
              <a:t>21%. Hemorrhage</a:t>
            </a:r>
            <a:r>
              <a:rPr lang="ko-KR" altLang="en-US" dirty="0"/>
              <a:t>와 </a:t>
            </a:r>
            <a:r>
              <a:rPr lang="en-US" altLang="ko-KR" dirty="0"/>
              <a:t>intracranial </a:t>
            </a:r>
            <a:r>
              <a:rPr lang="en-US" altLang="ko-KR" dirty="0" err="1"/>
              <a:t>hemorrgage</a:t>
            </a:r>
            <a:r>
              <a:rPr lang="ko-KR" altLang="en-US" dirty="0"/>
              <a:t>로 사망한 환자가 </a:t>
            </a:r>
            <a:r>
              <a:rPr lang="en-US" altLang="ko-KR" dirty="0"/>
              <a:t>15</a:t>
            </a:r>
            <a:r>
              <a:rPr lang="ko-KR" altLang="en-US" dirty="0"/>
              <a:t>명중에 </a:t>
            </a:r>
            <a:r>
              <a:rPr lang="en-US" altLang="ko-KR" dirty="0"/>
              <a:t>10</a:t>
            </a:r>
            <a:r>
              <a:rPr lang="ko-KR" altLang="en-US" dirty="0"/>
              <a:t>명</a:t>
            </a:r>
            <a:r>
              <a:rPr lang="en-US" altLang="ko-KR" dirty="0"/>
              <a:t>. </a:t>
            </a:r>
          </a:p>
          <a:p>
            <a:r>
              <a:rPr lang="ko-KR" altLang="en-US" dirty="0"/>
              <a:t>환자들이 젊고</a:t>
            </a:r>
            <a:r>
              <a:rPr lang="en-US" altLang="ko-KR" dirty="0"/>
              <a:t>(</a:t>
            </a:r>
            <a:r>
              <a:rPr lang="ko-KR" altLang="en-US" dirty="0"/>
              <a:t>평균</a:t>
            </a:r>
            <a:r>
              <a:rPr lang="en-US" altLang="ko-KR" dirty="0"/>
              <a:t>36</a:t>
            </a:r>
            <a:r>
              <a:rPr lang="ko-KR" altLang="en-US" dirty="0"/>
              <a:t>세</a:t>
            </a:r>
            <a:r>
              <a:rPr lang="en-US" altLang="ko-KR" dirty="0"/>
              <a:t>)</a:t>
            </a:r>
            <a:r>
              <a:rPr lang="ko-KR" altLang="en-US" dirty="0"/>
              <a:t> 다른 기저질환이 없지만</a:t>
            </a:r>
            <a:r>
              <a:rPr lang="en-US" altLang="ko-KR" dirty="0"/>
              <a:t>, </a:t>
            </a:r>
            <a:r>
              <a:rPr lang="ko-KR" altLang="en-US" dirty="0"/>
              <a:t>상대적으로 낮은 사망률을 보인 것으로 보고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278CD4-C78F-4362-83AB-89DB4E136B35}" type="slidenum">
              <a:rPr lang="ko-KR" altLang="en-US" smtClean="0"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1891068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2013</a:t>
            </a:r>
            <a:r>
              <a:rPr lang="ko-KR" altLang="en-US" dirty="0"/>
              <a:t>년에 </a:t>
            </a:r>
            <a:r>
              <a:rPr lang="en-US" altLang="ko-KR" dirty="0"/>
              <a:t>intensive care medicine</a:t>
            </a:r>
            <a:r>
              <a:rPr lang="ko-KR" altLang="en-US" dirty="0"/>
              <a:t>에 발표된 내용에 따르면</a:t>
            </a:r>
            <a:r>
              <a:rPr lang="en-US" altLang="ko-KR" dirty="0"/>
              <a:t>, </a:t>
            </a:r>
          </a:p>
          <a:p>
            <a:r>
              <a:rPr lang="en-US" altLang="ko-KR" dirty="0"/>
              <a:t>ARDS </a:t>
            </a:r>
            <a:r>
              <a:rPr lang="ko-KR" altLang="en-US" dirty="0"/>
              <a:t>진단 하 </a:t>
            </a:r>
            <a:r>
              <a:rPr lang="en-US" altLang="ko-KR" dirty="0"/>
              <a:t>ECMO </a:t>
            </a:r>
            <a:r>
              <a:rPr lang="ko-KR" altLang="en-US" dirty="0"/>
              <a:t>치료를 받은 </a:t>
            </a:r>
            <a:r>
              <a:rPr lang="en-US" altLang="ko-KR" dirty="0"/>
              <a:t>85</a:t>
            </a:r>
            <a:r>
              <a:rPr lang="ko-KR" altLang="en-US" dirty="0"/>
              <a:t>명의 환자에서 </a:t>
            </a:r>
            <a:r>
              <a:rPr lang="en-US" altLang="ko-KR" dirty="0"/>
              <a:t>survivor</a:t>
            </a:r>
            <a:r>
              <a:rPr lang="ko-KR" altLang="en-US" dirty="0"/>
              <a:t>는</a:t>
            </a:r>
            <a:r>
              <a:rPr lang="en-US" altLang="ko-KR" baseline="0" dirty="0"/>
              <a:t> 37</a:t>
            </a:r>
            <a:r>
              <a:rPr lang="ko-KR" altLang="en-US" baseline="0" dirty="0"/>
              <a:t>명</a:t>
            </a:r>
            <a:r>
              <a:rPr lang="en-US" altLang="ko-KR" baseline="0" dirty="0"/>
              <a:t>, </a:t>
            </a:r>
            <a:r>
              <a:rPr lang="en-US" altLang="ko-KR" baseline="0" dirty="0" err="1"/>
              <a:t>nonsurvivor</a:t>
            </a:r>
            <a:r>
              <a:rPr lang="ko-KR" altLang="en-US" baseline="0" dirty="0"/>
              <a:t>는 </a:t>
            </a:r>
            <a:r>
              <a:rPr lang="en-US" altLang="ko-KR" baseline="0" dirty="0"/>
              <a:t>48</a:t>
            </a:r>
            <a:r>
              <a:rPr lang="ko-KR" altLang="en-US" baseline="0" dirty="0"/>
              <a:t>명이었다</a:t>
            </a:r>
            <a:r>
              <a:rPr lang="en-US" altLang="ko-KR" baseline="0" dirty="0"/>
              <a:t>. </a:t>
            </a:r>
          </a:p>
          <a:p>
            <a:r>
              <a:rPr lang="en-US" altLang="ko-KR" baseline="0" dirty="0"/>
              <a:t>Multivariate analysis</a:t>
            </a:r>
            <a:r>
              <a:rPr lang="ko-KR" altLang="en-US" baseline="0" dirty="0"/>
              <a:t>를 통하여 </a:t>
            </a:r>
            <a:r>
              <a:rPr lang="en-US" altLang="ko-KR" baseline="0" dirty="0"/>
              <a:t>age, SOFA score, influenza pneumonia </a:t>
            </a:r>
            <a:r>
              <a:rPr lang="ko-KR" altLang="en-US" baseline="0" dirty="0"/>
              <a:t>진단 여부를 예후 인자로 </a:t>
            </a:r>
            <a:r>
              <a:rPr lang="en-US" altLang="ko-KR" baseline="0" dirty="0"/>
              <a:t>score</a:t>
            </a:r>
            <a:r>
              <a:rPr lang="ko-KR" altLang="en-US" baseline="0" dirty="0"/>
              <a:t>를 매겨 </a:t>
            </a:r>
            <a:endParaRPr lang="en-US" altLang="ko-KR" baseline="0" dirty="0"/>
          </a:p>
          <a:p>
            <a:r>
              <a:rPr lang="en-US" altLang="ko-KR" baseline="0" dirty="0"/>
              <a:t>0~2</a:t>
            </a:r>
            <a:r>
              <a:rPr lang="ko-KR" altLang="en-US" baseline="0" dirty="0"/>
              <a:t>점과 </a:t>
            </a:r>
            <a:r>
              <a:rPr lang="en-US" altLang="ko-KR" baseline="0" dirty="0"/>
              <a:t>3~4</a:t>
            </a:r>
            <a:r>
              <a:rPr lang="ko-KR" altLang="en-US" baseline="0" dirty="0"/>
              <a:t>점 환자군 사이에 </a:t>
            </a:r>
            <a:r>
              <a:rPr lang="en-US" altLang="ko-KR" baseline="0" dirty="0"/>
              <a:t>cumulative survival</a:t>
            </a:r>
            <a:r>
              <a:rPr lang="ko-KR" altLang="en-US" baseline="0" dirty="0"/>
              <a:t>이 의미 있게 차이 나는 것을 보고하였다</a:t>
            </a:r>
            <a:r>
              <a:rPr lang="en-US" altLang="ko-KR" baseline="0" dirty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278CD4-C78F-4362-83AB-89DB4E136B35}" type="slidenum">
              <a:rPr lang="ko-KR" altLang="en-US" smtClean="0"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7499075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2013</a:t>
            </a:r>
            <a:r>
              <a:rPr lang="ko-KR" altLang="en-US" baseline="0" dirty="0"/>
              <a:t>년 </a:t>
            </a:r>
            <a:r>
              <a:rPr lang="en-US" altLang="ko-KR" baseline="0" dirty="0"/>
              <a:t>intensive care medicine</a:t>
            </a:r>
            <a:r>
              <a:rPr lang="ko-KR" altLang="en-US" baseline="0" dirty="0"/>
              <a:t>에 발표된 내용에 따르면 </a:t>
            </a:r>
            <a:endParaRPr lang="en-US" altLang="ko-KR" baseline="0" dirty="0"/>
          </a:p>
          <a:p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prospective multicenter cohort study on 60 patients with influenza A (H1N1)-associated respiratory distress syndrome (2009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년 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pandemic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의 이탈리아 데이터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</a:t>
            </a:r>
            <a:r>
              <a:rPr lang="en-US" altLang="ko-K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preECMO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입원 기간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bilirubin, </a:t>
            </a:r>
            <a:r>
              <a:rPr lang="en-US" altLang="ko-K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creatine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hematocrit, MAP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가 예후를 결정한다고 분석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</a:p>
          <a:p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이를 이용한 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scoring system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으로 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external validation test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를 시행한 결과 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AUC 0.6937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의 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ROC curve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를 얻을 수 있었다고 보고 함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</a:p>
          <a:p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(scoring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으로 최종적으로 예측하는 것은 뭐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????)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278CD4-C78F-4362-83AB-89DB4E136B35}" type="slidenum">
              <a:rPr lang="ko-KR" altLang="en-US" smtClean="0"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8683572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Viral</a:t>
            </a:r>
            <a:r>
              <a:rPr lang="en-US" altLang="ko-KR" baseline="0" dirty="0"/>
              <a:t> </a:t>
            </a:r>
            <a:r>
              <a:rPr lang="en-US" altLang="ko-KR" baseline="0" dirty="0" err="1"/>
              <a:t>peumonia</a:t>
            </a:r>
            <a:r>
              <a:rPr lang="ko-KR" altLang="en-US" baseline="0" dirty="0"/>
              <a:t>에서 </a:t>
            </a:r>
            <a:r>
              <a:rPr lang="en-US" altLang="ko-KR" baseline="0" dirty="0" err="1"/>
              <a:t>steroi</a:t>
            </a:r>
            <a:r>
              <a:rPr lang="ko-KR" altLang="en-US" baseline="0" dirty="0"/>
              <a:t>이 사용은 </a:t>
            </a:r>
            <a:r>
              <a:rPr lang="en-US" altLang="ko-KR" baseline="0" dirty="0" err="1"/>
              <a:t>proinflammatory</a:t>
            </a:r>
            <a:r>
              <a:rPr lang="en-US" altLang="ko-KR" baseline="0" dirty="0"/>
              <a:t> cytokine</a:t>
            </a:r>
            <a:r>
              <a:rPr lang="ko-KR" altLang="en-US" baseline="0" dirty="0"/>
              <a:t>의 증가나 </a:t>
            </a:r>
            <a:r>
              <a:rPr lang="en-US" altLang="ko-KR" baseline="0" dirty="0"/>
              <a:t>cytokine storm</a:t>
            </a:r>
            <a:r>
              <a:rPr lang="ko-KR" altLang="en-US" baseline="0" dirty="0"/>
              <a:t>과 같은 </a:t>
            </a:r>
            <a:r>
              <a:rPr lang="en-US" altLang="ko-KR" baseline="0" dirty="0"/>
              <a:t>immune response</a:t>
            </a:r>
            <a:r>
              <a:rPr lang="ko-KR" altLang="en-US" baseline="0" dirty="0"/>
              <a:t>가 </a:t>
            </a:r>
            <a:r>
              <a:rPr lang="en-US" altLang="ko-KR" baseline="0" dirty="0"/>
              <a:t>higher mortality case</a:t>
            </a:r>
            <a:r>
              <a:rPr lang="ko-KR" altLang="en-US" baseline="0" dirty="0"/>
              <a:t>와 연관이 되어있으며 </a:t>
            </a:r>
            <a:endParaRPr lang="en-US" altLang="ko-KR" baseline="0" dirty="0"/>
          </a:p>
          <a:p>
            <a:r>
              <a:rPr lang="en-US" altLang="ko-KR" baseline="0" dirty="0"/>
              <a:t>Steroid </a:t>
            </a:r>
            <a:r>
              <a:rPr lang="ko-KR" altLang="en-US" baseline="0" dirty="0"/>
              <a:t>치료가 이러한 기전을 억제 </a:t>
            </a:r>
            <a:r>
              <a:rPr lang="ko-KR" altLang="en-US" baseline="0" dirty="0" err="1"/>
              <a:t>할수</a:t>
            </a:r>
            <a:r>
              <a:rPr lang="ko-KR" altLang="en-US" baseline="0" dirty="0"/>
              <a:t> 있으리란 기대에 토대를 두고 시행되나</a:t>
            </a:r>
            <a:r>
              <a:rPr lang="en-US" altLang="ko-KR" baseline="0" dirty="0"/>
              <a:t>, </a:t>
            </a:r>
            <a:r>
              <a:rPr lang="ko-KR" altLang="en-US" baseline="0" dirty="0"/>
              <a:t>이전부터 효과에 대한 논란은 계속 있어왔다</a:t>
            </a:r>
            <a:r>
              <a:rPr lang="en-US" altLang="ko-KR" baseline="0" dirty="0"/>
              <a:t>.</a:t>
            </a:r>
            <a:endParaRPr lang="en-US" altLang="ko-KR" dirty="0"/>
          </a:p>
          <a:p>
            <a:r>
              <a:rPr lang="en-US" altLang="ko-KR" dirty="0"/>
              <a:t>2011</a:t>
            </a:r>
            <a:r>
              <a:rPr lang="ko-KR" altLang="en-US" dirty="0"/>
              <a:t>년 발표</a:t>
            </a:r>
            <a:r>
              <a:rPr lang="en-US" altLang="ko-KR" dirty="0"/>
              <a:t>. </a:t>
            </a:r>
          </a:p>
          <a:p>
            <a:r>
              <a:rPr lang="en-US" altLang="ko-KR" dirty="0"/>
              <a:t>2009</a:t>
            </a:r>
            <a:r>
              <a:rPr lang="ko-KR" altLang="en-US" dirty="0"/>
              <a:t>년 </a:t>
            </a:r>
            <a:r>
              <a:rPr lang="en-US" altLang="ko-KR" dirty="0"/>
              <a:t>H1N1 influenza</a:t>
            </a:r>
            <a:r>
              <a:rPr lang="en-US" altLang="ko-KR" baseline="0" dirty="0"/>
              <a:t> pneumonia</a:t>
            </a:r>
            <a:r>
              <a:rPr lang="ko-KR" altLang="en-US" baseline="0" dirty="0"/>
              <a:t>의 </a:t>
            </a:r>
            <a:r>
              <a:rPr lang="en-US" altLang="ko-KR" dirty="0"/>
              <a:t>French registry </a:t>
            </a:r>
            <a:r>
              <a:rPr lang="ko-KR" altLang="en-US" dirty="0"/>
              <a:t>환자들 중 </a:t>
            </a:r>
            <a:r>
              <a:rPr lang="en-US" altLang="ko-KR" dirty="0"/>
              <a:t>ARDS</a:t>
            </a:r>
            <a:r>
              <a:rPr lang="ko-KR" altLang="en-US" dirty="0"/>
              <a:t>에 합당한 환자들을 대상으로 연구 진행</a:t>
            </a:r>
            <a:r>
              <a:rPr lang="en-US" altLang="ko-KR" dirty="0"/>
              <a:t>. </a:t>
            </a:r>
          </a:p>
          <a:p>
            <a:r>
              <a:rPr lang="en-US" altLang="ko-KR" dirty="0"/>
              <a:t>208</a:t>
            </a:r>
            <a:r>
              <a:rPr lang="ko-KR" altLang="en-US" dirty="0"/>
              <a:t>명을 대상으로 한 분석에서 </a:t>
            </a:r>
            <a:r>
              <a:rPr lang="en-US" altLang="ko-KR" dirty="0"/>
              <a:t>corticosteroid(hydrocortisone</a:t>
            </a:r>
            <a:r>
              <a:rPr lang="en-US" altLang="ko-KR" baseline="0" dirty="0"/>
              <a:t> 270mg *11days)</a:t>
            </a:r>
            <a:r>
              <a:rPr lang="en-US" altLang="ko-KR" dirty="0"/>
              <a:t> </a:t>
            </a:r>
            <a:r>
              <a:rPr lang="ko-KR" altLang="en-US" dirty="0"/>
              <a:t>치료가 사망률을 높이는 것으로 보고하였다</a:t>
            </a:r>
            <a:r>
              <a:rPr lang="en-US" altLang="ko-KR" dirty="0"/>
              <a:t>.</a:t>
            </a:r>
          </a:p>
          <a:p>
            <a:r>
              <a:rPr lang="en-US" altLang="ko-KR" dirty="0"/>
              <a:t>(</a:t>
            </a:r>
            <a:r>
              <a:rPr lang="ko-KR" altLang="en-US" dirty="0"/>
              <a:t>추가적인 분석에서 </a:t>
            </a:r>
            <a:r>
              <a:rPr lang="en-US" altLang="ko-KR" dirty="0"/>
              <a:t>MV </a:t>
            </a:r>
            <a:r>
              <a:rPr lang="ko-KR" altLang="en-US" dirty="0"/>
              <a:t>시작 후 </a:t>
            </a:r>
            <a:r>
              <a:rPr lang="en-US" altLang="ko-KR" dirty="0"/>
              <a:t>3</a:t>
            </a:r>
            <a:r>
              <a:rPr lang="ko-KR" altLang="en-US" dirty="0"/>
              <a:t>일 이내에 </a:t>
            </a:r>
            <a:r>
              <a:rPr lang="en-US" altLang="ko-KR" dirty="0"/>
              <a:t>steroid </a:t>
            </a:r>
            <a:r>
              <a:rPr lang="ko-KR" altLang="en-US" dirty="0"/>
              <a:t>치료를 시행한 경우에서 사망률을 높인다고 보고하였다</a:t>
            </a:r>
            <a:r>
              <a:rPr lang="en-US" altLang="ko-KR" dirty="0"/>
              <a:t>)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278CD4-C78F-4362-83AB-89DB4E136B35}" type="slidenum">
              <a:rPr lang="ko-KR" altLang="en-US" smtClean="0"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046713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2012</a:t>
            </a:r>
            <a:r>
              <a:rPr lang="ko-KR" altLang="en-US" dirty="0"/>
              <a:t>년에 </a:t>
            </a:r>
            <a:r>
              <a:rPr lang="en-US" altLang="ko-KR" dirty="0"/>
              <a:t>journal of infection</a:t>
            </a:r>
            <a:r>
              <a:rPr lang="ko-KR" altLang="en-US" dirty="0"/>
              <a:t>에 발표된 내용에 따르면 </a:t>
            </a:r>
            <a:r>
              <a:rPr lang="en-US" altLang="ko-KR" dirty="0"/>
              <a:t>2009</a:t>
            </a:r>
            <a:r>
              <a:rPr lang="ko-KR" altLang="en-US" dirty="0"/>
              <a:t>년 </a:t>
            </a:r>
            <a:r>
              <a:rPr lang="en-US" altLang="ko-KR" dirty="0"/>
              <a:t>pandemic</a:t>
            </a:r>
            <a:r>
              <a:rPr lang="ko-KR" altLang="en-US" dirty="0"/>
              <a:t>에서 </a:t>
            </a:r>
            <a:r>
              <a:rPr lang="en-US" altLang="ko-KR" dirty="0"/>
              <a:t>primary</a:t>
            </a:r>
            <a:r>
              <a:rPr lang="en-US" altLang="ko-KR" baseline="0" dirty="0"/>
              <a:t> influenza pneumonia </a:t>
            </a:r>
            <a:r>
              <a:rPr lang="ko-KR" altLang="en-US" baseline="0" dirty="0"/>
              <a:t>진단 하 </a:t>
            </a:r>
            <a:endParaRPr lang="en-US" altLang="ko-KR" baseline="0" dirty="0"/>
          </a:p>
          <a:p>
            <a:r>
              <a:rPr lang="en-US" altLang="ko-KR" baseline="0" dirty="0"/>
              <a:t>ICU</a:t>
            </a:r>
            <a:r>
              <a:rPr lang="ko-KR" altLang="en-US" baseline="0" dirty="0"/>
              <a:t>에서 치료 받은 환자 </a:t>
            </a:r>
            <a:r>
              <a:rPr lang="en-US" altLang="ko-KR" baseline="0" dirty="0"/>
              <a:t>372</a:t>
            </a:r>
            <a:r>
              <a:rPr lang="ko-KR" altLang="en-US" baseline="0" dirty="0"/>
              <a:t>명 중 </a:t>
            </a:r>
            <a:r>
              <a:rPr lang="en-US" altLang="ko-KR" baseline="0" dirty="0"/>
              <a:t>steroid </a:t>
            </a:r>
            <a:r>
              <a:rPr lang="ko-KR" altLang="en-US" baseline="0" dirty="0"/>
              <a:t>치료 받은 </a:t>
            </a:r>
            <a:r>
              <a:rPr lang="en-US" altLang="ko-KR" baseline="0" dirty="0"/>
              <a:t>136</a:t>
            </a:r>
            <a:r>
              <a:rPr lang="ko-KR" altLang="en-US" baseline="0" dirty="0"/>
              <a:t>명에서 치료 받지 않은 군과 비교하여 </a:t>
            </a:r>
            <a:r>
              <a:rPr lang="en-US" altLang="ko-KR" baseline="0" dirty="0"/>
              <a:t>survival</a:t>
            </a:r>
            <a:r>
              <a:rPr lang="ko-KR" altLang="en-US" baseline="0" dirty="0"/>
              <a:t>에 </a:t>
            </a:r>
            <a:r>
              <a:rPr lang="ko-KR" altLang="en-US" baseline="0"/>
              <a:t>차이가 없었다</a:t>
            </a:r>
            <a:r>
              <a:rPr lang="en-US" altLang="ko-KR" baseline="0"/>
              <a:t>.</a:t>
            </a:r>
            <a:endParaRPr lang="en-US" altLang="ko-KR" baseline="0" dirty="0"/>
          </a:p>
          <a:p>
            <a:r>
              <a:rPr lang="ko-KR" altLang="en-US" baseline="0" dirty="0"/>
              <a:t>스테로이드 용법에 대한 기술이 없음</a:t>
            </a:r>
            <a:r>
              <a:rPr lang="en-US" altLang="ko-KR" baseline="0" dirty="0"/>
              <a:t>.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278CD4-C78F-4362-83AB-89DB4E136B35}" type="slidenum">
              <a:rPr lang="ko-KR" altLang="en-US" smtClean="0"/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1428659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2016</a:t>
            </a:r>
            <a:r>
              <a:rPr lang="ko-KR" altLang="en-US" dirty="0"/>
              <a:t>년 </a:t>
            </a:r>
            <a:r>
              <a:rPr lang="en-US" altLang="ko-KR" dirty="0"/>
              <a:t>critical care medicine</a:t>
            </a:r>
            <a:r>
              <a:rPr lang="ko-KR" altLang="en-US" dirty="0"/>
              <a:t>에 발표된 내용에 따르면 </a:t>
            </a:r>
            <a:r>
              <a:rPr lang="en-US" altLang="ko-KR" dirty="0"/>
              <a:t>(observational</a:t>
            </a:r>
            <a:r>
              <a:rPr lang="en-US" altLang="ko-KR" baseline="0" dirty="0"/>
              <a:t> study)</a:t>
            </a:r>
            <a:endParaRPr lang="en-US" altLang="ko-KR" dirty="0"/>
          </a:p>
          <a:p>
            <a:r>
              <a:rPr lang="ko-KR" altLang="en-US" dirty="0"/>
              <a:t>중국에서 </a:t>
            </a:r>
            <a:r>
              <a:rPr lang="en-US" altLang="ko-KR" dirty="0"/>
              <a:t>2013</a:t>
            </a:r>
            <a:r>
              <a:rPr lang="ko-KR" altLang="en-US" dirty="0"/>
              <a:t>년에서 </a:t>
            </a:r>
            <a:r>
              <a:rPr lang="en-US" altLang="ko-KR" dirty="0"/>
              <a:t>2015</a:t>
            </a:r>
            <a:r>
              <a:rPr lang="ko-KR" altLang="en-US" dirty="0"/>
              <a:t>년 사이에 </a:t>
            </a:r>
            <a:r>
              <a:rPr lang="en-US" altLang="ko-KR" dirty="0"/>
              <a:t>H7N9</a:t>
            </a:r>
            <a:r>
              <a:rPr lang="en-US" altLang="ko-KR" baseline="0" dirty="0"/>
              <a:t> </a:t>
            </a:r>
            <a:r>
              <a:rPr lang="ko-KR" altLang="en-US" baseline="0" dirty="0"/>
              <a:t>인플루엔자 폐렴으로 입원 치료를 받은 환자 </a:t>
            </a:r>
            <a:r>
              <a:rPr lang="en-US" altLang="ko-KR" baseline="0" dirty="0"/>
              <a:t>288</a:t>
            </a:r>
            <a:r>
              <a:rPr lang="ko-KR" altLang="en-US" baseline="0" dirty="0"/>
              <a:t>명을 대상으로 한 연구에서</a:t>
            </a:r>
            <a:endParaRPr lang="en-US" altLang="ko-KR" baseline="0" dirty="0"/>
          </a:p>
          <a:p>
            <a:r>
              <a:rPr lang="ko-KR" altLang="en-US" baseline="0" dirty="0"/>
              <a:t>증상 발생 후 </a:t>
            </a:r>
            <a:r>
              <a:rPr lang="en-US" altLang="ko-KR" baseline="0" dirty="0"/>
              <a:t>7</a:t>
            </a:r>
            <a:r>
              <a:rPr lang="ko-KR" altLang="en-US" baseline="0" dirty="0"/>
              <a:t>일 이내에 평균 </a:t>
            </a:r>
            <a:r>
              <a:rPr lang="en-US" altLang="ko-KR" baseline="0" dirty="0"/>
              <a:t>7</a:t>
            </a:r>
            <a:r>
              <a:rPr lang="ko-KR" altLang="en-US" baseline="0" dirty="0"/>
              <a:t>일 동안 최고용량 </a:t>
            </a:r>
            <a:r>
              <a:rPr lang="en-US" altLang="ko-KR" baseline="0" dirty="0"/>
              <a:t>80mg(40~120mg) methylprednisolone </a:t>
            </a:r>
            <a:r>
              <a:rPr lang="ko-KR" altLang="en-US" baseline="0" dirty="0"/>
              <a:t>치료한 경우에 치료를 시행하지 않은 환자에 비하여 사망률과 </a:t>
            </a:r>
            <a:r>
              <a:rPr lang="en-US" altLang="ko-KR" baseline="0" dirty="0"/>
              <a:t>viral shedding</a:t>
            </a:r>
            <a:r>
              <a:rPr lang="ko-KR" altLang="en-US" baseline="0" dirty="0"/>
              <a:t>의 기간이 유의하게 증가하였다</a:t>
            </a:r>
            <a:r>
              <a:rPr lang="en-US" altLang="ko-KR" baseline="0" dirty="0"/>
              <a:t>.</a:t>
            </a:r>
          </a:p>
          <a:p>
            <a:r>
              <a:rPr lang="en-US" altLang="ko-KR" baseline="0" dirty="0"/>
              <a:t>High dose</a:t>
            </a:r>
            <a:r>
              <a:rPr lang="ko-KR" altLang="en-US" baseline="0" dirty="0"/>
              <a:t>는 </a:t>
            </a:r>
            <a:r>
              <a:rPr lang="en-US" altLang="ko-KR" baseline="0" dirty="0"/>
              <a:t>150</a:t>
            </a:r>
            <a:r>
              <a:rPr lang="ko-KR" altLang="en-US" baseline="0" dirty="0"/>
              <a:t>이상 </a:t>
            </a:r>
            <a:r>
              <a:rPr lang="en-US" altLang="ko-KR" baseline="0" dirty="0"/>
              <a:t>low dose</a:t>
            </a:r>
            <a:r>
              <a:rPr lang="ko-KR" altLang="en-US" baseline="0" dirty="0"/>
              <a:t>는 </a:t>
            </a:r>
            <a:r>
              <a:rPr lang="en-US" altLang="ko-KR" baseline="0"/>
              <a:t>25~150 </a:t>
            </a:r>
            <a:r>
              <a:rPr lang="ko-KR" altLang="en-US" baseline="0"/>
              <a:t>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278CD4-C78F-4362-83AB-89DB4E136B35}" type="slidenum">
              <a:rPr lang="ko-KR" altLang="en-US" smtClean="0"/>
              <a:t>26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064611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바이러스의 </a:t>
            </a:r>
            <a:r>
              <a:rPr lang="en-US" altLang="ko-KR" dirty="0"/>
              <a:t>shedding</a:t>
            </a:r>
            <a:r>
              <a:rPr lang="ko-KR" altLang="en-US" dirty="0"/>
              <a:t>은 건강한 성인에서 증상 발생 </a:t>
            </a:r>
            <a:r>
              <a:rPr lang="en-US" altLang="ko-KR" dirty="0"/>
              <a:t>1~2</a:t>
            </a:r>
            <a:r>
              <a:rPr lang="ko-KR" altLang="en-US" dirty="0"/>
              <a:t>일 전에 감지될 수 있으며</a:t>
            </a:r>
            <a:r>
              <a:rPr lang="en-US" altLang="ko-KR" dirty="0"/>
              <a:t>, </a:t>
            </a:r>
          </a:p>
          <a:p>
            <a:r>
              <a:rPr lang="ko-KR" altLang="en-US" dirty="0"/>
              <a:t>평균 약 </a:t>
            </a:r>
            <a:r>
              <a:rPr lang="en-US" altLang="ko-KR" dirty="0"/>
              <a:t>5</a:t>
            </a:r>
            <a:r>
              <a:rPr lang="ko-KR" altLang="en-US" dirty="0"/>
              <a:t>일간 </a:t>
            </a:r>
            <a:r>
              <a:rPr lang="en-US" altLang="ko-KR" dirty="0"/>
              <a:t>shedding</a:t>
            </a:r>
            <a:r>
              <a:rPr lang="ko-KR" altLang="en-US" dirty="0"/>
              <a:t>을</a:t>
            </a:r>
            <a:r>
              <a:rPr lang="en-US" altLang="ko-KR" baseline="0" dirty="0"/>
              <a:t> </a:t>
            </a:r>
            <a:r>
              <a:rPr lang="ko-KR" altLang="en-US" baseline="0" dirty="0"/>
              <a:t>합니다</a:t>
            </a:r>
            <a:r>
              <a:rPr lang="en-US" altLang="ko-KR" baseline="0" dirty="0"/>
              <a:t>. </a:t>
            </a:r>
            <a:r>
              <a:rPr lang="ko-KR" altLang="en-US" baseline="0" dirty="0"/>
              <a:t>하지만 소아나 노인 그리고 </a:t>
            </a:r>
            <a:r>
              <a:rPr lang="ko-KR" altLang="en-US" baseline="0" dirty="0" err="1"/>
              <a:t>만성질환자나</a:t>
            </a:r>
            <a:r>
              <a:rPr lang="ko-KR" altLang="en-US" baseline="0" dirty="0"/>
              <a:t> </a:t>
            </a:r>
            <a:r>
              <a:rPr lang="ko-KR" altLang="en-US" baseline="0" dirty="0" err="1"/>
              <a:t>면역저하자에서는</a:t>
            </a:r>
            <a:r>
              <a:rPr lang="ko-KR" altLang="en-US" baseline="0" dirty="0"/>
              <a:t> 더 긴 </a:t>
            </a:r>
            <a:r>
              <a:rPr lang="ko-KR" altLang="en-US" baseline="0" dirty="0" err="1"/>
              <a:t>기간동안</a:t>
            </a:r>
            <a:r>
              <a:rPr lang="ko-KR" altLang="en-US" baseline="0" dirty="0"/>
              <a:t> </a:t>
            </a:r>
            <a:r>
              <a:rPr lang="en-US" altLang="ko-KR" baseline="0" dirty="0"/>
              <a:t>shedding</a:t>
            </a:r>
            <a:r>
              <a:rPr lang="ko-KR" altLang="en-US" baseline="0" dirty="0"/>
              <a:t>이 나타날 수 있습니다</a:t>
            </a:r>
            <a:r>
              <a:rPr lang="en-US" altLang="ko-KR" baseline="0" dirty="0"/>
              <a:t>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278CD4-C78F-4362-83AB-89DB4E136B35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385513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Shedding</a:t>
            </a:r>
            <a:r>
              <a:rPr lang="ko-KR" altLang="en-US" dirty="0"/>
              <a:t>의 정도는 증상과 병의 중한 정도와 연관을 가집니다</a:t>
            </a:r>
            <a:r>
              <a:rPr lang="en-US" altLang="ko-KR" dirty="0"/>
              <a:t>. </a:t>
            </a:r>
            <a:r>
              <a:rPr lang="ko-KR" altLang="en-US" dirty="0"/>
              <a:t>그래서 </a:t>
            </a:r>
            <a:r>
              <a:rPr lang="en-US" altLang="ko-KR" dirty="0"/>
              <a:t>shedding</a:t>
            </a:r>
            <a:r>
              <a:rPr lang="ko-KR" altLang="en-US" dirty="0"/>
              <a:t>의 정도는 환자마다 굉장히 다양하며</a:t>
            </a:r>
            <a:r>
              <a:rPr lang="en-US" altLang="ko-KR" dirty="0"/>
              <a:t>,</a:t>
            </a:r>
          </a:p>
          <a:p>
            <a:r>
              <a:rPr lang="en-US" altLang="ko-KR" dirty="0"/>
              <a:t>2013</a:t>
            </a:r>
            <a:r>
              <a:rPr lang="ko-KR" altLang="en-US" dirty="0"/>
              <a:t>년에 발표된 연구에 따르면 홍콩에서 </a:t>
            </a:r>
            <a:r>
              <a:rPr lang="en-US" altLang="ko-KR" dirty="0"/>
              <a:t>2008</a:t>
            </a:r>
            <a:r>
              <a:rPr lang="ko-KR" altLang="en-US" dirty="0"/>
              <a:t>년에서 </a:t>
            </a:r>
            <a:r>
              <a:rPr lang="en-US" altLang="ko-KR" dirty="0"/>
              <a:t>2009</a:t>
            </a:r>
            <a:r>
              <a:rPr lang="ko-KR" altLang="en-US" dirty="0"/>
              <a:t>년 사이에 외래 환자를 대상으로 </a:t>
            </a:r>
            <a:r>
              <a:rPr lang="en-US" altLang="ko-KR" dirty="0"/>
              <a:t>shedding magnitude</a:t>
            </a:r>
            <a:r>
              <a:rPr lang="ko-KR" altLang="en-US" dirty="0"/>
              <a:t>를 가지고 감염력을 </a:t>
            </a:r>
            <a:r>
              <a:rPr lang="ko-KR" altLang="en-US" dirty="0" err="1"/>
              <a:t>추정하였을때</a:t>
            </a:r>
            <a:r>
              <a:rPr lang="ko-KR" altLang="en-US" dirty="0"/>
              <a:t> 감염력이 높은 </a:t>
            </a:r>
            <a:r>
              <a:rPr lang="en-US" altLang="ko-KR" dirty="0"/>
              <a:t>20%</a:t>
            </a:r>
            <a:r>
              <a:rPr lang="ko-KR" altLang="en-US" dirty="0"/>
              <a:t>가 전체 감염의 약 </a:t>
            </a:r>
            <a:r>
              <a:rPr lang="en-US" altLang="ko-KR" dirty="0"/>
              <a:t>80~90% </a:t>
            </a:r>
            <a:r>
              <a:rPr lang="ko-KR" altLang="en-US" dirty="0"/>
              <a:t>가량을 일으킨다고 보고하였다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278CD4-C78F-4362-83AB-89DB4E136B35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382163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그러면 다시 </a:t>
            </a:r>
            <a:r>
              <a:rPr lang="en-US" altLang="ko-KR" dirty="0"/>
              <a:t>complicated</a:t>
            </a:r>
            <a:r>
              <a:rPr lang="en-US" altLang="ko-KR" baseline="0" dirty="0"/>
              <a:t> influenza</a:t>
            </a:r>
            <a:r>
              <a:rPr lang="ko-KR" altLang="en-US" baseline="0" dirty="0"/>
              <a:t>에 대하여 알아보면</a:t>
            </a:r>
            <a:r>
              <a:rPr lang="en-US" altLang="ko-KR" baseline="0" dirty="0"/>
              <a:t>, respiratory </a:t>
            </a:r>
            <a:r>
              <a:rPr lang="ko-KR" altLang="en-US" baseline="0" dirty="0"/>
              <a:t>그리고 </a:t>
            </a:r>
            <a:r>
              <a:rPr lang="en-US" altLang="ko-KR" baseline="0" dirty="0" err="1"/>
              <a:t>nonrespiratory</a:t>
            </a:r>
            <a:r>
              <a:rPr lang="en-US" altLang="ko-KR" baseline="0" dirty="0"/>
              <a:t> complication</a:t>
            </a:r>
            <a:r>
              <a:rPr lang="ko-KR" altLang="en-US" baseline="0" dirty="0"/>
              <a:t>이 발생할 수 있으며</a:t>
            </a:r>
            <a:r>
              <a:rPr lang="en-US" altLang="ko-KR" baseline="0" dirty="0"/>
              <a:t>, </a:t>
            </a:r>
          </a:p>
          <a:p>
            <a:r>
              <a:rPr lang="ko-KR" altLang="en-US" baseline="0" dirty="0"/>
              <a:t>가장 주요한 사망의 원인은 </a:t>
            </a:r>
            <a:r>
              <a:rPr lang="en-US" altLang="ko-KR" baseline="0" dirty="0"/>
              <a:t>viral pneumonia</a:t>
            </a:r>
            <a:r>
              <a:rPr lang="ko-KR" altLang="en-US" baseline="0" dirty="0"/>
              <a:t>와 </a:t>
            </a:r>
            <a:r>
              <a:rPr lang="en-US" altLang="ko-KR" baseline="0" dirty="0"/>
              <a:t>secondary bacterial pneumonia </a:t>
            </a:r>
            <a:r>
              <a:rPr lang="ko-KR" altLang="en-US" baseline="0" dirty="0"/>
              <a:t>입니다</a:t>
            </a:r>
            <a:r>
              <a:rPr lang="en-US" altLang="ko-KR" baseline="0" dirty="0"/>
              <a:t>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278CD4-C78F-4362-83AB-89DB4E136B35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013071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이러한 </a:t>
            </a:r>
            <a:r>
              <a:rPr lang="en-US" altLang="ko-KR" dirty="0"/>
              <a:t>severe influenza complication</a:t>
            </a:r>
            <a:r>
              <a:rPr lang="ko-KR" altLang="en-US" dirty="0"/>
              <a:t>의 발생을 예측할 수 있는 위험인자로는 </a:t>
            </a:r>
            <a:endParaRPr lang="en-US" altLang="ko-KR" dirty="0"/>
          </a:p>
          <a:p>
            <a:r>
              <a:rPr lang="en-US" altLang="ko-KR" dirty="0"/>
              <a:t>5</a:t>
            </a:r>
            <a:r>
              <a:rPr lang="ko-KR" altLang="en-US" dirty="0"/>
              <a:t>세 미만의 소아나 </a:t>
            </a:r>
            <a:r>
              <a:rPr lang="en-US" altLang="ko-KR" dirty="0"/>
              <a:t>65</a:t>
            </a:r>
            <a:r>
              <a:rPr lang="ko-KR" altLang="en-US" dirty="0"/>
              <a:t>세 이상의 고령</a:t>
            </a:r>
            <a:r>
              <a:rPr lang="en-US" altLang="ko-KR" dirty="0"/>
              <a:t>, </a:t>
            </a:r>
            <a:r>
              <a:rPr lang="ko-KR" altLang="en-US" dirty="0"/>
              <a:t>만성적인 심폐질환</a:t>
            </a:r>
            <a:r>
              <a:rPr lang="en-US" altLang="ko-KR" dirty="0"/>
              <a:t>, </a:t>
            </a:r>
            <a:r>
              <a:rPr lang="ko-KR" altLang="en-US" dirty="0"/>
              <a:t>비만하거나 면역저하자 등이 있는 것으로 알려져 있습니다</a:t>
            </a:r>
            <a:r>
              <a:rPr lang="en-US" altLang="ko-KR" dirty="0"/>
              <a:t>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278CD4-C78F-4362-83AB-89DB4E136B35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576069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먼저 </a:t>
            </a:r>
            <a:r>
              <a:rPr lang="en-US" altLang="ko-KR" dirty="0"/>
              <a:t>primary influenza pneumonia</a:t>
            </a:r>
            <a:r>
              <a:rPr lang="ko-KR" altLang="en-US" dirty="0"/>
              <a:t>에 대하여 알아보면</a:t>
            </a:r>
            <a:r>
              <a:rPr lang="en-US" altLang="ko-KR" dirty="0"/>
              <a:t>, </a:t>
            </a:r>
          </a:p>
          <a:p>
            <a:r>
              <a:rPr lang="ko-KR" altLang="en-US" dirty="0"/>
              <a:t>이는 가장 </a:t>
            </a:r>
            <a:r>
              <a:rPr lang="en-US" altLang="ko-KR" dirty="0"/>
              <a:t>severe</a:t>
            </a:r>
            <a:r>
              <a:rPr lang="ko-KR" altLang="en-US" dirty="0"/>
              <a:t>하나 흔하지 않은 폐합병증으로 알려져 있습니다</a:t>
            </a:r>
            <a:r>
              <a:rPr lang="en-US" altLang="ko-KR" dirty="0"/>
              <a:t>. </a:t>
            </a:r>
          </a:p>
          <a:p>
            <a:r>
              <a:rPr lang="ko-KR" altLang="en-US" dirty="0"/>
              <a:t>고열</a:t>
            </a:r>
            <a:r>
              <a:rPr lang="en-US" altLang="ko-KR" dirty="0"/>
              <a:t>, dyspnea, </a:t>
            </a:r>
            <a:r>
              <a:rPr lang="ko-KR" altLang="en-US" dirty="0" err="1"/>
              <a:t>청색증등이</a:t>
            </a:r>
            <a:r>
              <a:rPr lang="ko-KR" altLang="en-US" dirty="0"/>
              <a:t> 증상으로 나타날 수 있으며 </a:t>
            </a:r>
            <a:r>
              <a:rPr lang="en-US" altLang="ko-KR" dirty="0"/>
              <a:t>left atrial pressure</a:t>
            </a:r>
            <a:r>
              <a:rPr lang="ko-KR" altLang="en-US" dirty="0"/>
              <a:t>가 증가되어 있는 환자에게 더 잘 발생한다고 알려져 있습니다</a:t>
            </a:r>
            <a:r>
              <a:rPr lang="en-US" altLang="ko-KR" dirty="0"/>
              <a:t>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278CD4-C78F-4362-83AB-89DB4E136B35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009889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2015</a:t>
            </a:r>
            <a:r>
              <a:rPr lang="ko-KR" altLang="en-US" dirty="0"/>
              <a:t>년 </a:t>
            </a:r>
            <a:r>
              <a:rPr lang="en-US" altLang="ko-KR" dirty="0"/>
              <a:t>infectious disease</a:t>
            </a:r>
            <a:r>
              <a:rPr lang="ko-KR" altLang="en-US" dirty="0"/>
              <a:t>에 발표된 내용에 따르면 </a:t>
            </a:r>
            <a:endParaRPr lang="en-US" altLang="ko-KR" dirty="0"/>
          </a:p>
          <a:p>
            <a:r>
              <a:rPr lang="ko-KR" altLang="en-US" dirty="0"/>
              <a:t>미국에서 </a:t>
            </a:r>
            <a:r>
              <a:rPr lang="en-US" altLang="ko-KR" dirty="0"/>
              <a:t>2005~2008</a:t>
            </a:r>
            <a:r>
              <a:rPr lang="ko-KR" altLang="en-US" dirty="0"/>
              <a:t>년에 </a:t>
            </a:r>
            <a:r>
              <a:rPr lang="en-US" altLang="ko-KR" dirty="0"/>
              <a:t>influenza</a:t>
            </a:r>
            <a:r>
              <a:rPr lang="ko-KR" altLang="en-US" dirty="0"/>
              <a:t>로 진단 받고 입원 치료 받은 </a:t>
            </a:r>
            <a:r>
              <a:rPr lang="en-US" altLang="ko-KR" dirty="0"/>
              <a:t>4765</a:t>
            </a:r>
            <a:r>
              <a:rPr lang="ko-KR" altLang="en-US" dirty="0"/>
              <a:t>명의 환자를 대상으로 한 연구에서</a:t>
            </a:r>
            <a:endParaRPr lang="en-US" altLang="ko-KR" dirty="0"/>
          </a:p>
          <a:p>
            <a:r>
              <a:rPr lang="en-US" altLang="ko-KR" dirty="0"/>
              <a:t>Pneumonia</a:t>
            </a:r>
            <a:r>
              <a:rPr lang="ko-KR" altLang="en-US" dirty="0"/>
              <a:t>가 발생하였던 환자는 총 </a:t>
            </a:r>
            <a:r>
              <a:rPr lang="en-US" altLang="ko-KR" dirty="0"/>
              <a:t>1392</a:t>
            </a:r>
            <a:r>
              <a:rPr lang="ko-KR" altLang="en-US" dirty="0"/>
              <a:t>명이었으며 이 중 중환자실 치료를 요했던 환자는 </a:t>
            </a:r>
            <a:r>
              <a:rPr lang="en-US" altLang="ko-KR" dirty="0"/>
              <a:t>27%, </a:t>
            </a:r>
            <a:r>
              <a:rPr lang="ko-KR" altLang="en-US" dirty="0"/>
              <a:t>기계호흡이 필요했던 환자는 </a:t>
            </a:r>
            <a:r>
              <a:rPr lang="en-US" altLang="ko-KR" dirty="0"/>
              <a:t>18%,</a:t>
            </a:r>
            <a:r>
              <a:rPr lang="en-US" altLang="ko-KR" baseline="0" dirty="0"/>
              <a:t> </a:t>
            </a:r>
            <a:r>
              <a:rPr lang="ko-KR" altLang="en-US" baseline="0" dirty="0"/>
              <a:t>사망률은 </a:t>
            </a:r>
            <a:r>
              <a:rPr lang="en-US" altLang="ko-KR" baseline="0" dirty="0"/>
              <a:t>9%</a:t>
            </a:r>
            <a:r>
              <a:rPr lang="ko-KR" altLang="en-US" baseline="0" dirty="0"/>
              <a:t>였다고 보고 하였습니다</a:t>
            </a:r>
            <a:r>
              <a:rPr lang="en-US" altLang="ko-KR" baseline="0" dirty="0"/>
              <a:t>. </a:t>
            </a:r>
            <a:r>
              <a:rPr lang="ko-KR" altLang="en-US" baseline="0" dirty="0"/>
              <a:t>또한 </a:t>
            </a:r>
            <a:r>
              <a:rPr lang="en-US" altLang="ko-KR" baseline="0" dirty="0"/>
              <a:t>multivariable analysis</a:t>
            </a:r>
            <a:r>
              <a:rPr lang="ko-KR" altLang="en-US" baseline="0" dirty="0"/>
              <a:t>를 통하여 </a:t>
            </a:r>
            <a:r>
              <a:rPr lang="en-US" altLang="ko-KR" baseline="0" dirty="0"/>
              <a:t>75</a:t>
            </a:r>
            <a:r>
              <a:rPr lang="ko-KR" altLang="en-US" baseline="0" dirty="0"/>
              <a:t>세 이상의 고령</a:t>
            </a:r>
            <a:r>
              <a:rPr lang="en-US" altLang="ko-KR" baseline="0" dirty="0"/>
              <a:t>/</a:t>
            </a:r>
            <a:r>
              <a:rPr lang="ko-KR" altLang="en-US" baseline="0" dirty="0"/>
              <a:t>백인</a:t>
            </a:r>
            <a:r>
              <a:rPr lang="en-US" altLang="ko-KR" baseline="0" dirty="0"/>
              <a:t>/</a:t>
            </a:r>
            <a:r>
              <a:rPr lang="ko-KR" altLang="en-US" baseline="0" dirty="0"/>
              <a:t>요양시설</a:t>
            </a:r>
            <a:r>
              <a:rPr lang="en-US" altLang="ko-KR" baseline="0" dirty="0"/>
              <a:t>/</a:t>
            </a:r>
            <a:r>
              <a:rPr lang="ko-KR" altLang="en-US" baseline="0" dirty="0"/>
              <a:t>만성폐질환</a:t>
            </a:r>
            <a:r>
              <a:rPr lang="en-US" altLang="ko-KR" baseline="0" dirty="0"/>
              <a:t>/</a:t>
            </a:r>
            <a:r>
              <a:rPr lang="ko-KR" altLang="en-US" baseline="0" dirty="0"/>
              <a:t>면역저하</a:t>
            </a:r>
            <a:r>
              <a:rPr lang="en-US" altLang="ko-KR" baseline="0" dirty="0"/>
              <a:t>/</a:t>
            </a:r>
            <a:r>
              <a:rPr lang="ko-KR" altLang="en-US" baseline="0" dirty="0"/>
              <a:t>천식이 폐렴을 일으키는 위험인자라고 보고하였다</a:t>
            </a:r>
            <a:r>
              <a:rPr lang="en-US" altLang="ko-KR" baseline="0" dirty="0"/>
              <a:t>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278CD4-C78F-4362-83AB-89DB4E136B35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418158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2012</a:t>
            </a:r>
            <a:r>
              <a:rPr lang="ko-KR" altLang="en-US" dirty="0"/>
              <a:t>년에 </a:t>
            </a:r>
            <a:r>
              <a:rPr lang="en-US" altLang="ko-KR" dirty="0"/>
              <a:t>clinical infectious disease</a:t>
            </a:r>
            <a:r>
              <a:rPr lang="ko-KR" altLang="en-US" dirty="0"/>
              <a:t>에 발표된 내용에 따르면</a:t>
            </a:r>
            <a:r>
              <a:rPr lang="en-US" altLang="ko-KR" dirty="0"/>
              <a:t>, </a:t>
            </a:r>
          </a:p>
          <a:p>
            <a:r>
              <a:rPr lang="en-US" altLang="ko-KR" dirty="0"/>
              <a:t>2009</a:t>
            </a:r>
            <a:r>
              <a:rPr lang="ko-KR" altLang="en-US" dirty="0"/>
              <a:t>년 </a:t>
            </a:r>
            <a:r>
              <a:rPr lang="en-US" altLang="ko-KR" dirty="0"/>
              <a:t>pandemic</a:t>
            </a:r>
            <a:r>
              <a:rPr lang="ko-KR" altLang="en-US" dirty="0"/>
              <a:t>에서 </a:t>
            </a:r>
            <a:r>
              <a:rPr lang="en-US" altLang="ko-KR" dirty="0"/>
              <a:t>H1N1 influenza infection</a:t>
            </a:r>
            <a:r>
              <a:rPr lang="ko-KR" altLang="en-US" dirty="0"/>
              <a:t>으로 입원치료를 받았던 환자</a:t>
            </a:r>
            <a:r>
              <a:rPr lang="en-US" altLang="ko-KR" baseline="0" dirty="0"/>
              <a:t> 451</a:t>
            </a:r>
            <a:r>
              <a:rPr lang="ko-KR" altLang="en-US" baseline="0" dirty="0"/>
              <a:t>명을 </a:t>
            </a:r>
            <a:r>
              <a:rPr lang="en-US" altLang="ko-KR" baseline="0" dirty="0"/>
              <a:t>review </a:t>
            </a:r>
            <a:r>
              <a:rPr lang="ko-KR" altLang="en-US" baseline="0" dirty="0"/>
              <a:t>하여 </a:t>
            </a:r>
            <a:r>
              <a:rPr lang="en-US" altLang="ko-KR" baseline="0" dirty="0"/>
              <a:t>pneumonia </a:t>
            </a:r>
            <a:r>
              <a:rPr lang="ko-KR" altLang="en-US" baseline="0" dirty="0"/>
              <a:t>환자 </a:t>
            </a:r>
            <a:r>
              <a:rPr lang="en-US" altLang="ko-KR" baseline="0" dirty="0"/>
              <a:t>195</a:t>
            </a:r>
            <a:r>
              <a:rPr lang="ko-KR" altLang="en-US" baseline="0" dirty="0"/>
              <a:t>명과 </a:t>
            </a:r>
            <a:r>
              <a:rPr lang="en-US" altLang="ko-KR" baseline="0" dirty="0"/>
              <a:t>pneumonia</a:t>
            </a:r>
            <a:r>
              <a:rPr lang="ko-KR" altLang="en-US" baseline="0" dirty="0"/>
              <a:t>가 없었던 환자 </a:t>
            </a:r>
            <a:r>
              <a:rPr lang="en-US" altLang="ko-KR" baseline="0" dirty="0"/>
              <a:t>256</a:t>
            </a:r>
            <a:r>
              <a:rPr lang="ko-KR" altLang="en-US" baseline="0" dirty="0"/>
              <a:t>명을 비교 분석 하였다</a:t>
            </a:r>
            <a:r>
              <a:rPr lang="en-US" altLang="ko-KR" baseline="0" dirty="0"/>
              <a:t>. Pneumonia</a:t>
            </a:r>
            <a:r>
              <a:rPr lang="ko-KR" altLang="en-US" baseline="0" dirty="0"/>
              <a:t>가 있던 환자에서 </a:t>
            </a:r>
            <a:r>
              <a:rPr lang="en-US" altLang="ko-KR" baseline="0" dirty="0"/>
              <a:t>ICU </a:t>
            </a:r>
            <a:r>
              <a:rPr lang="ko-KR" altLang="en-US" baseline="0" dirty="0" err="1"/>
              <a:t>입원률은</a:t>
            </a:r>
            <a:r>
              <a:rPr lang="ko-KR" altLang="en-US" baseline="0" dirty="0"/>
              <a:t> </a:t>
            </a:r>
            <a:r>
              <a:rPr lang="en-US" altLang="ko-KR" baseline="0" dirty="0"/>
              <a:t>52%, MV 39%, ARDS 26%, </a:t>
            </a:r>
            <a:r>
              <a:rPr lang="ko-KR" altLang="en-US" baseline="0" dirty="0"/>
              <a:t>사망률은 </a:t>
            </a:r>
            <a:r>
              <a:rPr lang="en-US" altLang="ko-KR" baseline="0" dirty="0"/>
              <a:t>17%</a:t>
            </a:r>
            <a:r>
              <a:rPr lang="ko-KR" altLang="en-US" baseline="0" dirty="0"/>
              <a:t>였다</a:t>
            </a:r>
            <a:r>
              <a:rPr lang="en-US" altLang="ko-KR" baseline="0" dirty="0"/>
              <a:t>. </a:t>
            </a:r>
          </a:p>
          <a:p>
            <a:r>
              <a:rPr lang="ko-KR" altLang="en-US" baseline="0" dirty="0"/>
              <a:t>두 군 사이에 항바이러스제를 사용한 비율에는 차이가 없었지만 증상 발생 </a:t>
            </a:r>
            <a:r>
              <a:rPr lang="en-US" altLang="ko-KR" baseline="0" dirty="0"/>
              <a:t>2</a:t>
            </a:r>
            <a:r>
              <a:rPr lang="ko-KR" altLang="en-US" baseline="0" dirty="0"/>
              <a:t>일 이내에 치료를 시작한 비율은 </a:t>
            </a:r>
            <a:r>
              <a:rPr lang="en-US" altLang="ko-KR" baseline="0" dirty="0"/>
              <a:t>pneumonia</a:t>
            </a:r>
            <a:r>
              <a:rPr lang="ko-KR" altLang="en-US" baseline="0" dirty="0"/>
              <a:t>가 없는 환자들이 더 높았다</a:t>
            </a:r>
            <a:r>
              <a:rPr lang="en-US" altLang="ko-KR" baseline="0" dirty="0"/>
              <a:t>.(50% </a:t>
            </a:r>
            <a:r>
              <a:rPr lang="en-US" altLang="ko-KR" baseline="0" dirty="0" err="1"/>
              <a:t>vs</a:t>
            </a:r>
            <a:r>
              <a:rPr lang="en-US" altLang="ko-KR" baseline="0" dirty="0"/>
              <a:t> 28%) (</a:t>
            </a:r>
            <a:r>
              <a:rPr lang="ko-KR" altLang="en-US" baseline="0" dirty="0"/>
              <a:t>증상 발생 이후에 입원까지의 평균 기간이 폐렴</a:t>
            </a:r>
            <a:r>
              <a:rPr lang="en-US" altLang="ko-KR" baseline="0" dirty="0"/>
              <a:t>4</a:t>
            </a:r>
            <a:r>
              <a:rPr lang="ko-KR" altLang="en-US" baseline="0" dirty="0"/>
              <a:t>일</a:t>
            </a:r>
            <a:r>
              <a:rPr lang="en-US" altLang="ko-KR" baseline="0" dirty="0"/>
              <a:t>, </a:t>
            </a:r>
            <a:r>
              <a:rPr lang="ko-KR" altLang="en-US" baseline="0" dirty="0" err="1"/>
              <a:t>비폐렴</a:t>
            </a:r>
            <a:r>
              <a:rPr lang="en-US" altLang="ko-KR" baseline="0" dirty="0"/>
              <a:t>2</a:t>
            </a:r>
            <a:r>
              <a:rPr lang="ko-KR" altLang="en-US" baseline="0" dirty="0"/>
              <a:t>일</a:t>
            </a:r>
            <a:r>
              <a:rPr lang="en-US" altLang="ko-KR" baseline="0" dirty="0"/>
              <a:t>)</a:t>
            </a:r>
          </a:p>
          <a:p>
            <a:r>
              <a:rPr lang="en-US" altLang="ko-KR" baseline="0" dirty="0"/>
              <a:t>Multivariable analysis</a:t>
            </a:r>
            <a:r>
              <a:rPr lang="ko-KR" altLang="en-US" baseline="0" dirty="0"/>
              <a:t>를 통한 분석에서는 </a:t>
            </a:r>
            <a:r>
              <a:rPr lang="en-US" altLang="ko-KR" baseline="0" dirty="0"/>
              <a:t>neurological disease </a:t>
            </a:r>
            <a:r>
              <a:rPr lang="ko-KR" altLang="en-US" baseline="0" dirty="0"/>
              <a:t>유무와 최초 </a:t>
            </a:r>
            <a:r>
              <a:rPr lang="en-US" altLang="ko-KR" baseline="0" dirty="0"/>
              <a:t>severe illness(shortness of breath/tachypnea/tachycardia) </a:t>
            </a:r>
            <a:r>
              <a:rPr lang="ko-KR" altLang="en-US" baseline="0" dirty="0"/>
              <a:t>유무가 </a:t>
            </a:r>
            <a:endParaRPr lang="en-US" altLang="ko-KR" baseline="0" dirty="0"/>
          </a:p>
          <a:p>
            <a:r>
              <a:rPr lang="en-US" altLang="ko-KR" baseline="0" dirty="0"/>
              <a:t>Pneumonia </a:t>
            </a:r>
            <a:r>
              <a:rPr lang="ko-KR" altLang="en-US" baseline="0" dirty="0"/>
              <a:t>진단과 연관이 있다고 분석되었다</a:t>
            </a:r>
            <a:r>
              <a:rPr lang="en-US" altLang="ko-KR" baseline="0" dirty="0"/>
              <a:t>. Asthma/COPD</a:t>
            </a:r>
            <a:r>
              <a:rPr lang="ko-KR" altLang="en-US" baseline="0" dirty="0"/>
              <a:t>가 있거나 나이가 </a:t>
            </a:r>
            <a:r>
              <a:rPr lang="en-US" altLang="ko-KR" baseline="0" dirty="0"/>
              <a:t>2</a:t>
            </a:r>
            <a:r>
              <a:rPr lang="ko-KR" altLang="en-US" baseline="0" dirty="0"/>
              <a:t>세 미만인 것은 </a:t>
            </a:r>
            <a:r>
              <a:rPr lang="en-US" altLang="ko-KR" baseline="0" dirty="0"/>
              <a:t>pneumonia</a:t>
            </a:r>
            <a:r>
              <a:rPr lang="ko-KR" altLang="en-US" baseline="0" dirty="0"/>
              <a:t>가 없을 가능성과 연관된다고 분석되었다</a:t>
            </a:r>
            <a:r>
              <a:rPr lang="en-US" altLang="ko-KR" baseline="0" dirty="0"/>
              <a:t>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278CD4-C78F-4362-83AB-89DB4E136B35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240483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4AC5F-8CB0-4CDD-82AB-B35558F0E712}" type="datetimeFigureOut">
              <a:rPr lang="ko-KR" altLang="en-US" smtClean="0"/>
              <a:t>2016-05-19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C0A6C-AFB5-45F9-B93F-132980E298D9}" type="slidenum">
              <a:rPr lang="ko-KR" altLang="en-US" smtClean="0"/>
              <a:t>‹#›</a:t>
            </a:fld>
            <a:endParaRPr lang="ko-KR" altLang="en-US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4AC5F-8CB0-4CDD-82AB-B35558F0E712}" type="datetimeFigureOut">
              <a:rPr lang="ko-KR" altLang="en-US" smtClean="0"/>
              <a:t>2016-05-19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C0A6C-AFB5-45F9-B93F-132980E298D9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4AC5F-8CB0-4CDD-82AB-B35558F0E712}" type="datetimeFigureOut">
              <a:rPr lang="ko-KR" altLang="en-US" smtClean="0"/>
              <a:t>2016-05-19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C0A6C-AFB5-45F9-B93F-132980E298D9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4AC5F-8CB0-4CDD-82AB-B35558F0E712}" type="datetimeFigureOut">
              <a:rPr lang="ko-KR" altLang="en-US" smtClean="0"/>
              <a:t>2016-05-19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C0A6C-AFB5-45F9-B93F-132980E298D9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4AC5F-8CB0-4CDD-82AB-B35558F0E712}" type="datetimeFigureOut">
              <a:rPr lang="ko-KR" altLang="en-US" smtClean="0"/>
              <a:t>2016-05-19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C0A6C-AFB5-45F9-B93F-132980E298D9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4AC5F-8CB0-4CDD-82AB-B35558F0E712}" type="datetimeFigureOut">
              <a:rPr lang="ko-KR" altLang="en-US" smtClean="0"/>
              <a:t>2016-05-19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C0A6C-AFB5-45F9-B93F-132980E298D9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4AC5F-8CB0-4CDD-82AB-B35558F0E712}" type="datetimeFigureOut">
              <a:rPr lang="ko-KR" altLang="en-US" smtClean="0"/>
              <a:t>2016-05-19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C0A6C-AFB5-45F9-B93F-132980E298D9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4AC5F-8CB0-4CDD-82AB-B35558F0E712}" type="datetimeFigureOut">
              <a:rPr lang="ko-KR" altLang="en-US" smtClean="0"/>
              <a:t>2016-05-19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C0A6C-AFB5-45F9-B93F-132980E298D9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4AC5F-8CB0-4CDD-82AB-B35558F0E712}" type="datetimeFigureOut">
              <a:rPr lang="ko-KR" altLang="en-US" smtClean="0"/>
              <a:t>2016-05-19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C0A6C-AFB5-45F9-B93F-132980E298D9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4AC5F-8CB0-4CDD-82AB-B35558F0E712}" type="datetimeFigureOut">
              <a:rPr lang="ko-KR" altLang="en-US" smtClean="0"/>
              <a:t>2016-05-19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C0A6C-AFB5-45F9-B93F-132980E298D9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4AC5F-8CB0-4CDD-82AB-B35558F0E712}" type="datetimeFigureOut">
              <a:rPr lang="ko-KR" altLang="en-US" smtClean="0"/>
              <a:t>2016-05-19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C0A6C-AFB5-45F9-B93F-132980E298D9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F4AC5F-8CB0-4CDD-82AB-B35558F0E712}" type="datetimeFigureOut">
              <a:rPr lang="ko-KR" altLang="en-US" smtClean="0"/>
              <a:t>2016-05-19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DC0A6C-AFB5-45F9-B93F-132980E298D9}" type="slidenum">
              <a:rPr lang="ko-KR" altLang="en-US" smtClean="0"/>
              <a:t>‹#›</a:t>
            </a:fld>
            <a:endParaRPr lang="ko-KR" altLang="en-US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ciencedirect.com/science/journal/01960644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sciencedirect.com/science/journal/01960644/53/3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3568" y="1268760"/>
            <a:ext cx="7772400" cy="1470025"/>
          </a:xfrm>
        </p:spPr>
        <p:txBody>
          <a:bodyPr>
            <a:normAutofit/>
          </a:bodyPr>
          <a:lstStyle/>
          <a:p>
            <a:r>
              <a:rPr lang="en-US" altLang="ko-KR" sz="5400" b="1" dirty="0">
                <a:solidFill>
                  <a:srgbClr val="FFFF00"/>
                </a:solidFill>
              </a:rPr>
              <a:t>Influenza Pneumonia</a:t>
            </a:r>
            <a:endParaRPr lang="ko-KR" altLang="en-US" sz="5400" b="1" dirty="0">
              <a:solidFill>
                <a:srgbClr val="FFFF00"/>
              </a:solidFill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-396552" y="5805264"/>
            <a:ext cx="3978587" cy="1319627"/>
          </a:xfrm>
        </p:spPr>
        <p:txBody>
          <a:bodyPr/>
          <a:lstStyle/>
          <a:p>
            <a:r>
              <a:rPr lang="ko-KR" altLang="en-US" dirty="0"/>
              <a:t>강사 심우호</a:t>
            </a:r>
          </a:p>
        </p:txBody>
      </p:sp>
    </p:spTree>
    <p:extLst>
      <p:ext uri="{BB962C8B-B14F-4D97-AF65-F5344CB8AC3E}">
        <p14:creationId xmlns:p14="http://schemas.microsoft.com/office/powerpoint/2010/main" val="1744002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96477" y="5445224"/>
            <a:ext cx="8229600" cy="1412775"/>
          </a:xfrm>
        </p:spPr>
        <p:txBody>
          <a:bodyPr>
            <a:normAutofit fontScale="92500" lnSpcReduction="20000"/>
          </a:bodyPr>
          <a:lstStyle/>
          <a:p>
            <a:r>
              <a:rPr lang="en-US" altLang="ko-KR" dirty="0"/>
              <a:t>Association with pneumonia diagnosis</a:t>
            </a:r>
          </a:p>
          <a:p>
            <a:pPr marL="0" indent="0">
              <a:buNone/>
            </a:pPr>
            <a:r>
              <a:rPr lang="en-US" altLang="ko-KR" dirty="0"/>
              <a:t>	</a:t>
            </a:r>
            <a:r>
              <a:rPr lang="en-US" altLang="ko-KR" dirty="0">
                <a:solidFill>
                  <a:srgbClr val="0070C0"/>
                </a:solidFill>
              </a:rPr>
              <a:t>(+) neurological disorder, severe illness</a:t>
            </a:r>
          </a:p>
          <a:p>
            <a:pPr marL="0" indent="0">
              <a:buNone/>
            </a:pPr>
            <a:r>
              <a:rPr lang="en-US" altLang="ko-KR" dirty="0">
                <a:solidFill>
                  <a:srgbClr val="0070C0"/>
                </a:solidFill>
              </a:rPr>
              <a:t>	(-) asthma, COPD, &lt; 2 years old</a:t>
            </a:r>
            <a:endParaRPr lang="ko-KR" altLang="en-US" dirty="0">
              <a:solidFill>
                <a:srgbClr val="0070C0"/>
              </a:solidFill>
            </a:endParaRPr>
          </a:p>
        </p:txBody>
      </p:sp>
      <p:grpSp>
        <p:nvGrpSpPr>
          <p:cNvPr id="7" name="그룹 6"/>
          <p:cNvGrpSpPr/>
          <p:nvPr/>
        </p:nvGrpSpPr>
        <p:grpSpPr>
          <a:xfrm>
            <a:off x="312433" y="81467"/>
            <a:ext cx="8652055" cy="5435765"/>
            <a:chOff x="312433" y="9459"/>
            <a:chExt cx="8652055" cy="5435765"/>
          </a:xfrm>
        </p:grpSpPr>
        <p:pic>
          <p:nvPicPr>
            <p:cNvPr id="5122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2433" y="9459"/>
              <a:ext cx="8652055" cy="54357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" name="모서리가 둥근 직사각형 3"/>
            <p:cNvSpPr/>
            <p:nvPr/>
          </p:nvSpPr>
          <p:spPr>
            <a:xfrm>
              <a:off x="4424016" y="1890412"/>
              <a:ext cx="868064" cy="1158139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모서리가 둥근 직사각형 5"/>
            <p:cNvSpPr/>
            <p:nvPr/>
          </p:nvSpPr>
          <p:spPr>
            <a:xfrm>
              <a:off x="4644008" y="3643156"/>
              <a:ext cx="663449" cy="198203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7628546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3777412"/>
            <a:ext cx="8229600" cy="3080588"/>
          </a:xfrm>
        </p:spPr>
        <p:txBody>
          <a:bodyPr>
            <a:normAutofit/>
          </a:bodyPr>
          <a:lstStyle/>
          <a:p>
            <a:r>
              <a:rPr lang="en-US" altLang="ko-KR" dirty="0"/>
              <a:t>Independent predictors associated with severity were </a:t>
            </a:r>
            <a:r>
              <a:rPr lang="en-US" altLang="ko-KR" dirty="0">
                <a:solidFill>
                  <a:srgbClr val="0070C0"/>
                </a:solidFill>
              </a:rPr>
              <a:t>pH1N1, chronic lung disease, neuromuscular disorder.</a:t>
            </a:r>
          </a:p>
          <a:p>
            <a:r>
              <a:rPr lang="en-US" altLang="ko-KR" dirty="0">
                <a:solidFill>
                  <a:srgbClr val="0070C0"/>
                </a:solidFill>
              </a:rPr>
              <a:t>Antiviral treatment </a:t>
            </a:r>
            <a:r>
              <a:rPr lang="en-US" altLang="ko-KR" dirty="0"/>
              <a:t>(started &lt;3 days from admission) reduced the odds of severity.</a:t>
            </a:r>
          </a:p>
          <a:p>
            <a:pPr marL="0" indent="0" algn="r">
              <a:buNone/>
            </a:pPr>
            <a:r>
              <a:rPr lang="en-US" altLang="ko-KR" sz="1100" i="1" dirty="0"/>
              <a:t>Sandra S. Chaves et al. Patients Hospitalized With Laboratory-Confirmed Influenza During the 2010–2011 Influenza Season: Exploring Disease Severity by Virus Type and Subtype The Journal of Infectious Diseases 2013;208:1305–14</a:t>
            </a:r>
            <a:endParaRPr lang="ko-KR" altLang="en-US" sz="1100" i="1" dirty="0"/>
          </a:p>
        </p:txBody>
      </p:sp>
      <p:grpSp>
        <p:nvGrpSpPr>
          <p:cNvPr id="4" name="그룹 3"/>
          <p:cNvGrpSpPr/>
          <p:nvPr/>
        </p:nvGrpSpPr>
        <p:grpSpPr>
          <a:xfrm>
            <a:off x="0" y="0"/>
            <a:ext cx="9144000" cy="3777412"/>
            <a:chOff x="0" y="0"/>
            <a:chExt cx="9144000" cy="3777412"/>
          </a:xfrm>
        </p:grpSpPr>
        <p:pic>
          <p:nvPicPr>
            <p:cNvPr id="3074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144000" cy="37774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" name="모서리가 둥근 직사각형 1"/>
            <p:cNvSpPr/>
            <p:nvPr/>
          </p:nvSpPr>
          <p:spPr>
            <a:xfrm>
              <a:off x="0" y="692696"/>
              <a:ext cx="9144000" cy="1872208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4912656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Secondary bacterial pneumonia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altLang="ko-KR" dirty="0"/>
              <a:t>Exacerbation of fever and respiratory symptoms after initial improvement in the symptoms of acute influenza</a:t>
            </a:r>
          </a:p>
          <a:p>
            <a:r>
              <a:rPr lang="en-US" altLang="ko-KR" dirty="0"/>
              <a:t>Contributes substantially to morbidity and mortality, especially among individuals ≥ 65yrs</a:t>
            </a:r>
          </a:p>
          <a:p>
            <a:r>
              <a:rPr lang="en-US" altLang="ko-KR" dirty="0"/>
              <a:t>Microbiology : </a:t>
            </a:r>
            <a:r>
              <a:rPr lang="en-US" altLang="ko-KR" i="1" dirty="0" err="1"/>
              <a:t>Streptoocus</a:t>
            </a:r>
            <a:r>
              <a:rPr lang="en-US" altLang="ko-KR" i="1" dirty="0"/>
              <a:t> pneumoniae, Staphylococcus aureus</a:t>
            </a:r>
            <a:r>
              <a:rPr lang="en-US" altLang="ko-KR" dirty="0"/>
              <a:t>(</a:t>
            </a:r>
            <a:r>
              <a:rPr lang="en-US" altLang="ko-KR" dirty="0">
                <a:solidFill>
                  <a:srgbClr val="0070C0"/>
                </a:solidFill>
              </a:rPr>
              <a:t>Community</a:t>
            </a:r>
            <a:r>
              <a:rPr lang="en-US" altLang="ko-KR" dirty="0"/>
              <a:t> </a:t>
            </a:r>
            <a:r>
              <a:rPr lang="en-US" altLang="ko-KR" dirty="0">
                <a:solidFill>
                  <a:srgbClr val="0070C0"/>
                </a:solidFill>
              </a:rPr>
              <a:t>associated MRSA</a:t>
            </a:r>
            <a:r>
              <a:rPr lang="en-US" altLang="ko-KR" dirty="0"/>
              <a:t>), </a:t>
            </a:r>
            <a:r>
              <a:rPr lang="en-US" altLang="ko-KR" i="1" dirty="0" err="1"/>
              <a:t>Haemophilus</a:t>
            </a:r>
            <a:r>
              <a:rPr lang="en-US" altLang="ko-KR" i="1" dirty="0"/>
              <a:t> </a:t>
            </a:r>
            <a:r>
              <a:rPr lang="en-US" altLang="ko-KR" i="1" dirty="0" err="1"/>
              <a:t>influenzae</a:t>
            </a:r>
            <a:endParaRPr lang="en-US" altLang="ko-KR" i="1" dirty="0"/>
          </a:p>
        </p:txBody>
      </p:sp>
    </p:spTree>
    <p:extLst>
      <p:ext uri="{BB962C8B-B14F-4D97-AF65-F5344CB8AC3E}">
        <p14:creationId xmlns:p14="http://schemas.microsoft.com/office/powerpoint/2010/main" val="8899190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8229600" cy="1143000"/>
          </a:xfrm>
        </p:spPr>
        <p:txBody>
          <a:bodyPr>
            <a:noAutofit/>
          </a:bodyPr>
          <a:lstStyle/>
          <a:p>
            <a:r>
              <a:rPr lang="en-US" altLang="ko-KR" sz="4000" dirty="0"/>
              <a:t>Pathogenesis </a:t>
            </a:r>
            <a:br>
              <a:rPr lang="en-US" altLang="ko-KR" sz="4000" dirty="0"/>
            </a:br>
            <a:r>
              <a:rPr lang="en-US" altLang="ko-KR" sz="2800" dirty="0">
                <a:solidFill>
                  <a:schemeClr val="bg1">
                    <a:lumMod val="75000"/>
                  </a:schemeClr>
                </a:solidFill>
              </a:rPr>
              <a:t>of secondary bacterial pneumonia</a:t>
            </a:r>
            <a:endParaRPr lang="ko-KR" altLang="en-US" sz="28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4525963"/>
          </a:xfrm>
        </p:spPr>
        <p:txBody>
          <a:bodyPr>
            <a:noAutofit/>
          </a:bodyPr>
          <a:lstStyle/>
          <a:p>
            <a:r>
              <a:rPr lang="en-US" altLang="ko-KR" sz="2700" dirty="0"/>
              <a:t>Influenza virus affects tracheobronchial epithelium, directly leading to a decrease in the size of the cells and loss of cilia.</a:t>
            </a:r>
          </a:p>
          <a:p>
            <a:r>
              <a:rPr lang="en-US" altLang="ko-KR" sz="2700" dirty="0"/>
              <a:t>In a mouse model of synergism between influenza virus and </a:t>
            </a:r>
            <a:r>
              <a:rPr lang="en-US" altLang="ko-KR" sz="2700" i="1" dirty="0"/>
              <a:t>Streptococcus </a:t>
            </a:r>
            <a:r>
              <a:rPr lang="en-US" altLang="ko-KR" sz="2700" i="1" dirty="0" err="1"/>
              <a:t>pneumoniae</a:t>
            </a:r>
            <a:r>
              <a:rPr lang="en-US" altLang="ko-KR" sz="2700" dirty="0"/>
              <a:t>, the level of activity of neuraminidase correlated with increased adherence and invasion of </a:t>
            </a:r>
            <a:r>
              <a:rPr lang="en-US" altLang="ko-KR" sz="2700" i="1" dirty="0"/>
              <a:t>S. </a:t>
            </a:r>
            <a:r>
              <a:rPr lang="en-US" altLang="ko-KR" sz="2700" i="1" dirty="0" err="1"/>
              <a:t>pneumoniae</a:t>
            </a:r>
            <a:r>
              <a:rPr lang="en-US" altLang="ko-KR" sz="2700" dirty="0"/>
              <a:t> . </a:t>
            </a:r>
          </a:p>
          <a:p>
            <a:r>
              <a:rPr lang="en-US" altLang="ko-KR" sz="2700" dirty="0"/>
              <a:t>Influenza virus also increases nasopharyngeal </a:t>
            </a:r>
            <a:r>
              <a:rPr lang="en-US" altLang="ko-KR" sz="2700" i="1" dirty="0"/>
              <a:t>S. </a:t>
            </a:r>
            <a:r>
              <a:rPr lang="en-US" altLang="ko-KR" sz="2700" i="1" dirty="0" err="1"/>
              <a:t>pneumoniae</a:t>
            </a:r>
            <a:r>
              <a:rPr lang="en-US" altLang="ko-KR" sz="2700" dirty="0"/>
              <a:t> colonization in humans by increasing bacterial attachment sites on nasopharyngeal epithelial cells.</a:t>
            </a:r>
            <a:endParaRPr lang="ko-KR" altLang="en-US" sz="2700" dirty="0"/>
          </a:p>
        </p:txBody>
      </p:sp>
    </p:spTree>
    <p:extLst>
      <p:ext uri="{BB962C8B-B14F-4D97-AF65-F5344CB8AC3E}">
        <p14:creationId xmlns:p14="http://schemas.microsoft.com/office/powerpoint/2010/main" val="10511347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3382"/>
            <a:ext cx="9144000" cy="538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67544" y="3933057"/>
            <a:ext cx="8219256" cy="2448272"/>
          </a:xfr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 fontScale="92500" lnSpcReduction="20000"/>
          </a:bodyPr>
          <a:lstStyle/>
          <a:p>
            <a:r>
              <a:rPr lang="en-US" altLang="ko-KR" dirty="0"/>
              <a:t>Influenza/pneumococcal vaccination</a:t>
            </a:r>
          </a:p>
          <a:p>
            <a:r>
              <a:rPr lang="en-US" altLang="ko-KR" dirty="0"/>
              <a:t>Antibiotics coverage for </a:t>
            </a:r>
            <a:r>
              <a:rPr lang="en-US" altLang="ko-KR" dirty="0">
                <a:solidFill>
                  <a:srgbClr val="FFFF00"/>
                </a:solidFill>
              </a:rPr>
              <a:t>MRSA should be initiated when patients have signs of necrotizing pneumonia</a:t>
            </a:r>
            <a:r>
              <a:rPr lang="en-US" altLang="ko-KR" dirty="0"/>
              <a:t>, including rapid onset of acute respiratory distress or hemoptysis.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232811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/>
              <a:t>Community associated MRSA</a:t>
            </a:r>
            <a:endParaRPr lang="ko-KR" altLang="en-US" sz="20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</a:pPr>
            <a:r>
              <a:rPr lang="en-US" altLang="ko-KR" sz="3400" dirty="0"/>
              <a:t>Post-mortem study of 77 fatal cases due to pandemic influenza A(H1N1) by the CDC identified 5 cases of MRSA infection(10 cases of </a:t>
            </a:r>
            <a:r>
              <a:rPr lang="en-US" altLang="ko-KR" sz="3400" i="1" dirty="0" err="1"/>
              <a:t>S.pneumoniae</a:t>
            </a:r>
            <a:r>
              <a:rPr lang="en-US" altLang="ko-KR" sz="3400" dirty="0"/>
              <a:t>)</a:t>
            </a:r>
          </a:p>
          <a:p>
            <a:pPr marL="0" indent="0" algn="r">
              <a:lnSpc>
                <a:spcPct val="120000"/>
              </a:lnSpc>
              <a:buNone/>
            </a:pPr>
            <a:r>
              <a:rPr lang="en-US" altLang="ko-KR" sz="1200" i="1" dirty="0"/>
              <a:t>Centers for Disease Control and Prevention (CDC). Bacterial co-infection in lung tissue specimens from fatal cases of 2009 pandemic influenza A (H1N1): United States, May-August 2009. MMWR </a:t>
            </a:r>
            <a:r>
              <a:rPr lang="en-US" altLang="ko-KR" sz="1200" i="1" dirty="0" err="1"/>
              <a:t>Morb</a:t>
            </a:r>
            <a:r>
              <a:rPr lang="en-US" altLang="ko-KR" sz="1200" i="1" dirty="0"/>
              <a:t> Mortal </a:t>
            </a:r>
            <a:r>
              <a:rPr lang="en-US" altLang="ko-KR" sz="1200" i="1" dirty="0" err="1"/>
              <a:t>Wkly</a:t>
            </a:r>
            <a:r>
              <a:rPr lang="en-US" altLang="ko-KR" sz="1200" i="1" dirty="0"/>
              <a:t> Rep 2009; 58: 1071-4.</a:t>
            </a:r>
          </a:p>
          <a:p>
            <a:pPr>
              <a:lnSpc>
                <a:spcPct val="120000"/>
              </a:lnSpc>
            </a:pPr>
            <a:r>
              <a:rPr lang="en-US" altLang="ko-KR" sz="3400" dirty="0"/>
              <a:t>252 patients with pandemic A(H1N1)2009 influenza virus infection were admitted at the two sites. Three cases of CAP due to pandemic A(H1N1)2009/</a:t>
            </a:r>
            <a:r>
              <a:rPr lang="en-US" altLang="ko-KR" sz="3400" dirty="0" err="1"/>
              <a:t>cMRSA</a:t>
            </a:r>
            <a:r>
              <a:rPr lang="en-US" altLang="ko-KR" sz="3400" dirty="0"/>
              <a:t> co-infection were identified.(all survived) In addition, 2 fatal cases were identified on post–mortem examination.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sz="1200" i="1" dirty="0"/>
              <a:t>Murray RJ, Robinson JO, White JN, Hughes F, Coombs GW, Pearson JC, Tan HL, </a:t>
            </a:r>
            <a:r>
              <a:rPr lang="en-US" altLang="ko-KR" sz="1200" i="1" dirty="0" err="1"/>
              <a:t>Chidlow</a:t>
            </a:r>
            <a:r>
              <a:rPr lang="en-US" altLang="ko-KR" sz="1200" i="1" dirty="0"/>
              <a:t> G, Williams S, Christiansen KJ, Smith DW. Community- acquired pneumonia due to pandemic A(H1N1)2009 </a:t>
            </a:r>
            <a:r>
              <a:rPr lang="en-US" altLang="ko-KR" sz="1200" i="1" dirty="0" err="1"/>
              <a:t>influenzavirus</a:t>
            </a:r>
            <a:r>
              <a:rPr lang="en-US" altLang="ko-KR" sz="1200" i="1" dirty="0"/>
              <a:t> and methicillin resistant Staphylococcus </a:t>
            </a:r>
            <a:r>
              <a:rPr lang="en-US" altLang="ko-KR" sz="1200" i="1" dirty="0" err="1"/>
              <a:t>aureus</a:t>
            </a:r>
            <a:r>
              <a:rPr lang="en-US" altLang="ko-KR" sz="1200" i="1" dirty="0"/>
              <a:t> co-infection. </a:t>
            </a:r>
            <a:r>
              <a:rPr lang="en-US" altLang="ko-KR" sz="1200" i="1" dirty="0" err="1"/>
              <a:t>PLoS</a:t>
            </a:r>
            <a:r>
              <a:rPr lang="en-US" altLang="ko-KR" sz="1200" i="1" dirty="0"/>
              <a:t> One 2010; 5: e8705.</a:t>
            </a:r>
          </a:p>
          <a:p>
            <a:endParaRPr lang="ko-KR" altLang="en-US" sz="1400" dirty="0"/>
          </a:p>
        </p:txBody>
      </p:sp>
    </p:spTree>
    <p:extLst>
      <p:ext uri="{BB962C8B-B14F-4D97-AF65-F5344CB8AC3E}">
        <p14:creationId xmlns:p14="http://schemas.microsoft.com/office/powerpoint/2010/main" val="6437199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/>
              <a:t>Community associated MRSA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/>
              <a:t>11 of 33 (33%) who were tested had laboratory-confirmed influenza(cases were defined as primary community-acquired pneumonia caused by </a:t>
            </a:r>
            <a:r>
              <a:rPr lang="en-US" altLang="ko-KR" sz="2800" i="1" dirty="0"/>
              <a:t>S. </a:t>
            </a:r>
            <a:r>
              <a:rPr lang="en-US" altLang="ko-KR" sz="2800" i="1" dirty="0" err="1"/>
              <a:t>aureus</a:t>
            </a:r>
            <a:r>
              <a:rPr lang="en-US" altLang="ko-KR" sz="2800" i="1" dirty="0"/>
              <a:t> </a:t>
            </a:r>
            <a:r>
              <a:rPr lang="en-US" altLang="ko-KR" sz="2800" dirty="0"/>
              <a:t>occurring between 2006-2007 : MRSA 79%)</a:t>
            </a:r>
          </a:p>
          <a:p>
            <a:pPr marL="0" indent="0" algn="r">
              <a:buNone/>
            </a:pPr>
            <a:r>
              <a:rPr lang="en-US" altLang="ko-KR" sz="1200" i="1" dirty="0"/>
              <a:t>Alexander J. </a:t>
            </a:r>
            <a:r>
              <a:rPr lang="en-US" altLang="ko-KR" sz="1200" i="1" dirty="0" err="1"/>
              <a:t>Kallen</a:t>
            </a:r>
            <a:r>
              <a:rPr lang="en-US" altLang="ko-KR" sz="1200" i="1" dirty="0"/>
              <a:t> et al. Staphylococcus </a:t>
            </a:r>
            <a:r>
              <a:rPr lang="en-US" altLang="ko-KR" sz="1200" i="1" dirty="0" err="1"/>
              <a:t>aureus</a:t>
            </a:r>
            <a:r>
              <a:rPr lang="en-US" altLang="ko-KR" sz="1200" i="1" dirty="0"/>
              <a:t> Community-Acquired Pneumonia During the 2006 to 2007 Influenza Season </a:t>
            </a:r>
            <a:r>
              <a:rPr lang="en-US" altLang="ko-KR" sz="1200" i="1" dirty="0">
                <a:hlinkClick r:id="rId3" tooltip="Go to Annals of Emergency Medicine on ScienceDirect"/>
              </a:rPr>
              <a:t>Annals of Emergency Medicine</a:t>
            </a:r>
            <a:r>
              <a:rPr lang="en-US" altLang="ko-KR" sz="1200" i="1" dirty="0"/>
              <a:t> </a:t>
            </a:r>
            <a:r>
              <a:rPr lang="en-US" altLang="ko-KR" sz="1200" i="1" dirty="0">
                <a:hlinkClick r:id="rId4" tooltip="Go to table of contents for this volume/issue"/>
              </a:rPr>
              <a:t>Volume 53, Issue 3</a:t>
            </a:r>
            <a:endParaRPr lang="en-US" altLang="ko-KR" sz="1200" i="1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506559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Antiviral treatment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180727"/>
          </a:xfrm>
        </p:spPr>
        <p:txBody>
          <a:bodyPr>
            <a:normAutofit lnSpcReduction="10000"/>
          </a:bodyPr>
          <a:lstStyle/>
          <a:p>
            <a:r>
              <a:rPr lang="en-US" altLang="ko-KR" sz="2400" dirty="0"/>
              <a:t>Meta-analysis from data for 29234 patients </a:t>
            </a:r>
            <a:r>
              <a:rPr lang="pt-BR" altLang="ko-KR" sz="2400" dirty="0"/>
              <a:t>with influenza A H1N1pdm09 </a:t>
            </a:r>
            <a:r>
              <a:rPr lang="en-US" altLang="ko-KR" sz="2400" dirty="0"/>
              <a:t>virus infection admitted to hospital between Jan 2, 2009, and March 14, 2011</a:t>
            </a:r>
            <a:endParaRPr lang="ko-KR" altLang="en-US" sz="2400" dirty="0"/>
          </a:p>
        </p:txBody>
      </p:sp>
      <p:sp>
        <p:nvSpPr>
          <p:cNvPr id="5" name="내용 개체 틀 2"/>
          <p:cNvSpPr txBox="1">
            <a:spLocks/>
          </p:cNvSpPr>
          <p:nvPr/>
        </p:nvSpPr>
        <p:spPr>
          <a:xfrm>
            <a:off x="881063" y="6091238"/>
            <a:ext cx="8229600" cy="7667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altLang="ko-KR" sz="1200" dirty="0"/>
              <a:t>Stella G </a:t>
            </a:r>
            <a:r>
              <a:rPr lang="en-US" altLang="ko-KR" sz="1200" dirty="0" err="1"/>
              <a:t>Muthuri</a:t>
            </a:r>
            <a:r>
              <a:rPr lang="en-US" altLang="ko-KR" sz="1200" dirty="0"/>
              <a:t> et al. Effectiveness of neuraminidase inhibitors in reducing mortality in patients admitted to hospital with </a:t>
            </a:r>
            <a:r>
              <a:rPr lang="en-US" altLang="ko-KR" sz="1200" dirty="0" err="1"/>
              <a:t>infl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uenza</a:t>
            </a:r>
            <a:r>
              <a:rPr lang="en-US" altLang="ko-KR" sz="1200" dirty="0"/>
              <a:t> A H1N1pdm09 virus infection: a meta-analysis of individual participant data Lancet </a:t>
            </a:r>
            <a:r>
              <a:rPr lang="en-US" altLang="ko-KR" sz="1200" dirty="0" err="1"/>
              <a:t>Respir</a:t>
            </a:r>
            <a:r>
              <a:rPr lang="en-US" altLang="ko-KR" sz="1200" dirty="0"/>
              <a:t> Med 2014;2: 395–404</a:t>
            </a:r>
            <a:endParaRPr lang="ko-KR" altLang="en-US" sz="1200" dirty="0"/>
          </a:p>
        </p:txBody>
      </p:sp>
      <p:grpSp>
        <p:nvGrpSpPr>
          <p:cNvPr id="6" name="그룹 5"/>
          <p:cNvGrpSpPr/>
          <p:nvPr/>
        </p:nvGrpSpPr>
        <p:grpSpPr>
          <a:xfrm>
            <a:off x="-23811" y="2780928"/>
            <a:ext cx="9210675" cy="3324225"/>
            <a:chOff x="-23811" y="2780928"/>
            <a:chExt cx="9210675" cy="3324225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3811" y="2780928"/>
              <a:ext cx="9210675" cy="33242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" name="모서리가 둥근 직사각형 3"/>
            <p:cNvSpPr/>
            <p:nvPr/>
          </p:nvSpPr>
          <p:spPr>
            <a:xfrm>
              <a:off x="6732240" y="2780928"/>
              <a:ext cx="2160240" cy="2664296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3704480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188640"/>
            <a:ext cx="9182100" cy="5667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내용 개체 틀 2"/>
          <p:cNvSpPr txBox="1">
            <a:spLocks/>
          </p:cNvSpPr>
          <p:nvPr/>
        </p:nvSpPr>
        <p:spPr>
          <a:xfrm>
            <a:off x="881063" y="6091238"/>
            <a:ext cx="8229600" cy="7667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altLang="ko-KR" sz="1200" dirty="0"/>
              <a:t>Stella G </a:t>
            </a:r>
            <a:r>
              <a:rPr lang="en-US" altLang="ko-KR" sz="1200" dirty="0" err="1"/>
              <a:t>Muthuri</a:t>
            </a:r>
            <a:r>
              <a:rPr lang="en-US" altLang="ko-KR" sz="1200" dirty="0"/>
              <a:t> et al. </a:t>
            </a:r>
            <a:r>
              <a:rPr lang="en-US" altLang="ko-KR" sz="1200" dirty="0" err="1"/>
              <a:t>Eff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ectiveness</a:t>
            </a:r>
            <a:r>
              <a:rPr lang="en-US" altLang="ko-KR" sz="1200" dirty="0"/>
              <a:t> of neuraminidase inhibitors in reducing mortality in patients admitted to hospital with </a:t>
            </a:r>
            <a:r>
              <a:rPr lang="en-US" altLang="ko-KR" sz="1200" dirty="0" err="1"/>
              <a:t>infl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uenza</a:t>
            </a:r>
            <a:r>
              <a:rPr lang="en-US" altLang="ko-KR" sz="1200" dirty="0"/>
              <a:t> A H1N1pdm09 virus infection: a meta-analysis of individual participant data Lancet </a:t>
            </a:r>
            <a:r>
              <a:rPr lang="en-US" altLang="ko-KR" sz="1200" dirty="0" err="1"/>
              <a:t>Respir</a:t>
            </a:r>
            <a:r>
              <a:rPr lang="en-US" altLang="ko-KR" sz="1200" dirty="0"/>
              <a:t> Med 2014;2: 395–404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5597198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2"/>
          <p:cNvSpPr txBox="1">
            <a:spLocks/>
          </p:cNvSpPr>
          <p:nvPr/>
        </p:nvSpPr>
        <p:spPr>
          <a:xfrm>
            <a:off x="914400" y="5707857"/>
            <a:ext cx="8229600" cy="7667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altLang="ko-KR" sz="1200" dirty="0"/>
              <a:t>Stella G </a:t>
            </a:r>
            <a:r>
              <a:rPr lang="en-US" altLang="ko-KR" sz="1200" dirty="0" err="1"/>
              <a:t>Muthuri</a:t>
            </a:r>
            <a:r>
              <a:rPr lang="en-US" altLang="ko-KR" sz="1200" dirty="0"/>
              <a:t> et al. </a:t>
            </a:r>
            <a:r>
              <a:rPr lang="en-US" altLang="ko-KR" sz="1200" dirty="0" err="1"/>
              <a:t>Eff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ectiveness</a:t>
            </a:r>
            <a:r>
              <a:rPr lang="en-US" altLang="ko-KR" sz="1200" dirty="0"/>
              <a:t> of neuraminidase inhibitors in reducing mortality in patients admitted to hospital with </a:t>
            </a:r>
            <a:r>
              <a:rPr lang="en-US" altLang="ko-KR" sz="1200" dirty="0" err="1"/>
              <a:t>infl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uenza</a:t>
            </a:r>
            <a:r>
              <a:rPr lang="en-US" altLang="ko-KR" sz="1200" dirty="0"/>
              <a:t> A H1N1pdm09 virus infection: a meta-analysis of individual participant data Lancet </a:t>
            </a:r>
            <a:r>
              <a:rPr lang="en-US" altLang="ko-KR" sz="1200" dirty="0" err="1"/>
              <a:t>Respir</a:t>
            </a:r>
            <a:r>
              <a:rPr lang="en-US" altLang="ko-KR" sz="1200" dirty="0"/>
              <a:t> Med 2014;2: 395–404</a:t>
            </a:r>
            <a:endParaRPr lang="ko-KR" altLang="en-US" sz="1200" dirty="0"/>
          </a:p>
        </p:txBody>
      </p:sp>
      <p:grpSp>
        <p:nvGrpSpPr>
          <p:cNvPr id="4" name="그룹 3"/>
          <p:cNvGrpSpPr/>
          <p:nvPr/>
        </p:nvGrpSpPr>
        <p:grpSpPr>
          <a:xfrm>
            <a:off x="0" y="1196752"/>
            <a:ext cx="9179714" cy="3305175"/>
            <a:chOff x="0" y="1776413"/>
            <a:chExt cx="9210675" cy="3305175"/>
          </a:xfrm>
        </p:grpSpPr>
        <p:pic>
          <p:nvPicPr>
            <p:cNvPr id="3074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1776413"/>
              <a:ext cx="9210675" cy="33051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7" name="모서리가 둥근 직사각형 6"/>
            <p:cNvSpPr/>
            <p:nvPr/>
          </p:nvSpPr>
          <p:spPr>
            <a:xfrm>
              <a:off x="6732240" y="3861048"/>
              <a:ext cx="2160240" cy="288032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4240903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Influenza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altLang="ko-KR" dirty="0"/>
              <a:t>Acute respiratory illness caused by influenza A or B viruses that occurs in outbreaks and epidemics worldwide, mainly during winter season.</a:t>
            </a:r>
          </a:p>
          <a:p>
            <a:r>
              <a:rPr lang="en-US" altLang="ko-KR" dirty="0"/>
              <a:t>In most cases, self limited : mild illnesses lasting 4 to 5 days with upper airway symptoms.(uncomplicated influenza)</a:t>
            </a:r>
          </a:p>
          <a:p>
            <a:r>
              <a:rPr lang="en-US" altLang="ko-KR" dirty="0"/>
              <a:t>Kills hundreds of thousands of people worldwide each year.(complicated influenza)</a:t>
            </a:r>
          </a:p>
        </p:txBody>
      </p:sp>
    </p:spTree>
    <p:extLst>
      <p:ext uri="{BB962C8B-B14F-4D97-AF65-F5344CB8AC3E}">
        <p14:creationId xmlns:p14="http://schemas.microsoft.com/office/powerpoint/2010/main" val="40329043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grpSp>
        <p:nvGrpSpPr>
          <p:cNvPr id="5" name="그룹 4"/>
          <p:cNvGrpSpPr/>
          <p:nvPr/>
        </p:nvGrpSpPr>
        <p:grpSpPr>
          <a:xfrm>
            <a:off x="648072" y="-1"/>
            <a:ext cx="7812360" cy="6835815"/>
            <a:chOff x="648072" y="-1"/>
            <a:chExt cx="7812360" cy="6835815"/>
          </a:xfrm>
        </p:grpSpPr>
        <p:pic>
          <p:nvPicPr>
            <p:cNvPr id="8194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8072" y="-1"/>
              <a:ext cx="7812360" cy="68358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" name="모서리가 둥근 직사각형 3"/>
            <p:cNvSpPr/>
            <p:nvPr/>
          </p:nvSpPr>
          <p:spPr>
            <a:xfrm>
              <a:off x="648072" y="620688"/>
              <a:ext cx="5364088" cy="576064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2972597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en-US" altLang="ko-KR" dirty="0"/>
              <a:t>ECMO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292080" y="1340769"/>
            <a:ext cx="3828468" cy="5517231"/>
          </a:xfrm>
        </p:spPr>
        <p:txBody>
          <a:bodyPr>
            <a:normAutofit fontScale="92500" lnSpcReduction="10000"/>
          </a:bodyPr>
          <a:lstStyle/>
          <a:p>
            <a:r>
              <a:rPr lang="en-US" altLang="ko-KR" sz="3000" dirty="0"/>
              <a:t>An observational study of all patients (n=68) with 2009 influenza A(H1N1) – associated ARDS treated with ECMO in 15 intensive care units in Australia and New Zealand between June 1 and August 31, 2009.</a:t>
            </a:r>
          </a:p>
          <a:p>
            <a:r>
              <a:rPr lang="en-US" altLang="ko-KR" sz="1300" i="1" dirty="0"/>
              <a:t>Andrew Davies et al. Extracorporeal Membrane Oxygenation for 2009 Influenza A(H1N1) Acute Respiratory Distress Syndrome JAMA, November 4, 2009—</a:t>
            </a:r>
            <a:r>
              <a:rPr lang="en-US" altLang="ko-KR" sz="1300" i="1" dirty="0" err="1"/>
              <a:t>Vol</a:t>
            </a:r>
            <a:r>
              <a:rPr lang="en-US" altLang="ko-KR" sz="1300" i="1" dirty="0"/>
              <a:t> 302, No. 17</a:t>
            </a:r>
            <a:endParaRPr lang="ko-KR" altLang="en-US" sz="1300" i="1" dirty="0"/>
          </a:p>
        </p:txBody>
      </p:sp>
      <p:grpSp>
        <p:nvGrpSpPr>
          <p:cNvPr id="6" name="그룹 5"/>
          <p:cNvGrpSpPr/>
          <p:nvPr/>
        </p:nvGrpSpPr>
        <p:grpSpPr>
          <a:xfrm>
            <a:off x="107504" y="1008112"/>
            <a:ext cx="5315532" cy="5733256"/>
            <a:chOff x="3828468" y="1129903"/>
            <a:chExt cx="5315532" cy="5733256"/>
          </a:xfrm>
        </p:grpSpPr>
        <p:pic>
          <p:nvPicPr>
            <p:cNvPr id="4098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28468" y="1129903"/>
              <a:ext cx="5315532" cy="57332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" name="모서리가 둥근 직사각형 3"/>
            <p:cNvSpPr/>
            <p:nvPr/>
          </p:nvSpPr>
          <p:spPr>
            <a:xfrm>
              <a:off x="8225962" y="4293096"/>
              <a:ext cx="918037" cy="1728192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5404891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5733256"/>
            <a:ext cx="3347864" cy="1090412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en-US" altLang="ko-KR" sz="1200" dirty="0"/>
              <a:t>Antoine </a:t>
            </a:r>
            <a:r>
              <a:rPr lang="en-US" altLang="ko-KR" sz="1200" dirty="0" err="1"/>
              <a:t>Roch</a:t>
            </a:r>
            <a:r>
              <a:rPr lang="en-US" altLang="ko-KR" sz="1200" dirty="0"/>
              <a:t> et al. Outcome of acute respiratory distress syndrome patients treated with extracorporeal membrane oxygenation and brought to a referral center. Intensive Care Med (2014) 40:74–83</a:t>
            </a:r>
            <a:endParaRPr lang="ko-KR" altLang="en-US" sz="1200" i="1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612926"/>
            <a:ext cx="5991969" cy="62107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4" name="그룹 3"/>
          <p:cNvGrpSpPr/>
          <p:nvPr/>
        </p:nvGrpSpPr>
        <p:grpSpPr>
          <a:xfrm>
            <a:off x="-24846" y="0"/>
            <a:ext cx="3975704" cy="2852936"/>
            <a:chOff x="-24846" y="0"/>
            <a:chExt cx="3975704" cy="2852936"/>
          </a:xfrm>
        </p:grpSpPr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" y="0"/>
              <a:ext cx="3950859" cy="28529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" name="모서리가 둥근 직사각형 1"/>
            <p:cNvSpPr/>
            <p:nvPr/>
          </p:nvSpPr>
          <p:spPr>
            <a:xfrm>
              <a:off x="-24846" y="1722512"/>
              <a:ext cx="1428494" cy="554360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2139295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04" y="260648"/>
            <a:ext cx="4603784" cy="6277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3480" y="476672"/>
            <a:ext cx="4680520" cy="52016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내용 개체 틀 2"/>
          <p:cNvSpPr txBox="1">
            <a:spLocks/>
          </p:cNvSpPr>
          <p:nvPr/>
        </p:nvSpPr>
        <p:spPr>
          <a:xfrm>
            <a:off x="4635288" y="5877272"/>
            <a:ext cx="4508712" cy="9463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itchFamily="34" charset="0"/>
              <a:buNone/>
            </a:pPr>
            <a:r>
              <a:rPr lang="en-US" altLang="ko-KR" sz="1200" i="1" dirty="0"/>
              <a:t>Federico </a:t>
            </a:r>
            <a:r>
              <a:rPr lang="en-US" altLang="ko-KR" sz="1200" i="1" dirty="0" err="1"/>
              <a:t>Pappalardo</a:t>
            </a:r>
            <a:r>
              <a:rPr lang="en-US" altLang="ko-KR" sz="1200" i="1" dirty="0"/>
              <a:t>  et al. Predicting mortality risk in patients undergoing </a:t>
            </a:r>
            <a:r>
              <a:rPr lang="en-US" altLang="ko-KR" sz="1200" i="1" dirty="0" err="1"/>
              <a:t>venovenous</a:t>
            </a:r>
            <a:r>
              <a:rPr lang="en-US" altLang="ko-KR" sz="1200" i="1" dirty="0"/>
              <a:t> ECMO for ARDS due to influenza A (H1N1) pneumonia: the </a:t>
            </a:r>
            <a:r>
              <a:rPr lang="en-US" altLang="ko-KR" sz="1200" i="1" dirty="0" err="1"/>
              <a:t>ECMOnet</a:t>
            </a:r>
            <a:r>
              <a:rPr lang="en-US" altLang="ko-KR" sz="1200" i="1" dirty="0"/>
              <a:t> score Intensive Care Med (2013) 39:275–281</a:t>
            </a:r>
            <a:endParaRPr lang="ko-KR" altLang="en-US" sz="1200" i="1" dirty="0"/>
          </a:p>
        </p:txBody>
      </p:sp>
    </p:spTree>
    <p:extLst>
      <p:ext uri="{BB962C8B-B14F-4D97-AF65-F5344CB8AC3E}">
        <p14:creationId xmlns:p14="http://schemas.microsoft.com/office/powerpoint/2010/main" val="42194934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89650"/>
            <a:ext cx="8229600" cy="1143000"/>
          </a:xfrm>
        </p:spPr>
        <p:txBody>
          <a:bodyPr/>
          <a:lstStyle/>
          <a:p>
            <a:r>
              <a:rPr lang="en-US" altLang="ko-KR" dirty="0"/>
              <a:t>Corticosteroid therapy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grpSp>
        <p:nvGrpSpPr>
          <p:cNvPr id="5" name="그룹 4"/>
          <p:cNvGrpSpPr/>
          <p:nvPr/>
        </p:nvGrpSpPr>
        <p:grpSpPr>
          <a:xfrm>
            <a:off x="0" y="1232650"/>
            <a:ext cx="9144001" cy="5656746"/>
            <a:chOff x="0" y="1232650"/>
            <a:chExt cx="9144001" cy="5656746"/>
          </a:xfrm>
        </p:grpSpPr>
        <p:pic>
          <p:nvPicPr>
            <p:cNvPr id="3075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1232650"/>
              <a:ext cx="9144001" cy="56567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" name="모서리가 둥근 직사각형 3"/>
            <p:cNvSpPr/>
            <p:nvPr/>
          </p:nvSpPr>
          <p:spPr>
            <a:xfrm>
              <a:off x="54423" y="4293096"/>
              <a:ext cx="9036496" cy="360040"/>
            </a:xfrm>
            <a:prstGeom prst="round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n w="57150">
                  <a:solidFill>
                    <a:schemeClr val="tx1"/>
                  </a:solidFill>
                </a:ln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174942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724128" y="387424"/>
            <a:ext cx="3495493" cy="6858000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US" altLang="ko-KR" sz="2900" dirty="0"/>
              <a:t>136 (36.6%) patients received corticosteroids </a:t>
            </a:r>
          </a:p>
          <a:p>
            <a:pPr>
              <a:lnSpc>
                <a:spcPct val="90000"/>
              </a:lnSpc>
            </a:pPr>
            <a:r>
              <a:rPr lang="en-US" altLang="ko-KR" sz="2900" dirty="0"/>
              <a:t>A Cox regression analysis adjusted for severity and potential confounding factors found that the use of </a:t>
            </a:r>
            <a:r>
              <a:rPr lang="en-US" altLang="ko-KR" sz="2900" dirty="0">
                <a:solidFill>
                  <a:srgbClr val="0070C0"/>
                </a:solidFill>
              </a:rPr>
              <a:t>corticosteroid therapy was not significantly associated with mortality </a:t>
            </a:r>
            <a:r>
              <a:rPr lang="en-US" altLang="ko-KR" sz="1200" dirty="0"/>
              <a:t>(HR = 1.06, 95% CI 0.626-1.801; p = 0.825).</a:t>
            </a:r>
            <a:endParaRPr lang="ko-KR" altLang="en-US" sz="1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31" y="0"/>
            <a:ext cx="5793620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9609666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그룹 4"/>
          <p:cNvGrpSpPr/>
          <p:nvPr/>
        </p:nvGrpSpPr>
        <p:grpSpPr>
          <a:xfrm>
            <a:off x="-3121" y="144016"/>
            <a:ext cx="9174879" cy="6597352"/>
            <a:chOff x="-3121" y="144016"/>
            <a:chExt cx="9174879" cy="6597352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121" y="144016"/>
              <a:ext cx="9174879" cy="65973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" name="모서리가 둥근 직사각형 3"/>
            <p:cNvSpPr/>
            <p:nvPr/>
          </p:nvSpPr>
          <p:spPr>
            <a:xfrm>
              <a:off x="0" y="1484784"/>
              <a:ext cx="9144000" cy="864096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모서리가 둥근 직사각형 5"/>
            <p:cNvSpPr/>
            <p:nvPr/>
          </p:nvSpPr>
          <p:spPr>
            <a:xfrm>
              <a:off x="27758" y="4653136"/>
              <a:ext cx="9144000" cy="432048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47974775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Summary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Early antiviral treatment</a:t>
            </a:r>
          </a:p>
          <a:p>
            <a:r>
              <a:rPr lang="en-US" altLang="ko-KR" dirty="0"/>
              <a:t>Consideration for possibility of MRSA co-infection</a:t>
            </a:r>
          </a:p>
          <a:p>
            <a:r>
              <a:rPr lang="en-US" altLang="ko-KR" dirty="0"/>
              <a:t>Proper indication for ECMO initiation</a:t>
            </a:r>
          </a:p>
          <a:p>
            <a:r>
              <a:rPr lang="en-US" altLang="ko-KR" dirty="0"/>
              <a:t>No benefit of corticosteroid treatment </a:t>
            </a:r>
          </a:p>
        </p:txBody>
      </p:sp>
    </p:spTree>
    <p:extLst>
      <p:ext uri="{BB962C8B-B14F-4D97-AF65-F5344CB8AC3E}">
        <p14:creationId xmlns:p14="http://schemas.microsoft.com/office/powerpoint/2010/main" val="381923621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343"/>
            <a:ext cx="9144000" cy="6073254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5886400"/>
            <a:ext cx="8229600" cy="1143000"/>
          </a:xfrm>
        </p:spPr>
        <p:txBody>
          <a:bodyPr/>
          <a:lstStyle/>
          <a:p>
            <a:r>
              <a:rPr lang="en-US" altLang="ko-KR" dirty="0"/>
              <a:t>Thank you for listening~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714706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Transmission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Through sneezing &amp; coughing</a:t>
            </a:r>
          </a:p>
          <a:p>
            <a:r>
              <a:rPr lang="en-US" altLang="ko-KR" dirty="0"/>
              <a:t>Primarily via large particle droplets (&gt;5microns)</a:t>
            </a:r>
            <a:r>
              <a:rPr lang="ko-KR" altLang="en-US" dirty="0"/>
              <a:t> </a:t>
            </a:r>
            <a:r>
              <a:rPr lang="en-US" altLang="ko-KR" dirty="0"/>
              <a:t>: close contact with infected individual</a:t>
            </a:r>
          </a:p>
          <a:p>
            <a:r>
              <a:rPr lang="en-US" altLang="ko-KR" dirty="0"/>
              <a:t>The contribution of small particles to airborne transmission of influenza is unclear</a:t>
            </a:r>
          </a:p>
        </p:txBody>
      </p:sp>
    </p:spTree>
    <p:extLst>
      <p:ext uri="{BB962C8B-B14F-4D97-AF65-F5344CB8AC3E}">
        <p14:creationId xmlns:p14="http://schemas.microsoft.com/office/powerpoint/2010/main" val="37547016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Duration of shedding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altLang="ko-KR" dirty="0"/>
              <a:t>Viral shedding can be detected 24 to 48 hours before illness onset in healthy adults(lower titers)</a:t>
            </a:r>
          </a:p>
          <a:p>
            <a:r>
              <a:rPr lang="en-US" altLang="ko-KR" dirty="0"/>
              <a:t>Shedding of influenza virus increased sharply one-half to one day following exposure, peaked on the second day, and then rapidly declined(average duration : 4.8days)</a:t>
            </a:r>
          </a:p>
          <a:p>
            <a:r>
              <a:rPr lang="en-US" altLang="ko-KR" dirty="0"/>
              <a:t>Longer periods of shedding can occur in children, older adults, patients with chronic illness and </a:t>
            </a:r>
            <a:r>
              <a:rPr lang="en-US" altLang="ko-KR" dirty="0" err="1"/>
              <a:t>immunocompromised</a:t>
            </a:r>
            <a:r>
              <a:rPr lang="en-US" altLang="ko-KR" dirty="0"/>
              <a:t> hosts.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232516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Magnitude of shedding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429200"/>
          </a:xfrm>
        </p:spPr>
        <p:txBody>
          <a:bodyPr>
            <a:normAutofit/>
          </a:bodyPr>
          <a:lstStyle/>
          <a:p>
            <a:r>
              <a:rPr lang="en-US" altLang="ko-KR" sz="2400" dirty="0"/>
              <a:t>Correlate with the presence of symptoms and severity of illness</a:t>
            </a:r>
          </a:p>
          <a:p>
            <a:r>
              <a:rPr lang="en-US" altLang="ko-KR" sz="2400" dirty="0"/>
              <a:t>The magnitude of shedding appears to be variable, with a subset of patients being responsible for the majority of infectiousness.</a:t>
            </a:r>
          </a:p>
          <a:p>
            <a:endParaRPr lang="en-US" altLang="ko-KR" sz="2400" dirty="0"/>
          </a:p>
          <a:p>
            <a:endParaRPr lang="en-US" altLang="ko-KR" sz="2400" dirty="0"/>
          </a:p>
          <a:p>
            <a:endParaRPr lang="en-US" altLang="ko-KR" sz="2400" dirty="0"/>
          </a:p>
          <a:p>
            <a:endParaRPr lang="en-US" altLang="ko-KR" sz="2400" dirty="0"/>
          </a:p>
          <a:p>
            <a:endParaRPr lang="en-US" altLang="ko-KR" sz="2400" dirty="0"/>
          </a:p>
          <a:p>
            <a:endParaRPr lang="en-US" altLang="ko-KR" sz="1500" i="1" dirty="0"/>
          </a:p>
          <a:p>
            <a:pPr marL="0" indent="0" algn="r">
              <a:buNone/>
            </a:pPr>
            <a:r>
              <a:rPr lang="en-US" altLang="ko-KR" sz="1500" i="1" dirty="0"/>
              <a:t>Lau LL et al. Heterogeneity in viral shedding among individuals with medically attended influenza A virus infection. </a:t>
            </a:r>
            <a:r>
              <a:rPr lang="fr-FR" altLang="ko-KR" sz="1500" i="1" dirty="0"/>
              <a:t>J Infect Dis. 2013 Apr;207(8):1281-5.</a:t>
            </a:r>
          </a:p>
          <a:p>
            <a:endParaRPr lang="ko-KR" altLang="en-US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10" y="3645024"/>
            <a:ext cx="9144000" cy="2461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831249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altLang="ko-KR" dirty="0"/>
          </a:p>
          <a:p>
            <a:endParaRPr lang="en-US" altLang="ko-KR" dirty="0"/>
          </a:p>
          <a:p>
            <a:endParaRPr lang="en-US" altLang="ko-KR" dirty="0"/>
          </a:p>
          <a:p>
            <a:endParaRPr lang="en-US" altLang="ko-KR" dirty="0"/>
          </a:p>
          <a:p>
            <a:pPr marL="0" indent="0" algn="r">
              <a:buNone/>
            </a:pPr>
            <a:r>
              <a:rPr lang="en-US" altLang="ko-KR" sz="1400" i="1" dirty="0" err="1"/>
              <a:t>Kater</a:t>
            </a:r>
            <a:r>
              <a:rPr lang="en-US" altLang="ko-KR" sz="1400" i="1" dirty="0"/>
              <a:t> F, Moorman JP. Complications of influenza. South Med J 2003;96(8):740-3</a:t>
            </a:r>
            <a:r>
              <a:rPr lang="en-US" altLang="ko-KR" sz="1900" i="1" dirty="0"/>
              <a:t>.</a:t>
            </a:r>
          </a:p>
          <a:p>
            <a:r>
              <a:rPr lang="en-US" altLang="ko-KR" dirty="0"/>
              <a:t>Most common cause of death : viral pneumonia, secondary bacterial pneumonia</a:t>
            </a:r>
            <a:endParaRPr lang="ko-KR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46680"/>
            <a:ext cx="9180512" cy="3886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613433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0"/>
            <a:ext cx="8616332" cy="6877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653576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/>
              <a:t>Primary influenza pneumonia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Most severe, least common pneumonic complication</a:t>
            </a:r>
          </a:p>
          <a:p>
            <a:r>
              <a:rPr lang="en-US" altLang="ko-KR" dirty="0"/>
              <a:t>High fever, dyspnea, progression to cyanosis</a:t>
            </a:r>
          </a:p>
          <a:p>
            <a:r>
              <a:rPr lang="en-US" altLang="ko-KR" dirty="0"/>
              <a:t>Apparent predilection for individuals who have elevated left atrial pressure.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335682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2215910"/>
            <a:ext cx="8229600" cy="4381442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20000"/>
              </a:lnSpc>
            </a:pPr>
            <a:r>
              <a:rPr lang="en-US" altLang="ko-KR" sz="11200" dirty="0"/>
              <a:t>In multivariable analysis, factors associated with pneumonia included</a:t>
            </a:r>
            <a:r>
              <a:rPr lang="en-US" altLang="ko-KR" sz="11200" dirty="0">
                <a:solidFill>
                  <a:srgbClr val="0070C0"/>
                </a:solidFill>
              </a:rPr>
              <a:t>: age ≥ 75 years, white race, nursing home residence, chronic lung disease, immunosuppression and asthma</a:t>
            </a:r>
            <a:r>
              <a:rPr lang="en-US" altLang="ko-KR" sz="11200" dirty="0"/>
              <a:t>. </a:t>
            </a:r>
          </a:p>
          <a:p>
            <a:pPr>
              <a:lnSpc>
                <a:spcPct val="120000"/>
              </a:lnSpc>
            </a:pPr>
            <a:r>
              <a:rPr lang="en-US" altLang="ko-KR" sz="11200" dirty="0"/>
              <a:t>Patients with pneumonia were significantly more likely to require intensive care unit (ICU) admission (27 % vs. 10 %), mechanical ventilation (18 % vs. 5 %), and to die (9 % vs. 2 %).</a:t>
            </a:r>
            <a:endParaRPr lang="ko-KR" altLang="en-US" sz="11200" dirty="0"/>
          </a:p>
          <a:p>
            <a:pPr marL="0" indent="0" algn="r">
              <a:buNone/>
            </a:pPr>
            <a:endParaRPr lang="fr-FR" altLang="ko-KR" sz="2000" i="1" dirty="0"/>
          </a:p>
          <a:p>
            <a:pPr marL="0" indent="0" algn="r">
              <a:buNone/>
            </a:pPr>
            <a:r>
              <a:rPr lang="fr-FR" altLang="ko-KR" sz="4800" i="1" dirty="0"/>
              <a:t>Garg et al. </a:t>
            </a:r>
            <a:r>
              <a:rPr lang="en-US" altLang="ko-KR" sz="4800" i="1" dirty="0"/>
              <a:t>Pneumonia among adults hospitalized with laboratory-confirmed seasonal influenza virus infection-United States, 2005-2008. </a:t>
            </a:r>
            <a:r>
              <a:rPr lang="fr-FR" altLang="ko-KR" sz="4800" i="1" dirty="0"/>
              <a:t>BMC Infectious Diseases (2015) 15:369</a:t>
            </a:r>
            <a:endParaRPr lang="ko-KR" altLang="en-US" sz="4800" i="1" dirty="0"/>
          </a:p>
        </p:txBody>
      </p:sp>
      <p:grpSp>
        <p:nvGrpSpPr>
          <p:cNvPr id="4" name="그룹 3"/>
          <p:cNvGrpSpPr/>
          <p:nvPr/>
        </p:nvGrpSpPr>
        <p:grpSpPr>
          <a:xfrm>
            <a:off x="27459" y="0"/>
            <a:ext cx="9116541" cy="2215910"/>
            <a:chOff x="27459" y="0"/>
            <a:chExt cx="9116541" cy="2215910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459" y="0"/>
              <a:ext cx="9116541" cy="22159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" name="모서리가 둥근 직사각형 1"/>
            <p:cNvSpPr/>
            <p:nvPr/>
          </p:nvSpPr>
          <p:spPr>
            <a:xfrm>
              <a:off x="27459" y="476672"/>
              <a:ext cx="3536429" cy="1440160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962746406"/>
      </p:ext>
    </p:extLst>
  </p:cSld>
  <p:clrMapOvr>
    <a:masterClrMapping/>
  </p:clrMapOvr>
</p:sld>
</file>

<file path=ppt/theme/theme1.xml><?xml version="1.0" encoding="utf-8"?>
<a:theme xmlns:a="http://schemas.openxmlformats.org/drawingml/2006/main" name="테마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테마1</Template>
  <TotalTime>2256</TotalTime>
  <Words>2632</Words>
  <Application>Microsoft Office PowerPoint</Application>
  <PresentationFormat>화면 슬라이드 쇼(4:3)</PresentationFormat>
  <Paragraphs>175</Paragraphs>
  <Slides>28</Slides>
  <Notes>25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28</vt:i4>
      </vt:variant>
    </vt:vector>
  </HeadingPairs>
  <TitlesOfParts>
    <vt:vector size="31" baseType="lpstr">
      <vt:lpstr>맑은 고딕</vt:lpstr>
      <vt:lpstr>Arial</vt:lpstr>
      <vt:lpstr>테마1</vt:lpstr>
      <vt:lpstr>Influenza Pneumonia</vt:lpstr>
      <vt:lpstr>Influenza</vt:lpstr>
      <vt:lpstr>Transmission</vt:lpstr>
      <vt:lpstr>Duration of shedding</vt:lpstr>
      <vt:lpstr>Magnitude of shedding</vt:lpstr>
      <vt:lpstr>PowerPoint 프레젠테이션</vt:lpstr>
      <vt:lpstr>PowerPoint 프레젠테이션</vt:lpstr>
      <vt:lpstr>Primary influenza pneumonia</vt:lpstr>
      <vt:lpstr>PowerPoint 프레젠테이션</vt:lpstr>
      <vt:lpstr>PowerPoint 프레젠테이션</vt:lpstr>
      <vt:lpstr>PowerPoint 프레젠테이션</vt:lpstr>
      <vt:lpstr>Secondary bacterial pneumonia</vt:lpstr>
      <vt:lpstr>Pathogenesis  of secondary bacterial pneumonia</vt:lpstr>
      <vt:lpstr>PowerPoint 프레젠테이션</vt:lpstr>
      <vt:lpstr>Community associated MRSA</vt:lpstr>
      <vt:lpstr>Community associated MRSA</vt:lpstr>
      <vt:lpstr>Antiviral treatment</vt:lpstr>
      <vt:lpstr>PowerPoint 프레젠테이션</vt:lpstr>
      <vt:lpstr>PowerPoint 프레젠테이션</vt:lpstr>
      <vt:lpstr>PowerPoint 프레젠테이션</vt:lpstr>
      <vt:lpstr>ECMO</vt:lpstr>
      <vt:lpstr>PowerPoint 프레젠테이션</vt:lpstr>
      <vt:lpstr>PowerPoint 프레젠테이션</vt:lpstr>
      <vt:lpstr>Corticosteroid therapy</vt:lpstr>
      <vt:lpstr>PowerPoint 프레젠테이션</vt:lpstr>
      <vt:lpstr>PowerPoint 프레젠테이션</vt:lpstr>
      <vt:lpstr>Summary</vt:lpstr>
      <vt:lpstr>Thank you for listening~</vt:lpstr>
    </vt:vector>
  </TitlesOfParts>
  <Company>연세의료원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심우호(내과학교실)</dc:creator>
  <cp:lastModifiedBy>심우호</cp:lastModifiedBy>
  <cp:revision>82</cp:revision>
  <dcterms:created xsi:type="dcterms:W3CDTF">2016-04-21T05:13:09Z</dcterms:created>
  <dcterms:modified xsi:type="dcterms:W3CDTF">2016-05-18T21:46:51Z</dcterms:modified>
</cp:coreProperties>
</file>