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  <p:sldId id="281" r:id="rId24"/>
    <p:sldId id="277" r:id="rId25"/>
    <p:sldId id="278" r:id="rId26"/>
    <p:sldId id="279" r:id="rId27"/>
    <p:sldId id="282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4581D-3226-4392-B53D-109250BCBE30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7D968-C300-40B8-A043-1B43EC914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2317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 smtClean="0"/>
              <a:t>which bind &gt;90 percent of circulating cortisol under normal circumstances,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32231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Septic</a:t>
            </a:r>
            <a:r>
              <a:rPr lang="en-US" altLang="ko-KR" baseline="0" dirty="0" smtClean="0"/>
              <a:t> shock </a:t>
            </a:r>
            <a:r>
              <a:rPr lang="ko-KR" altLang="en-US" baseline="0" dirty="0" smtClean="0"/>
              <a:t>환자 제외</a:t>
            </a:r>
            <a:endParaRPr lang="en-US" altLang="ko-KR" dirty="0" smtClean="0"/>
          </a:p>
          <a:p>
            <a:r>
              <a:rPr lang="en-US" altLang="ko-KR" dirty="0" smtClean="0"/>
              <a:t>5</a:t>
            </a:r>
            <a:r>
              <a:rPr lang="ko-KR" altLang="en-US" dirty="0" smtClean="0"/>
              <a:t>일 사용 후 </a:t>
            </a:r>
            <a:r>
              <a:rPr lang="en-US" altLang="ko-KR" dirty="0" smtClean="0"/>
              <a:t>2</a:t>
            </a:r>
            <a:r>
              <a:rPr lang="ko-KR" altLang="en-US" dirty="0" smtClean="0"/>
              <a:t>일 간격으로 절반 씩 </a:t>
            </a:r>
            <a:r>
              <a:rPr lang="en-US" altLang="ko-KR" dirty="0" smtClean="0"/>
              <a:t>11</a:t>
            </a:r>
            <a:r>
              <a:rPr lang="ko-KR" altLang="en-US" dirty="0" smtClean="0"/>
              <a:t>일까지 </a:t>
            </a:r>
            <a:r>
              <a:rPr lang="en-US" altLang="ko-KR" dirty="0" smtClean="0"/>
              <a:t>tapering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793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Ventilation</a:t>
            </a:r>
            <a:r>
              <a:rPr lang="en-US" altLang="ko-KR" baseline="0" dirty="0" smtClean="0"/>
              <a:t> group </a:t>
            </a:r>
            <a:r>
              <a:rPr lang="ko-KR" altLang="en-US" baseline="0" dirty="0" smtClean="0"/>
              <a:t>에서 시작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6949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16</a:t>
            </a:r>
            <a:r>
              <a:rPr lang="ko-KR" altLang="en-US" dirty="0" smtClean="0"/>
              <a:t>세 미만 환자도 포함</a:t>
            </a:r>
            <a:r>
              <a:rPr lang="en-US" altLang="ko-KR" dirty="0" smtClean="0"/>
              <a:t>, hydrocortisone</a:t>
            </a:r>
            <a:r>
              <a:rPr lang="en-US" altLang="ko-KR" baseline="0" dirty="0" smtClean="0"/>
              <a:t> 2</a:t>
            </a:r>
            <a:r>
              <a:rPr lang="ko-KR" altLang="en-US" baseline="0" dirty="0" smtClean="0"/>
              <a:t>일 동안 </a:t>
            </a:r>
            <a:r>
              <a:rPr lang="en-US" altLang="ko-KR" baseline="0" dirty="0" smtClean="0"/>
              <a:t>IV 300mg, 250mg then 4</a:t>
            </a:r>
            <a:r>
              <a:rPr lang="ko-KR" altLang="en-US" baseline="0" dirty="0" smtClean="0"/>
              <a:t>일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동안 </a:t>
            </a:r>
            <a:r>
              <a:rPr lang="en-US" altLang="ko-KR" baseline="0" dirty="0" smtClean="0"/>
              <a:t>oral</a:t>
            </a:r>
            <a:r>
              <a:rPr lang="ko-KR" altLang="en-US" baseline="0" dirty="0" smtClean="0"/>
              <a:t>로 </a:t>
            </a:r>
            <a:r>
              <a:rPr lang="en-US" altLang="ko-KR" baseline="0" dirty="0" smtClean="0"/>
              <a:t>tapering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2312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Single</a:t>
            </a:r>
            <a:r>
              <a:rPr lang="en-US" altLang="ko-KR" baseline="0" dirty="0" smtClean="0"/>
              <a:t> dose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4703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1. Single dose (shock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발생 후 평균 </a:t>
            </a:r>
            <a:r>
              <a:rPr lang="en-US" altLang="ko-KR" baseline="0" dirty="0" smtClean="0"/>
              <a:t>17</a:t>
            </a:r>
            <a:r>
              <a:rPr lang="ko-KR" altLang="en-US" baseline="0" dirty="0" smtClean="0"/>
              <a:t>시간에 치료</a:t>
            </a:r>
            <a:r>
              <a:rPr lang="en-US" altLang="ko-KR" baseline="0" dirty="0" smtClean="0"/>
              <a:t>)</a:t>
            </a:r>
            <a:endParaRPr lang="en-US" altLang="ko-KR" dirty="0" smtClean="0"/>
          </a:p>
          <a:p>
            <a:r>
              <a:rPr lang="en-US" altLang="ko-KR" dirty="0" smtClean="0"/>
              <a:t>2. Shock </a:t>
            </a:r>
            <a:r>
              <a:rPr lang="ko-KR" altLang="en-US" dirty="0" smtClean="0"/>
              <a:t>발생 후 평균 </a:t>
            </a:r>
            <a:r>
              <a:rPr lang="en-US" altLang="ko-KR" dirty="0" smtClean="0"/>
              <a:t>2.8 </a:t>
            </a:r>
            <a:r>
              <a:rPr lang="ko-KR" altLang="en-US" dirty="0" smtClean="0"/>
              <a:t>시간 이내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처음 </a:t>
            </a:r>
            <a:r>
              <a:rPr lang="en-US" altLang="ko-KR" dirty="0" smtClean="0"/>
              <a:t>kg </a:t>
            </a:r>
            <a:r>
              <a:rPr lang="ko-KR" altLang="en-US" dirty="0" smtClean="0"/>
              <a:t>당 </a:t>
            </a:r>
            <a:r>
              <a:rPr lang="en-US" altLang="ko-KR" dirty="0" smtClean="0"/>
              <a:t>30mg</a:t>
            </a:r>
            <a:r>
              <a:rPr lang="en-US" altLang="ko-KR" baseline="0" dirty="0" smtClean="0"/>
              <a:t> MPS </a:t>
            </a:r>
            <a:r>
              <a:rPr lang="ko-KR" altLang="en-US" baseline="0" dirty="0" smtClean="0"/>
              <a:t>후 시간 당 </a:t>
            </a:r>
            <a:r>
              <a:rPr lang="en-US" altLang="ko-KR" baseline="0" dirty="0" smtClean="0"/>
              <a:t>kg </a:t>
            </a:r>
            <a:r>
              <a:rPr lang="ko-KR" altLang="en-US" baseline="0" dirty="0" smtClean="0"/>
              <a:t>당 </a:t>
            </a:r>
            <a:r>
              <a:rPr lang="en-US" altLang="ko-KR" baseline="0" dirty="0" smtClean="0"/>
              <a:t>5mg infusion 9</a:t>
            </a:r>
            <a:r>
              <a:rPr lang="ko-KR" altLang="en-US" baseline="0" dirty="0" smtClean="0"/>
              <a:t>시간 동안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627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진단 후 </a:t>
            </a:r>
            <a:r>
              <a:rPr lang="en-US" altLang="ko-KR" dirty="0" smtClean="0"/>
              <a:t>2</a:t>
            </a:r>
            <a:r>
              <a:rPr lang="ko-KR" altLang="en-US" dirty="0" smtClean="0"/>
              <a:t>시간 이내 시작하여 </a:t>
            </a:r>
            <a:r>
              <a:rPr lang="en-US" altLang="ko-KR" dirty="0" smtClean="0"/>
              <a:t>4</a:t>
            </a:r>
            <a:r>
              <a:rPr lang="ko-KR" altLang="en-US" dirty="0" smtClean="0"/>
              <a:t>시간 </a:t>
            </a:r>
            <a:r>
              <a:rPr lang="en-US" altLang="ko-KR" dirty="0" smtClean="0"/>
              <a:t>infusion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8851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Primary</a:t>
            </a:r>
            <a:r>
              <a:rPr lang="en-US" altLang="ko-KR" baseline="0" dirty="0" smtClean="0"/>
              <a:t> end </a:t>
            </a:r>
            <a:r>
              <a:rPr lang="en-US" altLang="ko-KR" baseline="0" dirty="0" err="1" smtClean="0"/>
              <a:t>poit</a:t>
            </a:r>
            <a:r>
              <a:rPr lang="en-US" altLang="ko-KR" baseline="0" dirty="0" smtClean="0"/>
              <a:t>: 28day mortality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043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Shock </a:t>
            </a:r>
            <a:r>
              <a:rPr lang="ko-KR" altLang="en-US" dirty="0" smtClean="0"/>
              <a:t>에서 </a:t>
            </a:r>
            <a:r>
              <a:rPr lang="ko-KR" altLang="en-US" dirty="0" err="1" smtClean="0"/>
              <a:t>회복후에는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0.06mg/kg/</a:t>
            </a:r>
            <a:r>
              <a:rPr lang="en-US" altLang="ko-KR" dirty="0" err="1" smtClean="0"/>
              <a:t>hr</a:t>
            </a:r>
            <a:endParaRPr lang="en-US" altLang="ko-KR" dirty="0" smtClean="0"/>
          </a:p>
          <a:p>
            <a:r>
              <a:rPr lang="ko-KR" altLang="en-US" dirty="0" smtClean="0"/>
              <a:t>이후 천천히 </a:t>
            </a:r>
            <a:r>
              <a:rPr lang="en-US" altLang="ko-KR" dirty="0" smtClean="0"/>
              <a:t>tapering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0162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</a:t>
            </a:r>
            <a:r>
              <a:rPr lang="ko-KR" altLang="en-US" dirty="0" smtClean="0"/>
              <a:t>일 이후 </a:t>
            </a:r>
            <a:r>
              <a:rPr lang="en-US" altLang="ko-KR" dirty="0" smtClean="0"/>
              <a:t>3</a:t>
            </a:r>
            <a:r>
              <a:rPr lang="ko-KR" altLang="en-US" dirty="0" smtClean="0"/>
              <a:t>일 간격으로 절반씩 </a:t>
            </a:r>
            <a:r>
              <a:rPr lang="en-US" altLang="ko-KR" dirty="0" smtClean="0"/>
              <a:t>tapering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8611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</a:t>
            </a:r>
            <a:r>
              <a:rPr lang="ko-KR" altLang="en-US" dirty="0" smtClean="0"/>
              <a:t>일 후 </a:t>
            </a:r>
            <a:r>
              <a:rPr lang="en-US" altLang="ko-KR" dirty="0" smtClean="0"/>
              <a:t>3</a:t>
            </a:r>
            <a:r>
              <a:rPr lang="ko-KR" altLang="en-US" dirty="0" smtClean="0"/>
              <a:t>일 간격으로 절반 씩 </a:t>
            </a:r>
            <a:r>
              <a:rPr lang="en-US" altLang="ko-KR" dirty="0" smtClean="0"/>
              <a:t>tapering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7D968-C300-40B8-A043-1B43EC914F0C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7688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2pPr>
            <a:lvl3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3pPr>
            <a:lvl4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4pPr>
            <a:lvl5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8D9BBA64-478B-4E22-9C56-D99359BAF7A4}" type="datetimeFigureOut">
              <a:rPr lang="ko-KR" altLang="en-US" smtClean="0"/>
              <a:t>2018-05-09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22113F38-2287-45BA-B6E3-3189E2CE264A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2.5mg@1800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7992888" cy="1470025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altLang="ko-KR" b="1" dirty="0" smtClean="0">
                <a:solidFill>
                  <a:schemeClr val="bg1"/>
                </a:solidFill>
              </a:rPr>
              <a:t>Steroid therapy in </a:t>
            </a:r>
            <a:r>
              <a:rPr lang="en-US" altLang="ko-KR" b="1" dirty="0" smtClean="0">
                <a:solidFill>
                  <a:schemeClr val="bg1"/>
                </a:solidFill>
              </a:rPr>
              <a:t>Sepsis</a:t>
            </a:r>
            <a:r>
              <a:rPr lang="en-US" altLang="ko-KR" b="1" dirty="0" smtClean="0">
                <a:solidFill>
                  <a:schemeClr val="bg1"/>
                </a:solidFill>
              </a:rPr>
              <a:t/>
            </a:r>
            <a:br>
              <a:rPr lang="en-US" altLang="ko-KR" b="1" dirty="0" smtClean="0">
                <a:solidFill>
                  <a:schemeClr val="bg1"/>
                </a:solidFill>
              </a:rPr>
            </a:br>
            <a:r>
              <a:rPr lang="en-US" altLang="ko-KR" sz="2800" b="1" dirty="0" smtClean="0">
                <a:solidFill>
                  <a:schemeClr val="bg1"/>
                </a:solidFill>
              </a:rPr>
              <a:t>- is it beneficial?</a:t>
            </a:r>
            <a:br>
              <a:rPr lang="en-US" altLang="ko-KR" sz="2800" b="1" dirty="0" smtClean="0">
                <a:solidFill>
                  <a:schemeClr val="bg1"/>
                </a:solidFill>
              </a:rPr>
            </a:br>
            <a:r>
              <a:rPr lang="en-US" altLang="ko-KR" sz="2800" b="1" dirty="0" smtClean="0">
                <a:solidFill>
                  <a:schemeClr val="bg1"/>
                </a:solidFill>
              </a:rPr>
              <a:t>- as a bolus or as an infusion?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275856" y="5157192"/>
            <a:ext cx="2120280" cy="697632"/>
          </a:xfrm>
        </p:spPr>
        <p:txBody>
          <a:bodyPr/>
          <a:lstStyle/>
          <a:p>
            <a:r>
              <a:rPr lang="en-US" altLang="ko-KR" b="1" smtClean="0"/>
              <a:t>F. </a:t>
            </a:r>
            <a:r>
              <a:rPr lang="ko-KR" altLang="en-US" b="1" dirty="0" smtClean="0"/>
              <a:t>최지수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37227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sz="3200" b="1" dirty="0"/>
              <a:t>The prior clinical trials…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b="1" i="1" dirty="0" smtClean="0"/>
              <a:t>1980s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000" dirty="0" smtClean="0"/>
              <a:t>30mg/kg IV MPS (n=21) vs 6mg/kg IV DMP (n=22) vs placebo (n= 16) 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     → </a:t>
            </a:r>
            <a:r>
              <a:rPr lang="en-US" altLang="ko-KR" sz="2000" dirty="0"/>
              <a:t>more rapid shock reversal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but </a:t>
            </a:r>
            <a:r>
              <a:rPr lang="en-US" altLang="ko-KR" sz="2000" dirty="0"/>
              <a:t>no survival benefit beyond 10 days of follow </a:t>
            </a:r>
            <a:r>
              <a:rPr lang="en-US" altLang="ko-KR" sz="2000" dirty="0" smtClean="0"/>
              <a:t>up</a:t>
            </a:r>
          </a:p>
          <a:p>
            <a:pPr marL="457200" lvl="1" indent="0">
              <a:buNone/>
            </a:pPr>
            <a:endParaRPr lang="en-US" altLang="ko-KR" sz="2000" dirty="0" smtClean="0"/>
          </a:p>
          <a:p>
            <a:pPr>
              <a:buFontTx/>
              <a:buChar char="-"/>
            </a:pPr>
            <a:endParaRPr lang="en-US" altLang="ko-KR" sz="2000" dirty="0" smtClean="0"/>
          </a:p>
          <a:p>
            <a:pPr>
              <a:buFontTx/>
              <a:buChar char="-"/>
            </a:pPr>
            <a:endParaRPr lang="en-US" altLang="ko-KR" sz="2000" dirty="0" smtClean="0"/>
          </a:p>
          <a:p>
            <a:pPr>
              <a:buFontTx/>
              <a:buChar char="-"/>
            </a:pPr>
            <a:r>
              <a:rPr lang="en-US" altLang="ko-KR" sz="2000" dirty="0" smtClean="0"/>
              <a:t>30mg/kg IV MPS, followed by 5mg/kg (n=112) vs placebo (n=111) </a:t>
            </a:r>
          </a:p>
          <a:p>
            <a:pPr marL="0" indent="0">
              <a:buNone/>
            </a:pPr>
            <a:r>
              <a:rPr lang="en-US" altLang="ko-KR" sz="2000" dirty="0" smtClean="0"/>
              <a:t>     </a:t>
            </a:r>
            <a:r>
              <a:rPr lang="en-US" altLang="ko-KR" sz="2000" dirty="0"/>
              <a:t>→ </a:t>
            </a:r>
            <a:r>
              <a:rPr lang="en-US" altLang="ko-KR" sz="2000" dirty="0" smtClean="0"/>
              <a:t>does </a:t>
            </a:r>
            <a:r>
              <a:rPr lang="en-US" altLang="ko-KR" sz="2000" dirty="0"/>
              <a:t>not reduce mortality significantly in patients with systemic </a:t>
            </a:r>
            <a:r>
              <a:rPr lang="en-US" altLang="ko-KR" sz="2000" dirty="0" smtClean="0"/>
              <a:t>  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sepsis, </a:t>
            </a:r>
            <a:r>
              <a:rPr lang="en-US" altLang="ko-KR" sz="2000" dirty="0"/>
              <a:t>and therefore should not be used as adjunctive therapy.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3874423"/>
            <a:ext cx="5688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Schumer W: </a:t>
            </a:r>
            <a:r>
              <a:rPr lang="en-US" altLang="ko-KR" sz="1000" b="1" dirty="0"/>
              <a:t>Steroids in the treatment of clinical septic shock.</a:t>
            </a:r>
            <a:r>
              <a:rPr lang="en-US" altLang="ko-KR" sz="1000" dirty="0"/>
              <a:t> </a:t>
            </a:r>
            <a:r>
              <a:rPr lang="en-US" altLang="ko-KR" sz="1000" i="1" dirty="0"/>
              <a:t>Ann </a:t>
            </a:r>
            <a:r>
              <a:rPr lang="en-US" altLang="ko-KR" sz="1000" i="1" dirty="0" err="1"/>
              <a:t>Surg</a:t>
            </a:r>
            <a:r>
              <a:rPr lang="en-US" altLang="ko-KR" sz="1000" i="1" dirty="0"/>
              <a:t> </a:t>
            </a:r>
            <a:r>
              <a:rPr lang="en-US" altLang="ko-KR" sz="1000" dirty="0"/>
              <a:t>1976, </a:t>
            </a:r>
            <a:r>
              <a:rPr lang="en-US" altLang="ko-KR" sz="1000" b="1" dirty="0"/>
              <a:t>184:</a:t>
            </a:r>
            <a:r>
              <a:rPr lang="en-US" altLang="ko-KR" sz="1000" dirty="0"/>
              <a:t>333-341.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15254" y="6031726"/>
            <a:ext cx="56287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Veterans Administration Systemic Sepsis Cooperative Study Group. </a:t>
            </a:r>
            <a:r>
              <a:rPr lang="en-US" altLang="ko-KR" sz="1000" b="1" dirty="0" smtClean="0"/>
              <a:t>Effect </a:t>
            </a:r>
            <a:r>
              <a:rPr lang="en-US" altLang="ko-KR" sz="1000" b="1" dirty="0"/>
              <a:t>of high-dose glucocorticoid therapy on mortality in patients with clinical signs of systemic sepsis</a:t>
            </a:r>
            <a:r>
              <a:rPr lang="en-US" altLang="ko-KR" sz="1000" b="1" dirty="0" smtClean="0"/>
              <a:t>. </a:t>
            </a:r>
            <a:r>
              <a:rPr lang="en-US" altLang="ko-KR" sz="1000" i="1" dirty="0"/>
              <a:t>N </a:t>
            </a:r>
            <a:r>
              <a:rPr lang="en-US" altLang="ko-KR" sz="1000" i="1" dirty="0" err="1"/>
              <a:t>Engl</a:t>
            </a:r>
            <a:r>
              <a:rPr lang="en-US" altLang="ko-KR" sz="1000" i="1" dirty="0"/>
              <a:t> J Med</a:t>
            </a:r>
            <a:r>
              <a:rPr lang="en-US" altLang="ko-KR" sz="1000" b="1" dirty="0"/>
              <a:t> 317(11</a:t>
            </a:r>
            <a:r>
              <a:rPr lang="en-US" altLang="ko-KR" sz="1000" dirty="0"/>
              <a:t>): 659-665</a:t>
            </a:r>
            <a:r>
              <a:rPr lang="en-US" altLang="ko-KR" sz="1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673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sz="3200" b="1" dirty="0"/>
              <a:t>The prior clinical trials…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6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800" b="1" i="1" dirty="0" smtClean="0"/>
              <a:t>1980s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- In 381 patients, 30 mg/kg IV infusion for 4 hours MPS vs </a:t>
            </a:r>
            <a:r>
              <a:rPr lang="en-US" altLang="ko-KR" sz="2000" dirty="0"/>
              <a:t>placebo  </a:t>
            </a:r>
          </a:p>
          <a:p>
            <a:pPr marL="0" indent="0">
              <a:buNone/>
            </a:pPr>
            <a:r>
              <a:rPr lang="en-US" altLang="ko-KR" sz="2000" dirty="0" smtClean="0"/>
              <a:t>   </a:t>
            </a:r>
            <a:r>
              <a:rPr lang="en-US" altLang="ko-KR" sz="2000" dirty="0" smtClean="0"/>
              <a:t>  → No significant differences in the </a:t>
            </a:r>
            <a:r>
              <a:rPr lang="en-US" altLang="ko-KR" sz="2000" dirty="0"/>
              <a:t>reversal of </a:t>
            </a:r>
            <a:r>
              <a:rPr lang="en-US" altLang="ko-KR" sz="2000" dirty="0" smtClean="0"/>
              <a:t>shock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or overall mortality.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→ Patients </a:t>
            </a:r>
            <a:r>
              <a:rPr lang="en-US" altLang="ko-KR" sz="2000" dirty="0"/>
              <a:t>treated with </a:t>
            </a:r>
            <a:r>
              <a:rPr lang="en-US" altLang="ko-KR" sz="2000" dirty="0" smtClean="0"/>
              <a:t>MPS, </a:t>
            </a:r>
            <a:r>
              <a:rPr lang="en-US" altLang="ko-KR" sz="2000" dirty="0"/>
              <a:t>significantly more deaths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(related </a:t>
            </a:r>
            <a:r>
              <a:rPr lang="en-US" altLang="ko-KR" sz="2000" dirty="0"/>
              <a:t>to secondary </a:t>
            </a:r>
            <a:r>
              <a:rPr lang="en-US" altLang="ko-KR" sz="2000" dirty="0" smtClean="0"/>
              <a:t>infection)</a:t>
            </a:r>
          </a:p>
          <a:p>
            <a:pPr>
              <a:buFontTx/>
              <a:buChar char="-"/>
            </a:pPr>
            <a:endParaRPr lang="en-US" altLang="ko-KR" sz="2000" dirty="0" smtClean="0"/>
          </a:p>
          <a:p>
            <a:pPr>
              <a:buFontTx/>
              <a:buChar char="-"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- 30 </a:t>
            </a:r>
            <a:r>
              <a:rPr lang="en-US" altLang="ko-KR" sz="2000" dirty="0"/>
              <a:t>mg/kg </a:t>
            </a:r>
            <a:r>
              <a:rPr lang="en-US" altLang="ko-KR" sz="2000" dirty="0" smtClean="0"/>
              <a:t>for 4 doses </a:t>
            </a:r>
            <a:r>
              <a:rPr lang="en-US" altLang="ko-KR" sz="2000" dirty="0" smtClean="0"/>
              <a:t>q</a:t>
            </a:r>
            <a:r>
              <a:rPr lang="en-US" altLang="ko-KR" sz="2000" dirty="0" smtClean="0"/>
              <a:t>6hrs </a:t>
            </a:r>
            <a:r>
              <a:rPr lang="en-US" altLang="ko-KR" sz="2000" dirty="0" smtClean="0"/>
              <a:t>MPS (n=38) vs </a:t>
            </a:r>
            <a:r>
              <a:rPr lang="en-US" altLang="ko-KR" sz="2000" dirty="0"/>
              <a:t>placebo (mannitol</a:t>
            </a:r>
            <a:r>
              <a:rPr lang="en-US" altLang="ko-KR" sz="2000" dirty="0" smtClean="0"/>
              <a:t>) (n=37)  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     </a:t>
            </a:r>
            <a:r>
              <a:rPr lang="en-US" altLang="ko-KR" sz="2000" dirty="0"/>
              <a:t>→ neither prevents parenchymal lung injury nor improves mortality </a:t>
            </a:r>
            <a:r>
              <a:rPr lang="en-US" altLang="ko-KR" sz="2000" dirty="0" smtClean="0"/>
              <a:t>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when </a:t>
            </a:r>
            <a:r>
              <a:rPr lang="en-US" altLang="ko-KR" sz="2000" dirty="0"/>
              <a:t>given early to patients with septic shock</a:t>
            </a:r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483768" y="4077072"/>
            <a:ext cx="6660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Bone RC, Fisher CJ, Jr., </a:t>
            </a:r>
            <a:r>
              <a:rPr lang="en-US" altLang="ko-KR" sz="1000" dirty="0" err="1"/>
              <a:t>Clemmer</a:t>
            </a:r>
            <a:r>
              <a:rPr lang="en-US" altLang="ko-KR" sz="1000" dirty="0"/>
              <a:t> TP, </a:t>
            </a:r>
            <a:r>
              <a:rPr lang="en-US" altLang="ko-KR" sz="1000" dirty="0" err="1"/>
              <a:t>Slotman</a:t>
            </a:r>
            <a:r>
              <a:rPr lang="en-US" altLang="ko-KR" sz="1000" dirty="0"/>
              <a:t> GJ, Metz CA, Balk RA. </a:t>
            </a:r>
            <a:r>
              <a:rPr lang="en-US" altLang="ko-KR" sz="1000" b="1" dirty="0"/>
              <a:t>A controlled clinical trial of high-dose methylprednisolone in the treatment of severe sepsis and septic shock. </a:t>
            </a:r>
            <a:r>
              <a:rPr lang="en-US" altLang="ko-KR" sz="1000" i="1" dirty="0"/>
              <a:t>N </a:t>
            </a:r>
            <a:r>
              <a:rPr lang="en-US" altLang="ko-KR" sz="1000" i="1" dirty="0" err="1"/>
              <a:t>Engl</a:t>
            </a:r>
            <a:r>
              <a:rPr lang="en-US" altLang="ko-KR" sz="1000" i="1" dirty="0"/>
              <a:t> J Med</a:t>
            </a:r>
            <a:r>
              <a:rPr lang="en-US" altLang="ko-KR" sz="1000" dirty="0" smtClean="0"/>
              <a:t>. </a:t>
            </a:r>
            <a:r>
              <a:rPr lang="en-US" altLang="ko-KR" sz="1000" dirty="0"/>
              <a:t>1987;317(11):653-8.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3148" y="5899495"/>
            <a:ext cx="63233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Luce</a:t>
            </a:r>
            <a:r>
              <a:rPr lang="en-US" altLang="ko-KR" sz="1000" dirty="0"/>
              <a:t> JM, Montgomery AB, Marks JD, Turner J, Metz CA, Murray JF. </a:t>
            </a:r>
            <a:r>
              <a:rPr lang="en-US" altLang="ko-KR" sz="1000" b="1" dirty="0"/>
              <a:t>Ineffectiveness of high-dose methylprednisolone in preventing parenchymal lung injury and improving mortality in patients with septic shock</a:t>
            </a:r>
            <a:r>
              <a:rPr lang="en-US" altLang="ko-KR" sz="1000" dirty="0"/>
              <a:t>. </a:t>
            </a:r>
            <a:r>
              <a:rPr lang="en-US" altLang="ko-KR" sz="1000" i="1" dirty="0" smtClean="0"/>
              <a:t>Am Rev </a:t>
            </a:r>
            <a:r>
              <a:rPr lang="en-US" altLang="ko-KR" sz="1000" i="1" dirty="0" err="1" smtClean="0"/>
              <a:t>Respir</a:t>
            </a:r>
            <a:r>
              <a:rPr lang="en-US" altLang="ko-KR" sz="1000" i="1" dirty="0" smtClean="0"/>
              <a:t> Dis</a:t>
            </a:r>
            <a:r>
              <a:rPr lang="en-US" altLang="ko-KR" sz="1000" dirty="0" smtClean="0"/>
              <a:t>. </a:t>
            </a:r>
            <a:r>
              <a:rPr lang="en-US" altLang="ko-KR" sz="1000" dirty="0"/>
              <a:t>1988;138(1):62-8.</a:t>
            </a:r>
          </a:p>
        </p:txBody>
      </p:sp>
    </p:spTree>
    <p:extLst>
      <p:ext uri="{BB962C8B-B14F-4D97-AF65-F5344CB8AC3E}">
        <p14:creationId xmlns:p14="http://schemas.microsoft.com/office/powerpoint/2010/main" val="425516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31377" y="836712"/>
            <a:ext cx="8229600" cy="1143000"/>
          </a:xfrm>
        </p:spPr>
        <p:txBody>
          <a:bodyPr/>
          <a:lstStyle/>
          <a:p>
            <a:pPr algn="l"/>
            <a:r>
              <a:rPr lang="en-US" altLang="ko-KR" sz="3200" b="1" dirty="0"/>
              <a:t>The prior clinical trials…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b="1" u="sng" dirty="0" smtClean="0"/>
              <a:t>Supra-physiological </a:t>
            </a:r>
            <a:r>
              <a:rPr lang="en-US" altLang="ko-KR" b="1" u="sng" dirty="0"/>
              <a:t>doses of steroids</a:t>
            </a:r>
            <a:r>
              <a:rPr lang="en-US" altLang="ko-KR" dirty="0"/>
              <a:t> were </a:t>
            </a:r>
            <a:r>
              <a:rPr lang="en-US" altLang="ko-KR" dirty="0" smtClean="0"/>
              <a:t>recognized </a:t>
            </a:r>
            <a:r>
              <a:rPr lang="en-US" altLang="ko-KR" dirty="0"/>
              <a:t>as having </a:t>
            </a:r>
            <a:r>
              <a:rPr lang="en-US" altLang="ko-KR" b="1" u="sng" dirty="0"/>
              <a:t>no benefit </a:t>
            </a:r>
            <a:r>
              <a:rPr lang="en-US" altLang="ko-KR" dirty="0"/>
              <a:t>and considered </a:t>
            </a:r>
            <a:r>
              <a:rPr lang="en-US" altLang="ko-KR" b="1" u="sng" dirty="0"/>
              <a:t>potentially </a:t>
            </a:r>
            <a:r>
              <a:rPr lang="en-US" altLang="ko-KR" b="1" u="sng" dirty="0" smtClean="0"/>
              <a:t>harmful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19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981" y="347990"/>
            <a:ext cx="8229600" cy="1143000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209331"/>
          </a:xfrm>
        </p:spPr>
        <p:txBody>
          <a:bodyPr/>
          <a:lstStyle/>
          <a:p>
            <a:r>
              <a:rPr lang="en-US" altLang="ko-KR" sz="1800" dirty="0" smtClean="0"/>
              <a:t>Placebo-controlled</a:t>
            </a:r>
            <a:r>
              <a:rPr lang="en-US" altLang="ko-KR" sz="1800" dirty="0"/>
              <a:t>, randomized, double-blind, </a:t>
            </a:r>
            <a:r>
              <a:rPr lang="en-US" altLang="ko-KR" sz="1800" dirty="0" smtClean="0"/>
              <a:t>multi-center study </a:t>
            </a:r>
          </a:p>
          <a:p>
            <a:r>
              <a:rPr lang="en-US" altLang="ko-KR" sz="1800" dirty="0" smtClean="0"/>
              <a:t>HC 50mg q6hrs + Fludrocortisone(FC) 50mcg q24hrs (7d) (n=150)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</a:t>
            </a:r>
            <a:r>
              <a:rPr lang="en-US" altLang="ko-KR" sz="1800" dirty="0" err="1" smtClean="0"/>
              <a:t>vs</a:t>
            </a:r>
            <a:r>
              <a:rPr lang="en-US" altLang="ko-KR" sz="1800" dirty="0" smtClean="0"/>
              <a:t> placebo (n=149)</a:t>
            </a:r>
          </a:p>
          <a:p>
            <a:r>
              <a:rPr lang="en-US" altLang="ko-KR" sz="1800" dirty="0" smtClean="0"/>
              <a:t>229 </a:t>
            </a:r>
            <a:r>
              <a:rPr lang="en-US" altLang="ko-KR" sz="1800" dirty="0" err="1" smtClean="0"/>
              <a:t>nonresponders</a:t>
            </a:r>
            <a:r>
              <a:rPr lang="en-US" altLang="ko-KR" sz="1800" dirty="0" smtClean="0"/>
              <a:t> (114vs115), 70 responder (36vs34) of high dose ACTH test</a:t>
            </a:r>
          </a:p>
          <a:p>
            <a:endParaRPr lang="en-US" altLang="ko-KR" sz="1800" dirty="0"/>
          </a:p>
          <a:p>
            <a:r>
              <a:rPr lang="en-US" altLang="ko-KR" sz="1800" dirty="0"/>
              <a:t>In </a:t>
            </a:r>
            <a:r>
              <a:rPr lang="en-US" altLang="ko-KR" sz="1800" dirty="0" err="1" smtClean="0"/>
              <a:t>nonresponders</a:t>
            </a:r>
            <a:r>
              <a:rPr lang="en-US" altLang="ko-KR" sz="1800" dirty="0" smtClean="0"/>
              <a:t>, significant difference in</a:t>
            </a:r>
          </a:p>
          <a:p>
            <a:pPr marL="0" indent="0">
              <a:buNone/>
            </a:pPr>
            <a:r>
              <a:rPr lang="en-US" altLang="ko-KR" sz="1800" dirty="0" smtClean="0"/>
              <a:t>   - </a:t>
            </a:r>
            <a:r>
              <a:rPr lang="en-US" altLang="ko-KR" sz="1800" b="1" u="sng" dirty="0" smtClean="0"/>
              <a:t>28-day mortality</a:t>
            </a:r>
            <a:r>
              <a:rPr lang="en-US" altLang="ko-KR" sz="1800" dirty="0" smtClean="0"/>
              <a:t>, ICU mortality, hospital mortality, 1-Year mortality</a:t>
            </a:r>
          </a:p>
          <a:p>
            <a:pPr marL="0" indent="0">
              <a:buNone/>
            </a:pPr>
            <a:r>
              <a:rPr lang="en-US" altLang="ko-KR" sz="1800" dirty="0" smtClean="0"/>
              <a:t>   - vasopressor </a:t>
            </a:r>
            <a:r>
              <a:rPr lang="en-US" altLang="ko-KR" sz="1800" dirty="0"/>
              <a:t>therapy was withdrawn within 28 days </a:t>
            </a:r>
            <a:endParaRPr lang="en-US" altLang="ko-KR" sz="1800" dirty="0" smtClean="0"/>
          </a:p>
          <a:p>
            <a:r>
              <a:rPr lang="en-US" altLang="ko-KR" sz="1800" dirty="0" smtClean="0"/>
              <a:t>In responders: no </a:t>
            </a:r>
            <a:r>
              <a:rPr lang="en-US" altLang="ko-KR" sz="1800" dirty="0"/>
              <a:t>significant difference between </a:t>
            </a:r>
            <a:r>
              <a:rPr lang="en-US" altLang="ko-KR" sz="1800" dirty="0" smtClean="0"/>
              <a:t>groups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Adverse </a:t>
            </a:r>
            <a:r>
              <a:rPr lang="en-US" altLang="ko-KR" sz="1800" dirty="0"/>
              <a:t>events </a:t>
            </a:r>
            <a:r>
              <a:rPr lang="en-US" altLang="ko-KR" sz="1800" dirty="0" smtClean="0"/>
              <a:t>(</a:t>
            </a:r>
            <a:r>
              <a:rPr lang="en-US" altLang="ko-KR" sz="1800" dirty="0" err="1" smtClean="0"/>
              <a:t>superinfection</a:t>
            </a:r>
            <a:r>
              <a:rPr lang="en-US" altLang="ko-KR" sz="1800" dirty="0" smtClean="0"/>
              <a:t>/GI bleeding/psychiatric disorders related to steroids, arrhythmia/MI/limb or cerebral ischemia related to vasopressors, related to ICU procedure, others) rates </a:t>
            </a:r>
            <a:r>
              <a:rPr lang="en-US" altLang="ko-KR" sz="1800" dirty="0"/>
              <a:t>were similar in the 2 groups. </a:t>
            </a:r>
            <a:endParaRPr lang="ko-KR" altLang="en-U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72" y="404664"/>
            <a:ext cx="532859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88971" y="6304002"/>
            <a:ext cx="56270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Annane</a:t>
            </a:r>
            <a:r>
              <a:rPr lang="en-US" altLang="ko-KR" sz="1000" dirty="0"/>
              <a:t> D, </a:t>
            </a:r>
            <a:r>
              <a:rPr lang="en-US" altLang="ko-KR" sz="1000" dirty="0" err="1"/>
              <a:t>Sebille</a:t>
            </a:r>
            <a:r>
              <a:rPr lang="en-US" altLang="ko-KR" sz="1000" dirty="0"/>
              <a:t> V, </a:t>
            </a:r>
            <a:r>
              <a:rPr lang="en-US" altLang="ko-KR" sz="1000" dirty="0" err="1"/>
              <a:t>Charpentier</a:t>
            </a:r>
            <a:r>
              <a:rPr lang="en-US" altLang="ko-KR" sz="1000" dirty="0"/>
              <a:t> C, </a:t>
            </a:r>
            <a:r>
              <a:rPr lang="en-US" altLang="ko-KR" sz="1000" dirty="0" err="1"/>
              <a:t>Bollaert</a:t>
            </a:r>
            <a:r>
              <a:rPr lang="en-US" altLang="ko-KR" sz="1000" dirty="0"/>
              <a:t> PE, Francois B, </a:t>
            </a:r>
            <a:r>
              <a:rPr lang="en-US" altLang="ko-KR" sz="1000" dirty="0" err="1"/>
              <a:t>Korach</a:t>
            </a:r>
            <a:r>
              <a:rPr lang="en-US" altLang="ko-KR" sz="1000" dirty="0"/>
              <a:t> JM, </a:t>
            </a:r>
            <a:r>
              <a:rPr lang="en-US" altLang="ko-KR" sz="1000" dirty="0" err="1"/>
              <a:t>Capellier</a:t>
            </a:r>
            <a:r>
              <a:rPr lang="en-US" altLang="ko-KR" sz="1000" dirty="0"/>
              <a:t> G, Cohen Y, </a:t>
            </a:r>
            <a:r>
              <a:rPr lang="en-US" altLang="ko-KR" sz="1000" dirty="0" err="1"/>
              <a:t>Azoulay</a:t>
            </a:r>
            <a:r>
              <a:rPr lang="en-US" altLang="ko-KR" sz="1000" dirty="0"/>
              <a:t> E, Troche G, et al: </a:t>
            </a:r>
            <a:r>
              <a:rPr lang="en-US" altLang="ko-KR" sz="1000" b="1" dirty="0"/>
              <a:t>Effect of treatment with low doses of hydrocortisone and fludrocortisone on mortality in patients with septic shock.</a:t>
            </a:r>
            <a:r>
              <a:rPr lang="en-US" altLang="ko-KR" sz="1000" dirty="0"/>
              <a:t> </a:t>
            </a:r>
            <a:r>
              <a:rPr lang="en-US" altLang="ko-KR" sz="1000" i="1" dirty="0" err="1"/>
              <a:t>Jama</a:t>
            </a:r>
            <a:r>
              <a:rPr lang="en-US" altLang="ko-KR" sz="1000" i="1" dirty="0"/>
              <a:t> </a:t>
            </a:r>
            <a:r>
              <a:rPr lang="en-US" altLang="ko-KR" sz="1000" dirty="0"/>
              <a:t>2002, </a:t>
            </a:r>
            <a:r>
              <a:rPr lang="en-US" altLang="ko-KR" sz="1000" b="1" dirty="0"/>
              <a:t>288:</a:t>
            </a:r>
            <a:r>
              <a:rPr lang="en-US" altLang="ko-KR" sz="1000" dirty="0"/>
              <a:t>862-871</a:t>
            </a:r>
            <a:r>
              <a:rPr lang="en-US" altLang="ko-KR" sz="1000" dirty="0" smtClean="0"/>
              <a:t>.</a:t>
            </a:r>
            <a:endParaRPr lang="en-US" altLang="ko-KR" sz="1000" dirty="0"/>
          </a:p>
        </p:txBody>
      </p:sp>
    </p:spTree>
    <p:extLst>
      <p:ext uri="{BB962C8B-B14F-4D97-AF65-F5344CB8AC3E}">
        <p14:creationId xmlns:p14="http://schemas.microsoft.com/office/powerpoint/2010/main" val="8643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20" y="476672"/>
            <a:ext cx="7272808" cy="137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276871"/>
            <a:ext cx="8229600" cy="3849291"/>
          </a:xfrm>
        </p:spPr>
        <p:txBody>
          <a:bodyPr/>
          <a:lstStyle/>
          <a:p>
            <a:r>
              <a:rPr lang="en-US" altLang="ko-KR" sz="1800" dirty="0"/>
              <a:t>Prospective, randomized, double-blind, single-center study</a:t>
            </a:r>
          </a:p>
          <a:p>
            <a:r>
              <a:rPr lang="en-US" altLang="ko-KR" sz="1800" dirty="0" smtClean="0"/>
              <a:t>HC 50mg </a:t>
            </a:r>
            <a:r>
              <a:rPr lang="en-US" altLang="ko-KR" sz="1800" dirty="0"/>
              <a:t>bolus </a:t>
            </a:r>
            <a:r>
              <a:rPr lang="en-US" altLang="ko-KR" sz="1800" dirty="0" smtClean="0"/>
              <a:t>→ infusion </a:t>
            </a:r>
            <a:r>
              <a:rPr lang="en-US" altLang="ko-KR" sz="1800" dirty="0"/>
              <a:t>of 0.18 </a:t>
            </a:r>
            <a:r>
              <a:rPr lang="en-US" altLang="ko-KR" sz="1800" dirty="0" smtClean="0"/>
              <a:t>mg/kg/</a:t>
            </a:r>
            <a:r>
              <a:rPr lang="en-US" altLang="ko-KR" sz="1800" dirty="0" err="1" smtClean="0"/>
              <a:t>hr</a:t>
            </a:r>
            <a:r>
              <a:rPr lang="en-US" altLang="ko-KR" sz="1800" dirty="0" smtClean="0"/>
              <a:t> </a:t>
            </a:r>
            <a:r>
              <a:rPr lang="en-US" altLang="ko-KR" sz="1800" dirty="0" smtClean="0"/>
              <a:t>(n=18) vs </a:t>
            </a:r>
            <a:r>
              <a:rPr lang="en-US" altLang="ko-KR" sz="1800" dirty="0"/>
              <a:t>placebo (</a:t>
            </a:r>
            <a:r>
              <a:rPr lang="en-US" altLang="ko-KR" sz="1800" dirty="0" smtClean="0"/>
              <a:t>n=23)</a:t>
            </a:r>
            <a:endParaRPr lang="en-US" altLang="ko-KR" sz="1800" dirty="0"/>
          </a:p>
          <a:p>
            <a:r>
              <a:rPr lang="en-US" altLang="ko-KR" sz="1800" dirty="0" smtClean="0"/>
              <a:t>26 </a:t>
            </a:r>
            <a:r>
              <a:rPr lang="en-US" altLang="ko-KR" sz="1800" dirty="0" err="1" smtClean="0"/>
              <a:t>nonresponders</a:t>
            </a:r>
            <a:r>
              <a:rPr lang="en-US" altLang="ko-KR" sz="1800" dirty="0" smtClean="0"/>
              <a:t> (12vs14), 15 </a:t>
            </a:r>
            <a:r>
              <a:rPr lang="en-US" altLang="ko-KR" sz="1800" dirty="0"/>
              <a:t>responder </a:t>
            </a:r>
            <a:r>
              <a:rPr lang="en-US" altLang="ko-KR" sz="1800" dirty="0" smtClean="0"/>
              <a:t>(6vs9) </a:t>
            </a:r>
            <a:r>
              <a:rPr lang="en-US" altLang="ko-KR" sz="1800" dirty="0"/>
              <a:t>of high dose ACTH test</a:t>
            </a:r>
          </a:p>
          <a:p>
            <a:endParaRPr lang="en-US" altLang="ko-KR" sz="1800" dirty="0"/>
          </a:p>
          <a:p>
            <a:r>
              <a:rPr lang="en-US" altLang="ko-KR" sz="1800" b="1" u="sng" dirty="0" smtClean="0"/>
              <a:t>Time to </a:t>
            </a:r>
            <a:r>
              <a:rPr lang="en-US" altLang="ko-KR" sz="1800" b="1" u="sng" dirty="0"/>
              <a:t>vasopressor </a:t>
            </a:r>
            <a:r>
              <a:rPr lang="en-US" altLang="ko-KR" sz="1800" b="1" u="sng" dirty="0" smtClean="0"/>
              <a:t>withdrawal</a:t>
            </a:r>
            <a:r>
              <a:rPr lang="en-US" altLang="ko-KR" sz="1800" dirty="0" smtClean="0"/>
              <a:t>: median 53hrs (35–96) in HC </a:t>
            </a:r>
            <a:r>
              <a:rPr lang="en-US" altLang="ko-KR" sz="1800" dirty="0" err="1" smtClean="0"/>
              <a:t>vs</a:t>
            </a:r>
            <a:r>
              <a:rPr lang="en-US" altLang="ko-KR" sz="1800" dirty="0" smtClean="0"/>
              <a:t> 120hrs 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                                   </a:t>
            </a:r>
            <a:r>
              <a:rPr lang="en-US" altLang="ko-KR" sz="1800" dirty="0" smtClean="0"/>
              <a:t>(</a:t>
            </a:r>
            <a:r>
              <a:rPr lang="en-US" altLang="ko-KR" sz="1800" dirty="0" smtClean="0"/>
              <a:t>48–197) in placebo; </a:t>
            </a:r>
            <a:r>
              <a:rPr lang="en-US" altLang="ko-KR" sz="1800" i="1" dirty="0"/>
              <a:t>p </a:t>
            </a:r>
            <a:r>
              <a:rPr lang="en-US" altLang="ko-KR" sz="1800" dirty="0"/>
              <a:t> .02, log rank test</a:t>
            </a:r>
            <a:r>
              <a:rPr lang="en-US" altLang="ko-KR" sz="1800" dirty="0" smtClean="0"/>
              <a:t>)</a:t>
            </a:r>
          </a:p>
          <a:p>
            <a:r>
              <a:rPr lang="en-US" altLang="ko-KR" sz="1800" dirty="0" smtClean="0"/>
              <a:t>Mortality: 39</a:t>
            </a:r>
            <a:r>
              <a:rPr lang="en-US" altLang="ko-KR" sz="1800" dirty="0"/>
              <a:t>% in </a:t>
            </a:r>
            <a:r>
              <a:rPr lang="en-US" altLang="ko-KR" sz="1800" dirty="0" smtClean="0"/>
              <a:t>HC </a:t>
            </a:r>
            <a:r>
              <a:rPr lang="en-US" altLang="ko-KR" sz="1800" dirty="0" err="1" smtClean="0"/>
              <a:t>vs</a:t>
            </a:r>
            <a:r>
              <a:rPr lang="en-US" altLang="ko-KR" sz="1800" dirty="0" smtClean="0"/>
              <a:t> </a:t>
            </a:r>
            <a:r>
              <a:rPr lang="en-US" altLang="ko-KR" sz="1800" dirty="0"/>
              <a:t>48% in </a:t>
            </a:r>
            <a:r>
              <a:rPr lang="en-US" altLang="ko-KR" sz="1800" dirty="0" smtClean="0"/>
              <a:t>placebo, </a:t>
            </a:r>
            <a:r>
              <a:rPr lang="en-US" altLang="ko-KR" sz="1800" i="1" dirty="0"/>
              <a:t>p </a:t>
            </a:r>
            <a:r>
              <a:rPr lang="en-US" altLang="ko-KR" sz="1800" dirty="0"/>
              <a:t> .6; log rank test)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Adverse </a:t>
            </a:r>
            <a:r>
              <a:rPr lang="en-US" altLang="ko-KR" sz="1800" dirty="0"/>
              <a:t>events were not more frequent in the treatment group.</a:t>
            </a:r>
            <a:endParaRPr lang="ko-KR" altLang="en-US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3740491" y="6304002"/>
            <a:ext cx="54035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Oppert</a:t>
            </a:r>
            <a:r>
              <a:rPr lang="en-US" altLang="ko-KR" sz="1000" dirty="0"/>
              <a:t> M, Schindler R, </a:t>
            </a:r>
            <a:r>
              <a:rPr lang="en-US" altLang="ko-KR" sz="1000" dirty="0" err="1"/>
              <a:t>Husung</a:t>
            </a:r>
            <a:r>
              <a:rPr lang="en-US" altLang="ko-KR" sz="1000" dirty="0"/>
              <a:t> C, </a:t>
            </a:r>
            <a:r>
              <a:rPr lang="en-US" altLang="ko-KR" sz="1000" dirty="0" err="1"/>
              <a:t>Offermann</a:t>
            </a:r>
            <a:r>
              <a:rPr lang="en-US" altLang="ko-KR" sz="1000" dirty="0"/>
              <a:t> K, Graf KJ, </a:t>
            </a:r>
            <a:r>
              <a:rPr lang="en-US" altLang="ko-KR" sz="1000" dirty="0" err="1"/>
              <a:t>Boenisch</a:t>
            </a:r>
            <a:r>
              <a:rPr lang="en-US" altLang="ko-KR" sz="1000" dirty="0"/>
              <a:t> O, </a:t>
            </a:r>
            <a:r>
              <a:rPr lang="en-US" altLang="ko-KR" sz="1000" dirty="0" err="1"/>
              <a:t>Barckow</a:t>
            </a:r>
            <a:r>
              <a:rPr lang="en-US" altLang="ko-KR" sz="1000" dirty="0"/>
              <a:t> D, </a:t>
            </a:r>
            <a:r>
              <a:rPr lang="en-US" altLang="ko-KR" sz="1000" dirty="0" err="1"/>
              <a:t>Frei</a:t>
            </a:r>
            <a:r>
              <a:rPr lang="en-US" altLang="ko-KR" sz="1000" dirty="0"/>
              <a:t> U, </a:t>
            </a:r>
            <a:r>
              <a:rPr lang="en-US" altLang="ko-KR" sz="1000" dirty="0" err="1"/>
              <a:t>Eckardt</a:t>
            </a:r>
            <a:r>
              <a:rPr lang="en-US" altLang="ko-KR" sz="1000" dirty="0"/>
              <a:t> KU: </a:t>
            </a:r>
            <a:r>
              <a:rPr lang="en-US" altLang="ko-KR" sz="1000" b="1" dirty="0"/>
              <a:t>Low-dose hydrocortisone improves shock reversal and reduces cytokine levels in early </a:t>
            </a:r>
            <a:r>
              <a:rPr lang="en-US" altLang="ko-KR" sz="1000" b="1" dirty="0" err="1"/>
              <a:t>hyperdynamic</a:t>
            </a:r>
            <a:r>
              <a:rPr lang="en-US" altLang="ko-KR" sz="1000" b="1" dirty="0"/>
              <a:t> septic shock.</a:t>
            </a:r>
            <a:r>
              <a:rPr lang="en-US" altLang="ko-KR" sz="1000" dirty="0"/>
              <a:t> </a:t>
            </a:r>
            <a:r>
              <a:rPr lang="en-US" altLang="ko-KR" sz="1000" i="1" dirty="0" err="1"/>
              <a:t>Crit</a:t>
            </a:r>
            <a:r>
              <a:rPr lang="en-US" altLang="ko-KR" sz="1000" i="1" dirty="0"/>
              <a:t> Care Med </a:t>
            </a:r>
            <a:r>
              <a:rPr lang="en-US" altLang="ko-KR" sz="1000" dirty="0"/>
              <a:t>2005, </a:t>
            </a:r>
            <a:r>
              <a:rPr lang="en-US" altLang="ko-KR" sz="1000" b="1" dirty="0"/>
              <a:t>33:</a:t>
            </a:r>
            <a:r>
              <a:rPr lang="en-US" altLang="ko-KR" sz="1000" dirty="0"/>
              <a:t>2457-2464.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509" y="2276872"/>
            <a:ext cx="5988795" cy="3476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19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655509"/>
            <a:ext cx="8856984" cy="4425355"/>
          </a:xfrm>
        </p:spPr>
        <p:txBody>
          <a:bodyPr/>
          <a:lstStyle/>
          <a:p>
            <a:r>
              <a:rPr lang="en-US" altLang="ko-KR" sz="1800" dirty="0"/>
              <a:t>multicenter, randomized, double-blind, placebo-controlled </a:t>
            </a:r>
            <a:r>
              <a:rPr lang="en-US" altLang="ko-KR" sz="1800" dirty="0" smtClean="0"/>
              <a:t>trial</a:t>
            </a:r>
          </a:p>
          <a:p>
            <a:r>
              <a:rPr lang="en-US" altLang="ko-KR" sz="1800" dirty="0" smtClean="0"/>
              <a:t>HC </a:t>
            </a:r>
            <a:r>
              <a:rPr lang="en-US" altLang="ko-KR" sz="1800" dirty="0"/>
              <a:t>50mg q6hrs </a:t>
            </a:r>
            <a:r>
              <a:rPr lang="en-US" altLang="ko-KR" sz="1800" dirty="0" smtClean="0"/>
              <a:t>(5d</a:t>
            </a:r>
            <a:r>
              <a:rPr lang="en-US" altLang="ko-KR" sz="1800" dirty="0"/>
              <a:t>) (</a:t>
            </a:r>
            <a:r>
              <a:rPr lang="en-US" altLang="ko-KR" sz="1800" dirty="0" smtClean="0"/>
              <a:t>n=251) </a:t>
            </a:r>
            <a:r>
              <a:rPr lang="en-US" altLang="ko-KR" sz="1800" dirty="0" err="1"/>
              <a:t>vs</a:t>
            </a:r>
            <a:r>
              <a:rPr lang="en-US" altLang="ko-KR" sz="1800" dirty="0"/>
              <a:t> placebo (</a:t>
            </a:r>
            <a:r>
              <a:rPr lang="en-US" altLang="ko-KR" sz="1800" dirty="0" smtClean="0"/>
              <a:t>n=248)</a:t>
            </a:r>
            <a:endParaRPr lang="en-US" altLang="ko-KR" sz="1800" dirty="0"/>
          </a:p>
          <a:p>
            <a:r>
              <a:rPr lang="en-US" altLang="ko-KR" sz="1800" dirty="0" smtClean="0"/>
              <a:t>233 </a:t>
            </a:r>
            <a:r>
              <a:rPr lang="en-US" altLang="ko-KR" sz="1800" dirty="0" err="1"/>
              <a:t>nonresponders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(125vs108), 254 </a:t>
            </a:r>
            <a:r>
              <a:rPr lang="en-US" altLang="ko-KR" sz="1800" dirty="0"/>
              <a:t>responder </a:t>
            </a:r>
            <a:r>
              <a:rPr lang="en-US" altLang="ko-KR" sz="1800" dirty="0" smtClean="0"/>
              <a:t>(118vs136) </a:t>
            </a:r>
            <a:r>
              <a:rPr lang="en-US" altLang="ko-KR" sz="1800" dirty="0"/>
              <a:t>of high dose ACTH test</a:t>
            </a:r>
          </a:p>
          <a:p>
            <a:endParaRPr lang="en-US" altLang="ko-KR" sz="1800" dirty="0"/>
          </a:p>
          <a:p>
            <a:r>
              <a:rPr lang="en-US" altLang="ko-KR" sz="1800" dirty="0"/>
              <a:t>In </a:t>
            </a:r>
            <a:r>
              <a:rPr lang="en-US" altLang="ko-KR" sz="1800" dirty="0" err="1"/>
              <a:t>nonresponders</a:t>
            </a:r>
            <a:r>
              <a:rPr lang="en-US" altLang="ko-KR" sz="1800" dirty="0"/>
              <a:t>, </a:t>
            </a:r>
            <a:r>
              <a:rPr lang="en-US" altLang="ko-KR" sz="1800" dirty="0" smtClean="0"/>
              <a:t>responders, and all study patients: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- no significant </a:t>
            </a:r>
            <a:r>
              <a:rPr lang="en-US" altLang="ko-KR" sz="1800" dirty="0"/>
              <a:t>difference </a:t>
            </a:r>
            <a:r>
              <a:rPr lang="en-US" altLang="ko-KR" sz="1800" dirty="0" smtClean="0"/>
              <a:t>in </a:t>
            </a:r>
            <a:r>
              <a:rPr lang="en-US" altLang="ko-KR" sz="1800" b="1" u="sng" dirty="0" smtClean="0"/>
              <a:t>28-day </a:t>
            </a:r>
            <a:r>
              <a:rPr lang="en-US" altLang="ko-KR" sz="1800" b="1" u="sng" dirty="0"/>
              <a:t>mortality</a:t>
            </a:r>
            <a:r>
              <a:rPr lang="en-US" altLang="ko-KR" sz="1800" dirty="0"/>
              <a:t>, ICU mortality, hospital mortality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  <a:r>
              <a:rPr lang="en-US" altLang="ko-KR" sz="1800" dirty="0"/>
              <a:t>1-Year </a:t>
            </a:r>
            <a:r>
              <a:rPr lang="en-US" altLang="ko-KR" sz="1800" dirty="0" smtClean="0"/>
              <a:t>mortality, and length of stay-days in ICU and </a:t>
            </a:r>
            <a:r>
              <a:rPr lang="en-US" altLang="ko-KR" sz="1800" dirty="0" smtClean="0"/>
              <a:t>hospital</a:t>
            </a:r>
            <a:endParaRPr lang="en-US" altLang="ko-KR" sz="1800" dirty="0" smtClean="0"/>
          </a:p>
          <a:p>
            <a:pPr marL="0" indent="0">
              <a:buNone/>
            </a:pPr>
            <a:endParaRPr lang="en-US" altLang="ko-KR" sz="1800" dirty="0"/>
          </a:p>
          <a:p>
            <a:r>
              <a:rPr lang="en-US" altLang="ko-KR" sz="1800" dirty="0" smtClean="0"/>
              <a:t>In all study patients, shorter time </a:t>
            </a:r>
            <a:r>
              <a:rPr lang="en-US" altLang="ko-KR" sz="1800" dirty="0"/>
              <a:t>duration of time to reversal of shock </a:t>
            </a:r>
          </a:p>
          <a:p>
            <a:endParaRPr lang="en-US" altLang="ko-KR" sz="1800" dirty="0"/>
          </a:p>
          <a:p>
            <a:r>
              <a:rPr lang="en-US" altLang="ko-KR" sz="1800" dirty="0"/>
              <a:t>Adverse </a:t>
            </a:r>
            <a:r>
              <a:rPr lang="en-US" altLang="ko-KR" sz="1800" dirty="0" smtClean="0"/>
              <a:t>events, including </a:t>
            </a:r>
            <a:r>
              <a:rPr lang="en-US" altLang="ko-KR" sz="1800" dirty="0" err="1" smtClean="0"/>
              <a:t>superinfection</a:t>
            </a:r>
            <a:r>
              <a:rPr lang="en-US" altLang="ko-KR" sz="1800" dirty="0" smtClean="0"/>
              <a:t>, hyperglycemia, and hypernatremia, </a:t>
            </a:r>
            <a:r>
              <a:rPr lang="en-US" altLang="ko-KR" sz="1800" dirty="0"/>
              <a:t>rates </a:t>
            </a:r>
            <a:r>
              <a:rPr lang="en-US" altLang="ko-KR" sz="1800" dirty="0" smtClean="0"/>
              <a:t>increased incidence in steroid-treated group. </a:t>
            </a:r>
            <a:endParaRPr lang="ko-KR" altLang="en-US" sz="1800" dirty="0"/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99793" y="6457890"/>
            <a:ext cx="6416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Sprung CL, </a:t>
            </a:r>
            <a:r>
              <a:rPr lang="en-US" altLang="ko-KR" sz="1000" dirty="0" err="1"/>
              <a:t>Annane</a:t>
            </a:r>
            <a:r>
              <a:rPr lang="en-US" altLang="ko-KR" sz="1000" dirty="0"/>
              <a:t> D, </a:t>
            </a:r>
            <a:r>
              <a:rPr lang="en-US" altLang="ko-KR" sz="1000" dirty="0" err="1"/>
              <a:t>Keh</a:t>
            </a:r>
            <a:r>
              <a:rPr lang="en-US" altLang="ko-KR" sz="1000" dirty="0"/>
              <a:t> D, Moreno R, Singer M, </a:t>
            </a:r>
            <a:r>
              <a:rPr lang="en-US" altLang="ko-KR" sz="1000" dirty="0" err="1"/>
              <a:t>Freivogel</a:t>
            </a:r>
            <a:r>
              <a:rPr lang="en-US" altLang="ko-KR" sz="1000" dirty="0"/>
              <a:t> K, Weiss YG, </a:t>
            </a:r>
            <a:r>
              <a:rPr lang="en-US" altLang="ko-KR" sz="1000" dirty="0" err="1"/>
              <a:t>Benbenishty</a:t>
            </a:r>
            <a:r>
              <a:rPr lang="en-US" altLang="ko-KR" sz="1000" dirty="0"/>
              <a:t> J, </a:t>
            </a:r>
            <a:r>
              <a:rPr lang="en-US" altLang="ko-KR" sz="1000" dirty="0" err="1"/>
              <a:t>Kalenka</a:t>
            </a:r>
            <a:r>
              <a:rPr lang="en-US" altLang="ko-KR" sz="1000" dirty="0"/>
              <a:t> A, </a:t>
            </a:r>
            <a:r>
              <a:rPr lang="en-US" altLang="ko-KR" sz="1000" dirty="0" err="1"/>
              <a:t>Forst</a:t>
            </a:r>
            <a:r>
              <a:rPr lang="en-US" altLang="ko-KR" sz="1000" dirty="0"/>
              <a:t> H, et al: </a:t>
            </a:r>
            <a:r>
              <a:rPr lang="en-US" altLang="ko-KR" sz="1000" b="1" dirty="0"/>
              <a:t>Hydrocortisone therapy for patients with septic shock.</a:t>
            </a:r>
            <a:r>
              <a:rPr lang="en-US" altLang="ko-KR" sz="1000" dirty="0"/>
              <a:t> </a:t>
            </a:r>
            <a:r>
              <a:rPr lang="en-US" altLang="ko-KR" sz="1000" i="1" dirty="0"/>
              <a:t>N </a:t>
            </a:r>
            <a:r>
              <a:rPr lang="en-US" altLang="ko-KR" sz="1000" i="1" dirty="0" err="1"/>
              <a:t>Engl</a:t>
            </a:r>
            <a:r>
              <a:rPr lang="en-US" altLang="ko-KR" sz="1000" i="1" dirty="0"/>
              <a:t> J Med </a:t>
            </a:r>
            <a:r>
              <a:rPr lang="en-US" altLang="ko-KR" sz="1000" dirty="0"/>
              <a:t>2008, </a:t>
            </a:r>
            <a:r>
              <a:rPr lang="en-US" altLang="ko-KR" sz="1000" b="1" dirty="0"/>
              <a:t>358:</a:t>
            </a:r>
            <a:r>
              <a:rPr lang="en-US" altLang="ko-KR" sz="1000" dirty="0"/>
              <a:t>111-124.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04664"/>
            <a:ext cx="6192688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54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606406"/>
            <a:ext cx="8928992" cy="4525963"/>
          </a:xfrm>
        </p:spPr>
        <p:txBody>
          <a:bodyPr/>
          <a:lstStyle/>
          <a:p>
            <a:r>
              <a:rPr lang="en-US" altLang="ko-KR" sz="1800" dirty="0"/>
              <a:t>multicenter, </a:t>
            </a:r>
            <a:r>
              <a:rPr lang="en-US" altLang="ko-KR" sz="1800" dirty="0" smtClean="0"/>
              <a:t>2 X 2 </a:t>
            </a:r>
            <a:r>
              <a:rPr lang="en-US" altLang="ko-KR" sz="1800" dirty="0" smtClean="0"/>
              <a:t>factorial</a:t>
            </a:r>
            <a:r>
              <a:rPr lang="en-US" altLang="ko-KR" sz="1800" dirty="0" smtClean="0"/>
              <a:t>, randomized trial</a:t>
            </a:r>
            <a:endParaRPr lang="en-US" altLang="ko-KR" sz="1800" dirty="0"/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HC </a:t>
            </a:r>
            <a:r>
              <a:rPr lang="en-US" altLang="ko-KR" sz="1800" dirty="0"/>
              <a:t>50mg q6hrs </a:t>
            </a:r>
            <a:r>
              <a:rPr lang="en-US" altLang="ko-KR" sz="1800" dirty="0" smtClean="0"/>
              <a:t>+ FC 50mcg q24hrs (7d) + continuous insulin infusion (n=129)</a:t>
            </a:r>
          </a:p>
          <a:p>
            <a:r>
              <a:rPr lang="en-US" altLang="ko-KR" sz="1800" dirty="0" smtClean="0"/>
              <a:t>HC 50mg q6hrs (7d) + continuous insulin infusion (n=126)</a:t>
            </a:r>
          </a:p>
          <a:p>
            <a:r>
              <a:rPr lang="en-US" altLang="ko-KR" sz="1800" dirty="0"/>
              <a:t>HC 50mg q6hrs + FC 50mcg q24hrs (7d) + </a:t>
            </a:r>
            <a:r>
              <a:rPr lang="en-US" altLang="ko-KR" sz="1800" dirty="0" smtClean="0"/>
              <a:t>conventional insulin </a:t>
            </a:r>
            <a:r>
              <a:rPr lang="en-US" altLang="ko-KR" sz="1800" dirty="0" err="1" smtClean="0"/>
              <a:t>therap</a:t>
            </a:r>
            <a:r>
              <a:rPr lang="en-US" altLang="ko-KR" sz="1800" dirty="0" smtClean="0"/>
              <a:t> </a:t>
            </a:r>
            <a:r>
              <a:rPr lang="en-US" altLang="ko-KR" sz="1800" dirty="0" smtClean="0"/>
              <a:t>(n=116)</a:t>
            </a:r>
            <a:endParaRPr lang="en-US" altLang="ko-KR" sz="1800" dirty="0"/>
          </a:p>
          <a:p>
            <a:r>
              <a:rPr lang="en-US" altLang="ko-KR" sz="1800" dirty="0"/>
              <a:t>HC 50mg q6hrs </a:t>
            </a:r>
            <a:r>
              <a:rPr lang="en-US" altLang="ko-KR" sz="1800" dirty="0" smtClean="0"/>
              <a:t>(7d) + </a:t>
            </a:r>
            <a:r>
              <a:rPr lang="en-US" altLang="ko-KR" sz="1800" dirty="0"/>
              <a:t>conventional insulin </a:t>
            </a:r>
            <a:r>
              <a:rPr lang="en-US" altLang="ko-KR" sz="1800" dirty="0" smtClean="0"/>
              <a:t>therapy (n=138)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Primary outcome: hospital mortality</a:t>
            </a:r>
          </a:p>
          <a:p>
            <a:r>
              <a:rPr lang="en-US" altLang="ko-KR" sz="1800" dirty="0" smtClean="0"/>
              <a:t>Secondary outcome: 28-, 90-, 180-day mortality, vasopressor free day, 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                        </a:t>
            </a:r>
            <a:r>
              <a:rPr lang="en-US" altLang="ko-KR" sz="1800" dirty="0" smtClean="0"/>
              <a:t>MV </a:t>
            </a:r>
            <a:r>
              <a:rPr lang="en-US" altLang="ko-KR" sz="1800" dirty="0" smtClean="0"/>
              <a:t>free day, organ-failure free days(SOFA score&lt;8), 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                        </a:t>
            </a:r>
            <a:r>
              <a:rPr lang="en-US" altLang="ko-KR" sz="1800" dirty="0" smtClean="0"/>
              <a:t>ICU </a:t>
            </a:r>
            <a:r>
              <a:rPr lang="en-US" altLang="ko-KR" sz="1800" dirty="0" smtClean="0"/>
              <a:t>and hospital length of stay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  -&gt; No significant differences between HC + FC and HC</a:t>
            </a:r>
          </a:p>
          <a:p>
            <a:pPr marL="0" indent="0">
              <a:buNone/>
            </a:pPr>
            <a:endParaRPr lang="en-US" altLang="ko-KR" sz="1800" dirty="0"/>
          </a:p>
          <a:p>
            <a:r>
              <a:rPr lang="en-US" altLang="ko-KR" sz="1800" dirty="0" err="1" smtClean="0"/>
              <a:t>Superinfection</a:t>
            </a:r>
            <a:r>
              <a:rPr lang="en-US" altLang="ko-KR" sz="1800" dirty="0" smtClean="0"/>
              <a:t>(UTI) increased in HC + FC than HC</a:t>
            </a:r>
            <a:endParaRPr lang="en-US" altLang="ko-KR" sz="1800" dirty="0"/>
          </a:p>
          <a:p>
            <a:pPr marL="0" indent="0">
              <a:buNone/>
            </a:pPr>
            <a:endParaRPr lang="en-US" altLang="ko-KR" sz="1800" dirty="0"/>
          </a:p>
          <a:p>
            <a:endParaRPr lang="ko-KR" alt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727752" y="6292081"/>
            <a:ext cx="64162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Annane</a:t>
            </a:r>
            <a:r>
              <a:rPr lang="en-US" altLang="ko-KR" sz="1000" dirty="0"/>
              <a:t> D, </a:t>
            </a:r>
            <a:r>
              <a:rPr lang="en-US" altLang="ko-KR" sz="1000" dirty="0" err="1"/>
              <a:t>Cariou</a:t>
            </a:r>
            <a:r>
              <a:rPr lang="en-US" altLang="ko-KR" sz="1000" dirty="0"/>
              <a:t> A, </a:t>
            </a:r>
            <a:r>
              <a:rPr lang="en-US" altLang="ko-KR" sz="1000" dirty="0" err="1"/>
              <a:t>Maxime</a:t>
            </a:r>
            <a:r>
              <a:rPr lang="en-US" altLang="ko-KR" sz="1000" dirty="0"/>
              <a:t> V, </a:t>
            </a:r>
            <a:r>
              <a:rPr lang="en-US" altLang="ko-KR" sz="1000" dirty="0" err="1"/>
              <a:t>Azoulay</a:t>
            </a:r>
            <a:r>
              <a:rPr lang="en-US" altLang="ko-KR" sz="1000" dirty="0"/>
              <a:t> E, </a:t>
            </a:r>
            <a:r>
              <a:rPr lang="en-US" altLang="ko-KR" sz="1000" dirty="0" err="1"/>
              <a:t>D'Honneur</a:t>
            </a:r>
            <a:r>
              <a:rPr lang="en-US" altLang="ko-KR" sz="1000" dirty="0"/>
              <a:t> G, </a:t>
            </a:r>
            <a:r>
              <a:rPr lang="en-US" altLang="ko-KR" sz="1000" dirty="0" err="1"/>
              <a:t>Timsit</a:t>
            </a:r>
            <a:r>
              <a:rPr lang="en-US" altLang="ko-KR" sz="1000" dirty="0"/>
              <a:t> JF, Cohen Y, Wolf M, </a:t>
            </a:r>
            <a:r>
              <a:rPr lang="en-US" altLang="ko-KR" sz="1000" dirty="0" err="1"/>
              <a:t>Fartoukh</a:t>
            </a:r>
            <a:r>
              <a:rPr lang="en-US" altLang="ko-KR" sz="1000" dirty="0"/>
              <a:t> M, </a:t>
            </a:r>
            <a:r>
              <a:rPr lang="en-US" altLang="ko-KR" sz="1000" dirty="0" err="1"/>
              <a:t>Adrie</a:t>
            </a:r>
            <a:r>
              <a:rPr lang="en-US" altLang="ko-KR" sz="1000" dirty="0"/>
              <a:t> C, et al: </a:t>
            </a:r>
            <a:r>
              <a:rPr lang="en-US" altLang="ko-KR" sz="1000" b="1" dirty="0"/>
              <a:t>Corticosteroid treatment and intensive insulin therapy for septic shock in adults: a randomized controlled trial.</a:t>
            </a:r>
            <a:r>
              <a:rPr lang="en-US" altLang="ko-KR" sz="1000" dirty="0"/>
              <a:t> </a:t>
            </a:r>
            <a:r>
              <a:rPr lang="en-US" altLang="ko-KR" sz="1000" i="1" dirty="0" err="1"/>
              <a:t>Jama</a:t>
            </a:r>
            <a:r>
              <a:rPr lang="en-US" altLang="ko-KR" sz="1000" i="1" dirty="0"/>
              <a:t> </a:t>
            </a:r>
            <a:r>
              <a:rPr lang="en-US" altLang="ko-KR" sz="1000" dirty="0"/>
              <a:t>2010, </a:t>
            </a:r>
            <a:r>
              <a:rPr lang="en-US" altLang="ko-KR" sz="1000" b="1" dirty="0"/>
              <a:t>303:</a:t>
            </a:r>
            <a:r>
              <a:rPr lang="en-US" altLang="ko-KR" sz="1000" dirty="0"/>
              <a:t>341-348.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5040560" cy="1174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105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766118"/>
            <a:ext cx="8856984" cy="4525963"/>
          </a:xfrm>
        </p:spPr>
        <p:txBody>
          <a:bodyPr/>
          <a:lstStyle/>
          <a:p>
            <a:r>
              <a:rPr lang="en-US" altLang="ko-KR" sz="1800" dirty="0"/>
              <a:t>multicenter, Prospective open-label randomized controlled pilot </a:t>
            </a:r>
            <a:r>
              <a:rPr lang="en-US" altLang="ko-KR" sz="1800" dirty="0" smtClean="0"/>
              <a:t>trial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HC 50mg q6hrs + vasopressin (5d) (n=31) </a:t>
            </a:r>
            <a:r>
              <a:rPr lang="en-US" altLang="ko-KR" sz="1800" dirty="0" err="1" smtClean="0"/>
              <a:t>vs</a:t>
            </a:r>
            <a:r>
              <a:rPr lang="en-US" altLang="ko-KR" sz="1800" dirty="0" smtClean="0"/>
              <a:t> placebo (n=30)</a:t>
            </a:r>
            <a:endParaRPr lang="en-US" altLang="ko-KR" sz="1800" dirty="0"/>
          </a:p>
          <a:p>
            <a:endParaRPr lang="en-US" altLang="ko-KR" sz="1800" dirty="0"/>
          </a:p>
          <a:p>
            <a:r>
              <a:rPr lang="en-US" altLang="ko-KR" sz="1800" dirty="0"/>
              <a:t>Primary outcome: </a:t>
            </a:r>
            <a:r>
              <a:rPr lang="en-US" altLang="ko-KR" sz="1800" dirty="0" smtClean="0"/>
              <a:t>the difference in plasma vasopressin concentration </a:t>
            </a:r>
            <a:endParaRPr lang="en-US" altLang="ko-KR" sz="1800" dirty="0"/>
          </a:p>
          <a:p>
            <a:r>
              <a:rPr lang="en-US" altLang="ko-KR" sz="1800" dirty="0"/>
              <a:t>Secondary outcome: </a:t>
            </a:r>
            <a:r>
              <a:rPr lang="en-US" altLang="ko-KR" sz="1800" dirty="0" smtClean="0"/>
              <a:t>vasopressin requirements, 28-day </a:t>
            </a:r>
            <a:r>
              <a:rPr lang="en-US" altLang="ko-KR" sz="1800" dirty="0"/>
              <a:t>mortality,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 smtClean="0"/>
              <a:t>                                 </a:t>
            </a:r>
            <a:r>
              <a:rPr lang="en-US" altLang="ko-KR" sz="1800" dirty="0" smtClean="0"/>
              <a:t>ICU </a:t>
            </a:r>
            <a:r>
              <a:rPr lang="en-US" altLang="ko-KR" sz="1800" dirty="0"/>
              <a:t>and hospital </a:t>
            </a:r>
            <a:r>
              <a:rPr lang="en-US" altLang="ko-KR" sz="1800" dirty="0" smtClean="0"/>
              <a:t>mortality, the onset of new organ failure,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                     </a:t>
            </a:r>
            <a:r>
              <a:rPr lang="en-US" altLang="ko-KR" sz="1800" dirty="0" smtClean="0"/>
              <a:t> organ-failure </a:t>
            </a:r>
            <a:r>
              <a:rPr lang="en-US" altLang="ko-KR" sz="1800" dirty="0"/>
              <a:t>free </a:t>
            </a:r>
            <a:r>
              <a:rPr lang="en-US" altLang="ko-KR" sz="1800" dirty="0" smtClean="0"/>
              <a:t>days in 28-day</a:t>
            </a:r>
            <a:endParaRPr lang="en-US" altLang="ko-KR" sz="1800" dirty="0"/>
          </a:p>
          <a:p>
            <a:pPr marL="0" indent="0">
              <a:buNone/>
            </a:pPr>
            <a:endParaRPr lang="en-US" altLang="ko-KR" sz="1800" dirty="0"/>
          </a:p>
          <a:p>
            <a:r>
              <a:rPr lang="en-US" altLang="ko-KR" sz="1800" dirty="0" smtClean="0"/>
              <a:t>HC treated group required </a:t>
            </a:r>
          </a:p>
          <a:p>
            <a:pPr marL="0" indent="0">
              <a:buNone/>
            </a:pPr>
            <a:r>
              <a:rPr lang="en-US" altLang="ko-KR" sz="1800" dirty="0" smtClean="0"/>
              <a:t>     - shorter </a:t>
            </a:r>
            <a:r>
              <a:rPr lang="en-US" altLang="ko-KR" sz="1800" dirty="0"/>
              <a:t>duration of vasopressin therapy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- required </a:t>
            </a:r>
            <a:r>
              <a:rPr lang="en-US" altLang="ko-KR" sz="1800" dirty="0"/>
              <a:t>a lower total dose of vasopressin </a:t>
            </a:r>
            <a:r>
              <a:rPr lang="en-US" altLang="ko-KR" sz="1800" dirty="0" smtClean="0"/>
              <a:t>  </a:t>
            </a:r>
          </a:p>
          <a:p>
            <a:r>
              <a:rPr lang="en-US" altLang="ko-KR" sz="1800" dirty="0" smtClean="0"/>
              <a:t>no </a:t>
            </a:r>
            <a:r>
              <a:rPr lang="en-US" altLang="ko-KR" sz="1800" dirty="0"/>
              <a:t>differences in mortality rates </a:t>
            </a:r>
            <a:r>
              <a:rPr lang="en-US" altLang="ko-KR" sz="1800" dirty="0" smtClean="0"/>
              <a:t>or </a:t>
            </a:r>
            <a:r>
              <a:rPr lang="en-US" altLang="ko-KR" sz="1800" dirty="0"/>
              <a:t>organ failure </a:t>
            </a:r>
            <a:r>
              <a:rPr lang="en-US" altLang="ko-KR" sz="1800" dirty="0" smtClean="0"/>
              <a:t>assessments.</a:t>
            </a:r>
            <a:endParaRPr lang="ko-KR" altLang="en-US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400600" cy="1266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27752" y="6292081"/>
            <a:ext cx="64162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Gordon AC, Mason AJ, Perkins GD, </a:t>
            </a:r>
            <a:r>
              <a:rPr lang="en-US" altLang="ko-KR" sz="1000" dirty="0" err="1"/>
              <a:t>Stotz</a:t>
            </a:r>
            <a:r>
              <a:rPr lang="en-US" altLang="ko-KR" sz="1000" dirty="0"/>
              <a:t> M, </a:t>
            </a:r>
            <a:r>
              <a:rPr lang="en-US" altLang="ko-KR" sz="1000" dirty="0" err="1"/>
              <a:t>Terblanche</a:t>
            </a:r>
            <a:r>
              <a:rPr lang="en-US" altLang="ko-KR" sz="1000" dirty="0"/>
              <a:t> M, Ashby D, Brett SJ: </a:t>
            </a:r>
            <a:r>
              <a:rPr lang="en-US" altLang="ko-KR" sz="1000" b="1" dirty="0"/>
              <a:t>The interaction of vasopressin and corticosteroids in septic shock: a pilot randomized controlled trial.</a:t>
            </a:r>
            <a:r>
              <a:rPr lang="en-US" altLang="ko-KR" sz="1000" dirty="0"/>
              <a:t> </a:t>
            </a:r>
            <a:r>
              <a:rPr lang="en-US" altLang="ko-KR" sz="1000" i="1" dirty="0" err="1"/>
              <a:t>Crit</a:t>
            </a:r>
            <a:r>
              <a:rPr lang="en-US" altLang="ko-KR" sz="1000" i="1" dirty="0"/>
              <a:t> Care Med </a:t>
            </a:r>
            <a:r>
              <a:rPr lang="en-US" altLang="ko-KR" sz="1000" dirty="0"/>
              <a:t>2014, </a:t>
            </a:r>
            <a:r>
              <a:rPr lang="en-US" altLang="ko-KR" sz="1000" b="1" dirty="0"/>
              <a:t>42:</a:t>
            </a:r>
            <a:r>
              <a:rPr lang="en-US" altLang="ko-KR" sz="1000" dirty="0"/>
              <a:t>1325-1333.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564" y="1988840"/>
            <a:ext cx="546870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5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/>
          <a:lstStyle/>
          <a:p>
            <a:r>
              <a:rPr lang="en-US" altLang="ko-KR" sz="1800" dirty="0" err="1"/>
              <a:t>randomised</a:t>
            </a:r>
            <a:r>
              <a:rPr lang="en-US" altLang="ko-KR" sz="1800" dirty="0"/>
              <a:t>, double-blind, placebo-controlled, </a:t>
            </a:r>
            <a:r>
              <a:rPr lang="en-US" altLang="ko-KR" sz="1800" dirty="0" smtClean="0"/>
              <a:t>multicenter trial</a:t>
            </a:r>
          </a:p>
          <a:p>
            <a:endParaRPr lang="en-US" altLang="ko-KR" sz="1800" dirty="0"/>
          </a:p>
          <a:p>
            <a:r>
              <a:rPr lang="en-US" altLang="ko-KR" sz="1800" dirty="0"/>
              <a:t>HC 50mg </a:t>
            </a:r>
            <a:r>
              <a:rPr lang="en-US" altLang="ko-KR" sz="1800" dirty="0" smtClean="0"/>
              <a:t>q6hrs </a:t>
            </a:r>
            <a:r>
              <a:rPr lang="en-US" altLang="ko-KR" sz="1800" dirty="0"/>
              <a:t>(5d) (</a:t>
            </a:r>
            <a:r>
              <a:rPr lang="en-US" altLang="ko-KR" sz="1800" dirty="0" smtClean="0"/>
              <a:t>n=190) </a:t>
            </a:r>
            <a:r>
              <a:rPr lang="en-US" altLang="ko-KR" sz="1800" dirty="0"/>
              <a:t>vs placebo (</a:t>
            </a:r>
            <a:r>
              <a:rPr lang="en-US" altLang="ko-KR" sz="1800" dirty="0" smtClean="0"/>
              <a:t>n=190)</a:t>
            </a:r>
            <a:endParaRPr lang="en-US" altLang="ko-KR" sz="1800" dirty="0"/>
          </a:p>
          <a:p>
            <a:endParaRPr lang="en-US" altLang="ko-KR" sz="1800" dirty="0"/>
          </a:p>
          <a:p>
            <a:r>
              <a:rPr lang="en-US" altLang="ko-KR" sz="1800" dirty="0"/>
              <a:t>Primary outcome: the occurrence of septic </a:t>
            </a:r>
            <a:r>
              <a:rPr lang="en-US" altLang="ko-KR" sz="1800" dirty="0" smtClean="0"/>
              <a:t>shock within </a:t>
            </a:r>
            <a:r>
              <a:rPr lang="en-US" altLang="ko-KR" sz="1800" dirty="0"/>
              <a:t>14 days</a:t>
            </a:r>
          </a:p>
          <a:p>
            <a:r>
              <a:rPr lang="en-US" altLang="ko-KR" sz="1800" dirty="0"/>
              <a:t>Secondary outcome</a:t>
            </a:r>
            <a:r>
              <a:rPr lang="en-US" altLang="ko-KR" sz="1800" dirty="0" smtClean="0"/>
              <a:t>: </a:t>
            </a:r>
            <a:r>
              <a:rPr lang="en-US" altLang="ko-KR" sz="1800" dirty="0"/>
              <a:t>time </a:t>
            </a:r>
            <a:r>
              <a:rPr lang="en-US" altLang="ko-KR" sz="1800" dirty="0" smtClean="0"/>
              <a:t>until development </a:t>
            </a:r>
            <a:r>
              <a:rPr lang="en-US" altLang="ko-KR" sz="1800" dirty="0"/>
              <a:t>of septic shock or </a:t>
            </a:r>
            <a:r>
              <a:rPr lang="en-US" altLang="ko-KR" sz="1800" dirty="0" smtClean="0"/>
              <a:t>death, mortality </a:t>
            </a:r>
            <a:r>
              <a:rPr lang="en-US" altLang="ko-KR" sz="1800" dirty="0" smtClean="0"/>
              <a:t>in </a:t>
            </a:r>
            <a:r>
              <a:rPr lang="en-US" altLang="ko-KR" sz="1800" dirty="0"/>
              <a:t>the ICU and hospital, vital status at 28, 90, </a:t>
            </a:r>
            <a:r>
              <a:rPr lang="en-US" altLang="ko-KR" sz="1800" dirty="0" smtClean="0"/>
              <a:t>180 </a:t>
            </a:r>
            <a:r>
              <a:rPr lang="en-US" altLang="ko-KR" sz="1800" dirty="0"/>
              <a:t>days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 </a:t>
            </a:r>
            <a:r>
              <a:rPr lang="en-US" altLang="ko-KR" sz="1800" dirty="0" smtClean="0"/>
              <a:t>duration </a:t>
            </a:r>
            <a:r>
              <a:rPr lang="en-US" altLang="ko-KR" sz="1800" dirty="0"/>
              <a:t>of stay in the ICU and hospital, organ </a:t>
            </a:r>
            <a:r>
              <a:rPr lang="en-US" altLang="ko-KR" sz="1800" dirty="0" smtClean="0"/>
              <a:t>dysfunctions, 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  <a:r>
              <a:rPr lang="en-US" altLang="ko-KR" sz="1800" dirty="0" smtClean="0"/>
              <a:t>duration </a:t>
            </a:r>
            <a:r>
              <a:rPr lang="en-US" altLang="ko-KR" sz="1800" dirty="0"/>
              <a:t>of </a:t>
            </a:r>
            <a:r>
              <a:rPr lang="en-US" altLang="ko-KR" sz="1800" dirty="0" smtClean="0"/>
              <a:t>MV and RRT</a:t>
            </a:r>
          </a:p>
          <a:p>
            <a:pPr marL="0" indent="0">
              <a:buNone/>
            </a:pPr>
            <a:r>
              <a:rPr lang="en-US" altLang="ko-KR" sz="1800" dirty="0" smtClean="0"/>
              <a:t>                   → </a:t>
            </a:r>
            <a:r>
              <a:rPr lang="en-US" altLang="ko-KR" sz="1800" b="1" u="sng" dirty="0"/>
              <a:t>No significant differences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between two groups</a:t>
            </a:r>
          </a:p>
          <a:p>
            <a:pPr marL="0" indent="0">
              <a:buNone/>
            </a:pPr>
            <a:endParaRPr lang="en-US" altLang="ko-KR" sz="1800" dirty="0"/>
          </a:p>
          <a:p>
            <a:r>
              <a:rPr lang="en-US" altLang="ko-KR" sz="1800" b="1" u="sng" dirty="0"/>
              <a:t>There were more episodes of hyperglycemia (blood </a:t>
            </a:r>
            <a:r>
              <a:rPr lang="en-US" altLang="ko-KR" sz="1800" b="1" u="sng" dirty="0" smtClean="0"/>
              <a:t>glucose level </a:t>
            </a:r>
            <a:r>
              <a:rPr lang="en-US" altLang="ko-KR" sz="1800" b="1" u="sng" dirty="0"/>
              <a:t>&gt;</a:t>
            </a:r>
            <a:r>
              <a:rPr lang="en-US" altLang="ko-KR" sz="1800" b="1" u="sng" dirty="0" smtClean="0"/>
              <a:t>150mg/</a:t>
            </a:r>
            <a:r>
              <a:rPr lang="en-US" altLang="ko-KR" sz="1800" b="1" u="sng" dirty="0" err="1" smtClean="0"/>
              <a:t>dL</a:t>
            </a:r>
            <a:r>
              <a:rPr lang="en-US" altLang="ko-KR" sz="1800" b="1" u="sng" dirty="0" smtClean="0"/>
              <a:t>)</a:t>
            </a:r>
            <a:r>
              <a:rPr lang="en-US" altLang="ko-KR" sz="1800" dirty="0" smtClean="0"/>
              <a:t>.</a:t>
            </a:r>
          </a:p>
          <a:p>
            <a:r>
              <a:rPr lang="en-US" altLang="ko-KR" sz="1800" dirty="0"/>
              <a:t>Secondary infections</a:t>
            </a:r>
            <a:r>
              <a:rPr lang="en-US" altLang="ko-KR" sz="1800" dirty="0" smtClean="0"/>
              <a:t>, weaning </a:t>
            </a:r>
            <a:r>
              <a:rPr lang="en-US" altLang="ko-KR" sz="1800" dirty="0"/>
              <a:t>failure, </a:t>
            </a:r>
            <a:r>
              <a:rPr lang="en-US" altLang="ko-KR" sz="1800" dirty="0" smtClean="0"/>
              <a:t>muscle weakness, hypernatremia, or other adverse events </a:t>
            </a:r>
            <a:r>
              <a:rPr lang="en-US" altLang="ko-KR" sz="1800" dirty="0"/>
              <a:t>were not significantly different between </a:t>
            </a:r>
            <a:r>
              <a:rPr lang="en-US" altLang="ko-KR" sz="1800" dirty="0" smtClean="0"/>
              <a:t>treatment groups.</a:t>
            </a:r>
            <a:endParaRPr lang="en-US" altLang="ko-KR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555776" y="6292081"/>
            <a:ext cx="6588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Keh</a:t>
            </a:r>
            <a:r>
              <a:rPr lang="en-US" altLang="ko-KR" sz="1000" dirty="0"/>
              <a:t> D, Trips E, Marx G, </a:t>
            </a:r>
            <a:r>
              <a:rPr lang="en-US" altLang="ko-KR" sz="1000" dirty="0" err="1"/>
              <a:t>Wirtz</a:t>
            </a:r>
            <a:r>
              <a:rPr lang="en-US" altLang="ko-KR" sz="1000" dirty="0"/>
              <a:t> SP, </a:t>
            </a:r>
            <a:r>
              <a:rPr lang="en-US" altLang="ko-KR" sz="1000" dirty="0" err="1"/>
              <a:t>Abduljawwad</a:t>
            </a:r>
            <a:r>
              <a:rPr lang="en-US" altLang="ko-KR" sz="1000" dirty="0"/>
              <a:t> E, </a:t>
            </a:r>
            <a:r>
              <a:rPr lang="en-US" altLang="ko-KR" sz="1000" dirty="0" err="1"/>
              <a:t>Bercker</a:t>
            </a:r>
            <a:r>
              <a:rPr lang="en-US" altLang="ko-KR" sz="1000" dirty="0"/>
              <a:t> S, </a:t>
            </a:r>
            <a:r>
              <a:rPr lang="en-US" altLang="ko-KR" sz="1000" dirty="0" err="1"/>
              <a:t>Bogatsch</a:t>
            </a:r>
            <a:r>
              <a:rPr lang="en-US" altLang="ko-KR" sz="1000" dirty="0"/>
              <a:t> H, </a:t>
            </a:r>
            <a:r>
              <a:rPr lang="en-US" altLang="ko-KR" sz="1000" dirty="0" err="1"/>
              <a:t>Briegel</a:t>
            </a:r>
            <a:r>
              <a:rPr lang="en-US" altLang="ko-KR" sz="1000" dirty="0"/>
              <a:t> J, Engel C, </a:t>
            </a:r>
            <a:r>
              <a:rPr lang="en-US" altLang="ko-KR" sz="1000" dirty="0" err="1"/>
              <a:t>Gerlach</a:t>
            </a:r>
            <a:r>
              <a:rPr lang="en-US" altLang="ko-KR" sz="1000" dirty="0"/>
              <a:t> H, et al: </a:t>
            </a:r>
            <a:r>
              <a:rPr lang="en-US" altLang="ko-KR" sz="1000" b="1" dirty="0"/>
              <a:t>Effect of Hydrocortisone on Development of Shock Among Patients With Severe Sepsis: The HYPRESS Randomized Clinical Trial.</a:t>
            </a:r>
            <a:r>
              <a:rPr lang="en-US" altLang="ko-KR" sz="1000" dirty="0"/>
              <a:t> </a:t>
            </a:r>
            <a:r>
              <a:rPr lang="en-US" altLang="ko-KR" sz="1000" i="1" dirty="0" err="1"/>
              <a:t>Jama</a:t>
            </a:r>
            <a:r>
              <a:rPr lang="en-US" altLang="ko-KR" sz="1000" i="1" dirty="0"/>
              <a:t> </a:t>
            </a:r>
            <a:r>
              <a:rPr lang="en-US" altLang="ko-KR" sz="1000" dirty="0"/>
              <a:t>2016, </a:t>
            </a:r>
            <a:r>
              <a:rPr lang="en-US" altLang="ko-KR" sz="1000" b="1" dirty="0"/>
              <a:t>316:</a:t>
            </a:r>
            <a:r>
              <a:rPr lang="en-US" altLang="ko-KR" sz="1000" dirty="0"/>
              <a:t>1775-1785.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7"/>
            <a:ext cx="5976664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2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1164" y="2270288"/>
            <a:ext cx="8784976" cy="3312368"/>
          </a:xfrm>
        </p:spPr>
        <p:txBody>
          <a:bodyPr/>
          <a:lstStyle/>
          <a:p>
            <a:r>
              <a:rPr lang="en-US" altLang="ko-KR" sz="1800" dirty="0" smtClean="0"/>
              <a:t>Multicenter, double-blind</a:t>
            </a:r>
            <a:r>
              <a:rPr lang="en-US" altLang="ko-KR" sz="1800" dirty="0"/>
              <a:t>, parallel-group</a:t>
            </a:r>
            <a:r>
              <a:rPr lang="en-US" altLang="ko-KR" sz="1800" dirty="0" smtClean="0"/>
              <a:t>, randomized </a:t>
            </a:r>
            <a:r>
              <a:rPr lang="en-US" altLang="ko-KR" sz="1800" dirty="0"/>
              <a:t>controlled trial</a:t>
            </a:r>
          </a:p>
          <a:p>
            <a:r>
              <a:rPr lang="en-US" altLang="ko-KR" sz="1800" dirty="0" smtClean="0"/>
              <a:t>HC 200mg per day (Max. 7d</a:t>
            </a:r>
            <a:r>
              <a:rPr lang="en-US" altLang="ko-KR" sz="1800" dirty="0"/>
              <a:t>) (</a:t>
            </a:r>
            <a:r>
              <a:rPr lang="en-US" altLang="ko-KR" sz="1800" dirty="0" smtClean="0"/>
              <a:t>n=1853) </a:t>
            </a:r>
            <a:r>
              <a:rPr lang="en-US" altLang="ko-KR" sz="1800" dirty="0" err="1"/>
              <a:t>vs</a:t>
            </a:r>
            <a:r>
              <a:rPr lang="en-US" altLang="ko-KR" sz="1800" dirty="0"/>
              <a:t> placebo (</a:t>
            </a:r>
            <a:r>
              <a:rPr lang="en-US" altLang="ko-KR" sz="1800" dirty="0" smtClean="0"/>
              <a:t>n=1860)</a:t>
            </a:r>
            <a:endParaRPr lang="en-US" altLang="ko-KR" sz="1800" dirty="0"/>
          </a:p>
          <a:p>
            <a:endParaRPr lang="en-US" altLang="ko-KR" sz="1800" dirty="0"/>
          </a:p>
          <a:p>
            <a:r>
              <a:rPr lang="en-US" altLang="ko-KR" sz="1800" dirty="0"/>
              <a:t>Primary outcome: death from any </a:t>
            </a:r>
            <a:r>
              <a:rPr lang="en-US" altLang="ko-KR" sz="1800" dirty="0" smtClean="0"/>
              <a:t>cause at </a:t>
            </a:r>
            <a:r>
              <a:rPr lang="en-US" altLang="ko-KR" sz="1800" dirty="0"/>
              <a:t>90 days after </a:t>
            </a:r>
            <a:r>
              <a:rPr lang="en-US" altLang="ko-KR" sz="1800" dirty="0" smtClean="0"/>
              <a:t>randomization</a:t>
            </a:r>
          </a:p>
          <a:p>
            <a:r>
              <a:rPr lang="en-US" altLang="ko-KR" sz="1800" dirty="0" smtClean="0"/>
              <a:t>Secondary </a:t>
            </a:r>
            <a:r>
              <a:rPr lang="en-US" altLang="ko-KR" sz="1800" dirty="0"/>
              <a:t>outcome: death from any cause at 28 </a:t>
            </a:r>
            <a:r>
              <a:rPr lang="en-US" altLang="ko-KR" sz="1800" dirty="0" smtClean="0"/>
              <a:t>days, </a:t>
            </a:r>
            <a:r>
              <a:rPr lang="en-US" altLang="ko-KR" sz="1800" dirty="0"/>
              <a:t>the time to the </a:t>
            </a:r>
            <a:r>
              <a:rPr lang="en-US" altLang="ko-KR" sz="1800" dirty="0" smtClean="0"/>
              <a:t>resolution of </a:t>
            </a:r>
            <a:r>
              <a:rPr lang="en-US" altLang="ko-KR" sz="1800" dirty="0" smtClean="0"/>
              <a:t>shock, </a:t>
            </a:r>
            <a:r>
              <a:rPr lang="en-US" altLang="ko-KR" sz="1800" dirty="0"/>
              <a:t>the recurrence of shock, the length </a:t>
            </a:r>
            <a:r>
              <a:rPr lang="en-US" altLang="ko-KR" sz="1800" dirty="0" smtClean="0"/>
              <a:t>of ICU stay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and </a:t>
            </a:r>
            <a:r>
              <a:rPr lang="en-US" altLang="ko-KR" sz="1800" dirty="0"/>
              <a:t>hospital stay, the </a:t>
            </a:r>
            <a:r>
              <a:rPr lang="en-US" altLang="ko-KR" sz="1800" dirty="0" smtClean="0"/>
              <a:t>frequency and </a:t>
            </a:r>
            <a:r>
              <a:rPr lang="en-US" altLang="ko-KR" sz="1800" dirty="0"/>
              <a:t>duration of </a:t>
            </a:r>
            <a:r>
              <a:rPr lang="en-US" altLang="ko-KR" sz="1800" dirty="0" smtClean="0"/>
              <a:t>MV and </a:t>
            </a:r>
            <a:r>
              <a:rPr lang="en-US" altLang="ko-KR" sz="1800" dirty="0" smtClean="0"/>
              <a:t>RRT</a:t>
            </a:r>
            <a:r>
              <a:rPr lang="en-US" altLang="ko-KR" sz="1800" dirty="0" smtClean="0"/>
              <a:t>, </a:t>
            </a:r>
            <a:r>
              <a:rPr lang="en-US" altLang="ko-KR" sz="1800" dirty="0"/>
              <a:t>the incidence of </a:t>
            </a:r>
            <a:r>
              <a:rPr lang="en-US" altLang="ko-KR" sz="1800" dirty="0" smtClean="0"/>
              <a:t>new onset bacteremia </a:t>
            </a:r>
            <a:r>
              <a:rPr lang="en-US" altLang="ko-KR" sz="1800" dirty="0"/>
              <a:t>or </a:t>
            </a:r>
            <a:r>
              <a:rPr lang="en-US" altLang="ko-KR" sz="1800" dirty="0" err="1"/>
              <a:t>fungemia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between </a:t>
            </a:r>
            <a:r>
              <a:rPr lang="en-US" altLang="ko-KR" sz="1800" dirty="0"/>
              <a:t>2 </a:t>
            </a:r>
            <a:r>
              <a:rPr lang="en-US" altLang="ko-KR" sz="1800" dirty="0" smtClean="0"/>
              <a:t>and 14 days, the </a:t>
            </a:r>
            <a:r>
              <a:rPr lang="en-US" altLang="ko-KR" sz="1800" dirty="0"/>
              <a:t>receipt </a:t>
            </a:r>
            <a:r>
              <a:rPr lang="en-US" altLang="ko-KR" sz="1800" dirty="0" smtClean="0"/>
              <a:t>of transfusion </a:t>
            </a:r>
            <a:r>
              <a:rPr lang="en-US" altLang="ko-KR" sz="1800" dirty="0"/>
              <a:t>in the </a:t>
            </a:r>
            <a:r>
              <a:rPr lang="en-US" altLang="ko-KR" sz="1800" dirty="0" smtClean="0"/>
              <a:t>ICU</a:t>
            </a:r>
            <a:endParaRPr lang="en-US" altLang="ko-KR" sz="1800" dirty="0"/>
          </a:p>
          <a:p>
            <a:pPr marL="0" indent="0">
              <a:buNone/>
            </a:pPr>
            <a:endParaRPr lang="en-US" altLang="ko-KR" sz="1800" dirty="0"/>
          </a:p>
          <a:p>
            <a:endParaRPr lang="ko-KR" alt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555776" y="6452688"/>
            <a:ext cx="658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Venkatesh</a:t>
            </a:r>
            <a:r>
              <a:rPr lang="en-US" altLang="ko-KR" sz="1000" dirty="0"/>
              <a:t> B, </a:t>
            </a:r>
            <a:r>
              <a:rPr lang="en-US" altLang="ko-KR" sz="1000" dirty="0" err="1"/>
              <a:t>Finfer</a:t>
            </a:r>
            <a:r>
              <a:rPr lang="en-US" altLang="ko-KR" sz="1000" dirty="0"/>
              <a:t> S, Cohen J, </a:t>
            </a:r>
            <a:r>
              <a:rPr lang="en-US" altLang="ko-KR" sz="1000" dirty="0" err="1"/>
              <a:t>Rajbhandari</a:t>
            </a:r>
            <a:r>
              <a:rPr lang="en-US" altLang="ko-KR" sz="1000" dirty="0"/>
              <a:t> D, </a:t>
            </a:r>
            <a:r>
              <a:rPr lang="en-US" altLang="ko-KR" sz="1000" dirty="0" err="1"/>
              <a:t>Arabi</a:t>
            </a:r>
            <a:r>
              <a:rPr lang="en-US" altLang="ko-KR" sz="1000" dirty="0"/>
              <a:t> Y, </a:t>
            </a:r>
            <a:r>
              <a:rPr lang="en-US" altLang="ko-KR" sz="1000" dirty="0" err="1"/>
              <a:t>Bellomo</a:t>
            </a:r>
            <a:r>
              <a:rPr lang="en-US" altLang="ko-KR" sz="1000" dirty="0"/>
              <a:t> R, </a:t>
            </a:r>
            <a:r>
              <a:rPr lang="en-US" altLang="ko-KR" sz="1000" dirty="0" err="1"/>
              <a:t>Billot</a:t>
            </a:r>
            <a:r>
              <a:rPr lang="en-US" altLang="ko-KR" sz="1000" dirty="0"/>
              <a:t> L, Correa M, Glass P, </a:t>
            </a:r>
            <a:r>
              <a:rPr lang="en-US" altLang="ko-KR" sz="1000" dirty="0" err="1"/>
              <a:t>Harward</a:t>
            </a:r>
            <a:r>
              <a:rPr lang="en-US" altLang="ko-KR" sz="1000" dirty="0"/>
              <a:t> M, et al: </a:t>
            </a:r>
            <a:r>
              <a:rPr lang="en-US" altLang="ko-KR" sz="1000" b="1" dirty="0"/>
              <a:t>Adjunctive Glucocorticoid Therapy in Patients with Septic Shock.</a:t>
            </a:r>
            <a:r>
              <a:rPr lang="en-US" altLang="ko-KR" sz="1000" dirty="0"/>
              <a:t> </a:t>
            </a:r>
            <a:r>
              <a:rPr lang="en-US" altLang="ko-KR" sz="1000" i="1" dirty="0"/>
              <a:t>N </a:t>
            </a:r>
            <a:r>
              <a:rPr lang="en-US" altLang="ko-KR" sz="1000" i="1" dirty="0" err="1"/>
              <a:t>Engl</a:t>
            </a:r>
            <a:r>
              <a:rPr lang="en-US" altLang="ko-KR" sz="1000" i="1" dirty="0"/>
              <a:t> J Med </a:t>
            </a:r>
            <a:r>
              <a:rPr lang="en-US" altLang="ko-KR" sz="1000" dirty="0"/>
              <a:t>2018, </a:t>
            </a:r>
            <a:r>
              <a:rPr lang="en-US" altLang="ko-KR" sz="1000" b="1" dirty="0"/>
              <a:t>378:</a:t>
            </a:r>
            <a:r>
              <a:rPr lang="en-US" altLang="ko-KR" sz="1000" dirty="0"/>
              <a:t>797-808.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6862"/>
            <a:ext cx="5448757" cy="108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1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0364" y="836712"/>
            <a:ext cx="8435280" cy="868958"/>
          </a:xfrm>
        </p:spPr>
        <p:txBody>
          <a:bodyPr/>
          <a:lstStyle/>
          <a:p>
            <a:r>
              <a:rPr lang="en-US" altLang="ko-KR" b="1" dirty="0" smtClean="0"/>
              <a:t>Cortisol metabolism and </a:t>
            </a:r>
            <a:r>
              <a:rPr lang="en-US" altLang="ko-KR" b="1" dirty="0" smtClean="0"/>
              <a:t>Function </a:t>
            </a:r>
            <a:r>
              <a:rPr lang="en-US" altLang="ko-KR" b="1" dirty="0" smtClean="0"/>
              <a:t>in critical illness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2204864"/>
            <a:ext cx="8424936" cy="4032448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000" dirty="0"/>
              <a:t>The HPA axis is </a:t>
            </a:r>
            <a:r>
              <a:rPr lang="en-US" altLang="ko-KR" sz="2000" dirty="0" smtClean="0"/>
              <a:t>activated, diurnal variation is lost.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000" dirty="0"/>
              <a:t>Reduced cortisol </a:t>
            </a:r>
            <a:r>
              <a:rPr lang="en-US" altLang="ko-KR" sz="2000" dirty="0" smtClean="0"/>
              <a:t>breakdown </a:t>
            </a:r>
            <a:r>
              <a:rPr lang="en-US" altLang="ko-KR" sz="2000" dirty="0" smtClean="0"/>
              <a:t>→ </a:t>
            </a:r>
            <a:r>
              <a:rPr lang="en-US" altLang="ko-KR" sz="2000" dirty="0" err="1" smtClean="0"/>
              <a:t>hypercortisolemia</a:t>
            </a:r>
            <a:endParaRPr lang="en-US" altLang="ko-KR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000" dirty="0" smtClean="0"/>
              <a:t>Renal dysfunction → prolong the half-life of circulating cortisol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000" dirty="0" smtClean="0"/>
              <a:t>Reduced both </a:t>
            </a:r>
            <a:r>
              <a:rPr lang="en-US" altLang="ko-KR" sz="2000" dirty="0"/>
              <a:t>cortisol binding globulin (CBG) and </a:t>
            </a:r>
            <a:r>
              <a:rPr lang="en-US" altLang="ko-KR" sz="2000" dirty="0" smtClean="0"/>
              <a:t>albumin </a:t>
            </a:r>
            <a:endParaRPr lang="en-US" altLang="ko-KR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000" dirty="0" smtClean="0"/>
              <a:t>Inflammatory </a:t>
            </a:r>
            <a:r>
              <a:rPr lang="en-US" altLang="ko-KR" sz="2000" dirty="0" smtClean="0"/>
              <a:t>cytokines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: glucocorticoid </a:t>
            </a:r>
            <a:r>
              <a:rPr lang="en-US" altLang="ko-KR" sz="2000" dirty="0"/>
              <a:t>receptor </a:t>
            </a:r>
            <a:r>
              <a:rPr lang="en-US" altLang="ko-KR" sz="2000" dirty="0" smtClean="0"/>
              <a:t>affinity ↑, </a:t>
            </a:r>
            <a:r>
              <a:rPr lang="en-US" altLang="ko-KR" sz="2000" dirty="0"/>
              <a:t>disable glucocorticoid inactivation, </a:t>
            </a:r>
            <a:r>
              <a:rPr lang="en-US" altLang="ko-KR" sz="2000" dirty="0" smtClean="0"/>
              <a:t>peripheral </a:t>
            </a:r>
            <a:r>
              <a:rPr lang="en-US" altLang="ko-KR" sz="2000" dirty="0"/>
              <a:t>conversion of precursors to </a:t>
            </a:r>
            <a:r>
              <a:rPr lang="en-US" altLang="ko-KR" sz="2000" dirty="0" smtClean="0"/>
              <a:t>cortisol ↑ </a:t>
            </a:r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0275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5" y="1535677"/>
            <a:ext cx="8898253" cy="4973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79006" y="2924944"/>
            <a:ext cx="8496944" cy="216024"/>
          </a:xfrm>
          <a:prstGeom prst="rect">
            <a:avLst/>
          </a:prstGeom>
          <a:noFill/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79006" y="3323638"/>
            <a:ext cx="8496944" cy="216024"/>
          </a:xfrm>
          <a:prstGeom prst="rect">
            <a:avLst/>
          </a:prstGeom>
          <a:noFill/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70191" y="4013751"/>
            <a:ext cx="8496944" cy="216024"/>
          </a:xfrm>
          <a:prstGeom prst="rect">
            <a:avLst/>
          </a:prstGeom>
          <a:noFill/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79005" y="5013176"/>
            <a:ext cx="8469457" cy="216024"/>
          </a:xfrm>
          <a:prstGeom prst="rect">
            <a:avLst/>
          </a:prstGeom>
          <a:noFill/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4752528" cy="94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483768" y="6509528"/>
            <a:ext cx="6660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Venkatesh</a:t>
            </a:r>
            <a:r>
              <a:rPr lang="en-US" altLang="ko-KR" sz="1000" dirty="0"/>
              <a:t> B, </a:t>
            </a:r>
            <a:r>
              <a:rPr lang="en-US" altLang="ko-KR" sz="1000" dirty="0" err="1"/>
              <a:t>Finfer</a:t>
            </a:r>
            <a:r>
              <a:rPr lang="en-US" altLang="ko-KR" sz="1000" dirty="0"/>
              <a:t> S, Cohen J, </a:t>
            </a:r>
            <a:r>
              <a:rPr lang="en-US" altLang="ko-KR" sz="1000" dirty="0" err="1"/>
              <a:t>Rajbhandari</a:t>
            </a:r>
            <a:r>
              <a:rPr lang="en-US" altLang="ko-KR" sz="1000" dirty="0"/>
              <a:t> D, </a:t>
            </a:r>
            <a:r>
              <a:rPr lang="en-US" altLang="ko-KR" sz="1000" dirty="0" err="1"/>
              <a:t>Arabi</a:t>
            </a:r>
            <a:r>
              <a:rPr lang="en-US" altLang="ko-KR" sz="1000" dirty="0"/>
              <a:t> Y, </a:t>
            </a:r>
            <a:r>
              <a:rPr lang="en-US" altLang="ko-KR" sz="1000" dirty="0" err="1"/>
              <a:t>Bellomo</a:t>
            </a:r>
            <a:r>
              <a:rPr lang="en-US" altLang="ko-KR" sz="1000" dirty="0"/>
              <a:t> R, </a:t>
            </a:r>
            <a:r>
              <a:rPr lang="en-US" altLang="ko-KR" sz="1000" dirty="0" err="1"/>
              <a:t>Billot</a:t>
            </a:r>
            <a:r>
              <a:rPr lang="en-US" altLang="ko-KR" sz="1000" dirty="0"/>
              <a:t> L, Correa M, Glass P, </a:t>
            </a:r>
            <a:r>
              <a:rPr lang="en-US" altLang="ko-KR" sz="1000" dirty="0" err="1"/>
              <a:t>Harward</a:t>
            </a:r>
            <a:r>
              <a:rPr lang="en-US" altLang="ko-KR" sz="1000" dirty="0"/>
              <a:t> M, et al: </a:t>
            </a:r>
            <a:r>
              <a:rPr lang="en-US" altLang="ko-KR" sz="1000" b="1" dirty="0"/>
              <a:t>Adjunctive Glucocorticoid Therapy in Patients with Septic Shock.</a:t>
            </a:r>
            <a:r>
              <a:rPr lang="en-US" altLang="ko-KR" sz="1000" dirty="0"/>
              <a:t> </a:t>
            </a:r>
            <a:r>
              <a:rPr lang="en-US" altLang="ko-KR" sz="1000" i="1" dirty="0"/>
              <a:t>N </a:t>
            </a:r>
            <a:r>
              <a:rPr lang="en-US" altLang="ko-KR" sz="1000" i="1" dirty="0" err="1"/>
              <a:t>Engl</a:t>
            </a:r>
            <a:r>
              <a:rPr lang="en-US" altLang="ko-KR" sz="1000" i="1" dirty="0"/>
              <a:t> J Med </a:t>
            </a:r>
            <a:r>
              <a:rPr lang="en-US" altLang="ko-KR" sz="1000" dirty="0"/>
              <a:t>2018, </a:t>
            </a:r>
            <a:r>
              <a:rPr lang="en-US" altLang="ko-KR" sz="1000" b="1" dirty="0"/>
              <a:t>378:</a:t>
            </a:r>
            <a:r>
              <a:rPr lang="en-US" altLang="ko-KR" sz="1000" dirty="0"/>
              <a:t>797-808.</a:t>
            </a:r>
          </a:p>
        </p:txBody>
      </p:sp>
    </p:spTree>
    <p:extLst>
      <p:ext uri="{BB962C8B-B14F-4D97-AF65-F5344CB8AC3E}">
        <p14:creationId xmlns:p14="http://schemas.microsoft.com/office/powerpoint/2010/main" val="390300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924944"/>
            <a:ext cx="8219256" cy="3201219"/>
          </a:xfrm>
        </p:spPr>
        <p:txBody>
          <a:bodyPr/>
          <a:lstStyle/>
          <a:p>
            <a:r>
              <a:rPr lang="en-US" altLang="ko-KR" sz="1800" dirty="0"/>
              <a:t>A total of 33 adverse events was reported in </a:t>
            </a:r>
            <a:r>
              <a:rPr lang="en-US" altLang="ko-KR" sz="1800" dirty="0" smtClean="0"/>
              <a:t>the trial </a:t>
            </a:r>
            <a:r>
              <a:rPr lang="en-US" altLang="ko-KR" sz="1800" dirty="0"/>
              <a:t>population, with a higher </a:t>
            </a:r>
            <a:r>
              <a:rPr lang="en-US" altLang="ko-KR" sz="1800" dirty="0" smtClean="0"/>
              <a:t>percentage. </a:t>
            </a:r>
            <a:r>
              <a:rPr lang="en-US" altLang="ko-KR" sz="1800" dirty="0"/>
              <a:t>in </a:t>
            </a:r>
            <a:r>
              <a:rPr lang="en-US" altLang="ko-KR" sz="1800" dirty="0" smtClean="0"/>
              <a:t>the hydrocortisone </a:t>
            </a:r>
            <a:r>
              <a:rPr lang="en-US" altLang="ko-KR" sz="1800" dirty="0"/>
              <a:t>group than in the placebo </a:t>
            </a:r>
            <a:r>
              <a:rPr lang="en-US" altLang="ko-KR" sz="1800" dirty="0" smtClean="0"/>
              <a:t>group (</a:t>
            </a:r>
            <a:r>
              <a:rPr lang="en-US" altLang="ko-KR" sz="1800" dirty="0"/>
              <a:t>1.1% vs. 0.3%, P = 0.009). </a:t>
            </a:r>
            <a:endParaRPr lang="en-US" altLang="ko-KR" sz="1800" dirty="0" smtClean="0"/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There </a:t>
            </a:r>
            <a:r>
              <a:rPr lang="en-US" altLang="ko-KR" sz="1800" dirty="0"/>
              <a:t>were 6 </a:t>
            </a:r>
            <a:r>
              <a:rPr lang="en-US" altLang="ko-KR" sz="1800" dirty="0" smtClean="0"/>
              <a:t>serious adverse </a:t>
            </a:r>
            <a:r>
              <a:rPr lang="en-US" altLang="ko-KR" sz="1800" dirty="0"/>
              <a:t>events,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</a:t>
            </a:r>
            <a:r>
              <a:rPr lang="en-US" altLang="ko-KR" sz="1800" dirty="0" smtClean="0"/>
              <a:t>with </a:t>
            </a:r>
            <a:r>
              <a:rPr lang="en-US" altLang="ko-KR" sz="1800" dirty="0"/>
              <a:t>4 occurring in the </a:t>
            </a:r>
            <a:r>
              <a:rPr lang="en-US" altLang="ko-KR" sz="1800" dirty="0" smtClean="0"/>
              <a:t>hydrocortisone group </a:t>
            </a:r>
            <a:r>
              <a:rPr lang="en-US" altLang="ko-KR" sz="1800" dirty="0"/>
              <a:t>and 2 in the placebo </a:t>
            </a:r>
            <a:r>
              <a:rPr lang="en-US" altLang="ko-KR" sz="1800" dirty="0" smtClean="0"/>
              <a:t>group. </a:t>
            </a:r>
            <a:endParaRPr lang="ko-KR" altLang="en-US" sz="1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5448757" cy="108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92696"/>
            <a:ext cx="3611392" cy="52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6452688"/>
            <a:ext cx="658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Venkatesh</a:t>
            </a:r>
            <a:r>
              <a:rPr lang="en-US" altLang="ko-KR" sz="1000" dirty="0"/>
              <a:t> B, </a:t>
            </a:r>
            <a:r>
              <a:rPr lang="en-US" altLang="ko-KR" sz="1000" dirty="0" err="1"/>
              <a:t>Finfer</a:t>
            </a:r>
            <a:r>
              <a:rPr lang="en-US" altLang="ko-KR" sz="1000" dirty="0"/>
              <a:t> S, Cohen J, </a:t>
            </a:r>
            <a:r>
              <a:rPr lang="en-US" altLang="ko-KR" sz="1000" dirty="0" err="1"/>
              <a:t>Rajbhandari</a:t>
            </a:r>
            <a:r>
              <a:rPr lang="en-US" altLang="ko-KR" sz="1000" dirty="0"/>
              <a:t> D, </a:t>
            </a:r>
            <a:r>
              <a:rPr lang="en-US" altLang="ko-KR" sz="1000" dirty="0" err="1"/>
              <a:t>Arabi</a:t>
            </a:r>
            <a:r>
              <a:rPr lang="en-US" altLang="ko-KR" sz="1000" dirty="0"/>
              <a:t> Y, </a:t>
            </a:r>
            <a:r>
              <a:rPr lang="en-US" altLang="ko-KR" sz="1000" dirty="0" err="1"/>
              <a:t>Bellomo</a:t>
            </a:r>
            <a:r>
              <a:rPr lang="en-US" altLang="ko-KR" sz="1000" dirty="0"/>
              <a:t> R, </a:t>
            </a:r>
            <a:r>
              <a:rPr lang="en-US" altLang="ko-KR" sz="1000" dirty="0" err="1"/>
              <a:t>Billot</a:t>
            </a:r>
            <a:r>
              <a:rPr lang="en-US" altLang="ko-KR" sz="1000" dirty="0"/>
              <a:t> L, Correa M, Glass P, </a:t>
            </a:r>
            <a:r>
              <a:rPr lang="en-US" altLang="ko-KR" sz="1000" dirty="0" err="1"/>
              <a:t>Harward</a:t>
            </a:r>
            <a:r>
              <a:rPr lang="en-US" altLang="ko-KR" sz="1000" dirty="0"/>
              <a:t> M, et al: </a:t>
            </a:r>
            <a:r>
              <a:rPr lang="en-US" altLang="ko-KR" sz="1000" b="1" dirty="0"/>
              <a:t>Adjunctive Glucocorticoid Therapy in Patients with Septic Shock.</a:t>
            </a:r>
            <a:r>
              <a:rPr lang="en-US" altLang="ko-KR" sz="1000" dirty="0"/>
              <a:t> </a:t>
            </a:r>
            <a:r>
              <a:rPr lang="en-US" altLang="ko-KR" sz="1000" i="1" dirty="0"/>
              <a:t>N </a:t>
            </a:r>
            <a:r>
              <a:rPr lang="en-US" altLang="ko-KR" sz="1000" i="1" dirty="0" err="1"/>
              <a:t>Engl</a:t>
            </a:r>
            <a:r>
              <a:rPr lang="en-US" altLang="ko-KR" sz="1000" i="1" dirty="0"/>
              <a:t> J Med </a:t>
            </a:r>
            <a:r>
              <a:rPr lang="en-US" altLang="ko-KR" sz="1000" dirty="0"/>
              <a:t>2018, </a:t>
            </a:r>
            <a:r>
              <a:rPr lang="en-US" altLang="ko-KR" sz="1000" b="1" dirty="0"/>
              <a:t>378:</a:t>
            </a:r>
            <a:r>
              <a:rPr lang="en-US" altLang="ko-KR" sz="1000" dirty="0"/>
              <a:t>797-808.</a:t>
            </a:r>
          </a:p>
        </p:txBody>
      </p:sp>
    </p:spTree>
    <p:extLst>
      <p:ext uri="{BB962C8B-B14F-4D97-AF65-F5344CB8AC3E}">
        <p14:creationId xmlns:p14="http://schemas.microsoft.com/office/powerpoint/2010/main" val="11185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31727"/>
            <a:ext cx="5683967" cy="1268473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45622" y="2276872"/>
            <a:ext cx="8229600" cy="4181018"/>
          </a:xfrm>
        </p:spPr>
        <p:txBody>
          <a:bodyPr/>
          <a:lstStyle/>
          <a:p>
            <a:r>
              <a:rPr lang="en-US" altLang="ko-KR" sz="1800" dirty="0"/>
              <a:t>Observational </a:t>
            </a:r>
            <a:r>
              <a:rPr lang="en-US" altLang="ko-KR" sz="1800" dirty="0" smtClean="0"/>
              <a:t>prospective, pilot </a:t>
            </a:r>
            <a:r>
              <a:rPr lang="en-US" altLang="ko-KR" sz="1800" dirty="0"/>
              <a:t>study</a:t>
            </a:r>
            <a:r>
              <a:rPr lang="en-US" altLang="ko-KR" sz="1800" dirty="0" smtClean="0"/>
              <a:t>.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HC 200mg infusion -&gt; 50mg bolus</a:t>
            </a:r>
          </a:p>
          <a:p>
            <a:endParaRPr lang="en-US" altLang="ko-KR" sz="1800" dirty="0"/>
          </a:p>
          <a:p>
            <a:r>
              <a:rPr lang="en-US" altLang="ko-KR" sz="1800" dirty="0"/>
              <a:t>After bolus </a:t>
            </a:r>
            <a:r>
              <a:rPr lang="en-US" altLang="ko-KR" sz="1800" dirty="0" smtClean="0"/>
              <a:t>injection of </a:t>
            </a:r>
            <a:r>
              <a:rPr lang="en-US" altLang="ko-KR" sz="1800" dirty="0"/>
              <a:t>hydrocortisone, blood </a:t>
            </a:r>
            <a:r>
              <a:rPr lang="en-US" altLang="ko-KR" sz="1800" dirty="0" smtClean="0"/>
              <a:t>glucose increased </a:t>
            </a:r>
            <a:r>
              <a:rPr lang="en-US" altLang="ko-KR" sz="1800" dirty="0"/>
              <a:t>significantly within 6 </a:t>
            </a:r>
            <a:r>
              <a:rPr lang="en-US" altLang="ko-KR" sz="1800" dirty="0" smtClean="0"/>
              <a:t>h with </a:t>
            </a:r>
            <a:r>
              <a:rPr lang="en-US" altLang="ko-KR" sz="1800" dirty="0"/>
              <a:t>peak levels of 154 mg/dl (</a:t>
            </a:r>
            <a:r>
              <a:rPr lang="en-US" altLang="ko-KR" sz="1800" dirty="0" smtClean="0"/>
              <a:t>range 132–178 </a:t>
            </a:r>
            <a:r>
              <a:rPr lang="en-US" altLang="ko-KR" sz="1800" dirty="0"/>
              <a:t>mg/dl; </a:t>
            </a:r>
            <a:r>
              <a:rPr lang="en-US" altLang="ko-KR" sz="1800" i="1" dirty="0"/>
              <a:t>p &lt; </a:t>
            </a:r>
            <a:r>
              <a:rPr lang="en-US" altLang="ko-KR" sz="1800" dirty="0"/>
              <a:t>0.01</a:t>
            </a:r>
            <a:r>
              <a:rPr lang="en-US" altLang="ko-KR" sz="1800" dirty="0" smtClean="0"/>
              <a:t>).</a:t>
            </a:r>
          </a:p>
          <a:p>
            <a:endParaRPr lang="en-US" altLang="ko-KR" sz="1800" dirty="0"/>
          </a:p>
          <a:p>
            <a:r>
              <a:rPr lang="en-US" altLang="ko-KR" sz="1800" dirty="0"/>
              <a:t>In </a:t>
            </a:r>
            <a:r>
              <a:rPr lang="en-US" altLang="ko-KR" sz="1800" dirty="0" smtClean="0"/>
              <a:t>terms of </a:t>
            </a:r>
            <a:r>
              <a:rPr lang="en-US" altLang="ko-KR" sz="1800" dirty="0"/>
              <a:t>glycemic-control strategies, a </a:t>
            </a:r>
            <a:r>
              <a:rPr lang="en-US" altLang="ko-KR" sz="1800" dirty="0" smtClean="0"/>
              <a:t>continuous infusion </a:t>
            </a:r>
            <a:r>
              <a:rPr lang="en-US" altLang="ko-KR" sz="1800" dirty="0"/>
              <a:t>of </a:t>
            </a:r>
            <a:r>
              <a:rPr lang="en-US" altLang="ko-KR" sz="1800" dirty="0" smtClean="0"/>
              <a:t>hydrocortisone seems </a:t>
            </a:r>
            <a:r>
              <a:rPr lang="en-US" altLang="ko-KR" sz="1800" dirty="0"/>
              <a:t>to be preferable</a:t>
            </a:r>
            <a:r>
              <a:rPr lang="en-US" altLang="ko-KR" sz="1800" dirty="0" smtClean="0"/>
              <a:t>.</a:t>
            </a:r>
            <a:endParaRPr lang="en-US" altLang="ko-KR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6457890"/>
            <a:ext cx="6732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Weber-</a:t>
            </a:r>
            <a:r>
              <a:rPr lang="en-US" altLang="ko-KR" sz="1000" dirty="0" err="1"/>
              <a:t>Carstens</a:t>
            </a:r>
            <a:r>
              <a:rPr lang="en-US" altLang="ko-KR" sz="1000" dirty="0"/>
              <a:t> S, </a:t>
            </a:r>
            <a:r>
              <a:rPr lang="en-US" altLang="ko-KR" sz="1000" dirty="0" err="1"/>
              <a:t>Deja</a:t>
            </a:r>
            <a:r>
              <a:rPr lang="en-US" altLang="ko-KR" sz="1000" dirty="0"/>
              <a:t> M, </a:t>
            </a:r>
            <a:r>
              <a:rPr lang="en-US" altLang="ko-KR" sz="1000" dirty="0" err="1"/>
              <a:t>Bercker</a:t>
            </a:r>
            <a:r>
              <a:rPr lang="en-US" altLang="ko-KR" sz="1000" dirty="0"/>
              <a:t> S, </a:t>
            </a:r>
            <a:r>
              <a:rPr lang="en-US" altLang="ko-KR" sz="1000" dirty="0" err="1"/>
              <a:t>Dimroth</a:t>
            </a:r>
            <a:r>
              <a:rPr lang="en-US" altLang="ko-KR" sz="1000" dirty="0"/>
              <a:t> A, </a:t>
            </a:r>
            <a:r>
              <a:rPr lang="en-US" altLang="ko-KR" sz="1000" dirty="0" err="1"/>
              <a:t>Ahlers</a:t>
            </a:r>
            <a:r>
              <a:rPr lang="en-US" altLang="ko-KR" sz="1000" dirty="0"/>
              <a:t> O, Kaisers U, </a:t>
            </a:r>
            <a:r>
              <a:rPr lang="en-US" altLang="ko-KR" sz="1000" dirty="0" err="1"/>
              <a:t>Keh</a:t>
            </a:r>
            <a:r>
              <a:rPr lang="en-US" altLang="ko-KR" sz="1000" dirty="0"/>
              <a:t> D: </a:t>
            </a:r>
            <a:r>
              <a:rPr lang="en-US" altLang="ko-KR" sz="1000" b="1" dirty="0"/>
              <a:t>Impact of bolus application of low-dose hydrocortisone on glycemic control in septic shock patients.</a:t>
            </a:r>
            <a:r>
              <a:rPr lang="en-US" altLang="ko-KR" sz="1000" dirty="0"/>
              <a:t> </a:t>
            </a:r>
            <a:r>
              <a:rPr lang="en-US" altLang="ko-KR" sz="1000" i="1" dirty="0"/>
              <a:t>Intensive Care Med </a:t>
            </a:r>
            <a:r>
              <a:rPr lang="en-US" altLang="ko-KR" sz="1000" dirty="0"/>
              <a:t>2007, </a:t>
            </a:r>
            <a:r>
              <a:rPr lang="en-US" altLang="ko-KR" sz="1000" b="1" dirty="0"/>
              <a:t>33:</a:t>
            </a:r>
            <a:r>
              <a:rPr lang="en-US" altLang="ko-KR" sz="1000" dirty="0"/>
              <a:t>730-733</a:t>
            </a:r>
            <a:r>
              <a:rPr lang="en-US" altLang="ko-KR" sz="1000" dirty="0" smtClean="0"/>
              <a:t>.</a:t>
            </a:r>
            <a:endParaRPr lang="en-US" altLang="ko-KR" sz="10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1465045"/>
            <a:ext cx="4414285" cy="488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844824"/>
            <a:ext cx="8435280" cy="4209331"/>
          </a:xfrm>
        </p:spPr>
        <p:txBody>
          <a:bodyPr/>
          <a:lstStyle/>
          <a:p>
            <a:r>
              <a:rPr lang="en-US" altLang="ko-KR" sz="1800" dirty="0" smtClean="0"/>
              <a:t>Single center, prospective </a:t>
            </a:r>
            <a:r>
              <a:rPr lang="en-US" altLang="ko-KR" sz="1800" dirty="0"/>
              <a:t>randomized </a:t>
            </a:r>
            <a:r>
              <a:rPr lang="en-US" altLang="ko-KR" sz="1800" dirty="0" smtClean="0"/>
              <a:t>study</a:t>
            </a:r>
          </a:p>
          <a:p>
            <a:endParaRPr lang="en-US" altLang="ko-KR" sz="1800" dirty="0" smtClean="0"/>
          </a:p>
          <a:p>
            <a:r>
              <a:rPr lang="en-US" altLang="ko-KR" sz="1800" dirty="0"/>
              <a:t>septic </a:t>
            </a:r>
            <a:r>
              <a:rPr lang="en-US" altLang="ko-KR" sz="1800" dirty="0" smtClean="0"/>
              <a:t>shock 48 patients </a:t>
            </a:r>
            <a:r>
              <a:rPr lang="en-US" altLang="ko-KR" sz="1800" dirty="0"/>
              <a:t>who received </a:t>
            </a:r>
            <a:r>
              <a:rPr lang="en-US" altLang="ko-KR" sz="1800" dirty="0" smtClean="0"/>
              <a:t>HC </a:t>
            </a:r>
            <a:r>
              <a:rPr lang="en-US" altLang="ko-KR" sz="1800" dirty="0"/>
              <a:t>treatment either by </a:t>
            </a:r>
            <a:r>
              <a:rPr lang="en-US" altLang="ko-KR" sz="1800" dirty="0" smtClean="0"/>
              <a:t>bolus or </a:t>
            </a:r>
            <a:r>
              <a:rPr lang="en-US" altLang="ko-KR" sz="1800" dirty="0"/>
              <a:t>by continuous infusion with equivalent dose (200 mg/day</a:t>
            </a:r>
            <a:r>
              <a:rPr lang="en-US" altLang="ko-KR" sz="1800" dirty="0" smtClean="0"/>
              <a:t>) during 5 days</a:t>
            </a:r>
          </a:p>
          <a:p>
            <a:endParaRPr lang="en-US" altLang="ko-KR" sz="1800" dirty="0"/>
          </a:p>
          <a:p>
            <a:r>
              <a:rPr lang="en-US" altLang="ko-KR" sz="1800" b="1" u="sng" dirty="0"/>
              <a:t>T</a:t>
            </a:r>
            <a:r>
              <a:rPr lang="en-US" altLang="ko-KR" sz="1800" b="1" u="sng" dirty="0" smtClean="0"/>
              <a:t>he </a:t>
            </a:r>
            <a:r>
              <a:rPr lang="en-US" altLang="ko-KR" sz="1800" b="1" u="sng" dirty="0"/>
              <a:t>number of hyperglycemic </a:t>
            </a:r>
            <a:r>
              <a:rPr lang="en-US" altLang="ko-KR" sz="1800" b="1" u="sng" dirty="0" smtClean="0"/>
              <a:t>episodes</a:t>
            </a:r>
            <a:r>
              <a:rPr lang="en-US" altLang="ko-KR" sz="1800" dirty="0" smtClean="0"/>
              <a:t>, higher </a:t>
            </a:r>
            <a:r>
              <a:rPr lang="en-US" altLang="ko-KR" sz="1800" dirty="0"/>
              <a:t>in </a:t>
            </a:r>
            <a:r>
              <a:rPr lang="en-US" altLang="ko-KR" sz="1800" dirty="0" smtClean="0"/>
              <a:t>bolus group</a:t>
            </a:r>
            <a:endParaRPr lang="en-US" altLang="ko-KR" sz="1800" dirty="0"/>
          </a:p>
          <a:p>
            <a:pPr marL="0" indent="0">
              <a:buNone/>
            </a:pPr>
            <a:r>
              <a:rPr lang="fr-FR" altLang="ko-KR" sz="1800" dirty="0" smtClean="0"/>
              <a:t>    (</a:t>
            </a:r>
            <a:r>
              <a:rPr lang="fr-FR" altLang="ko-KR" sz="1800" dirty="0"/>
              <a:t>15.7 ± 8.5 versus 10.5 ± 8.6 episodes per patient, </a:t>
            </a:r>
            <a:r>
              <a:rPr lang="fr-FR" altLang="ko-KR" sz="1800" i="1" dirty="0"/>
              <a:t>p </a:t>
            </a:r>
            <a:r>
              <a:rPr lang="fr-FR" altLang="ko-KR" sz="1800" dirty="0"/>
              <a:t>= 0.039).</a:t>
            </a:r>
          </a:p>
          <a:p>
            <a:r>
              <a:rPr lang="en-US" altLang="ko-KR" sz="1800" b="1" u="sng" dirty="0" smtClean="0"/>
              <a:t>The </a:t>
            </a:r>
            <a:r>
              <a:rPr lang="en-US" altLang="ko-KR" sz="1800" b="1" u="sng" dirty="0"/>
              <a:t>changes in insulin infusion </a:t>
            </a:r>
            <a:r>
              <a:rPr lang="en-US" altLang="ko-KR" sz="1800" b="1" u="sng" dirty="0" smtClean="0"/>
              <a:t>rate to maintain </a:t>
            </a:r>
            <a:r>
              <a:rPr lang="en-US" altLang="ko-KR" sz="1800" b="1" u="sng" dirty="0"/>
              <a:t>strict </a:t>
            </a:r>
            <a:r>
              <a:rPr lang="en-US" altLang="ko-KR" sz="1800" b="1" u="sng" dirty="0" err="1" smtClean="0"/>
              <a:t>normoglycemia</a:t>
            </a:r>
            <a:r>
              <a:rPr lang="en-US" altLang="ko-KR" sz="1800" dirty="0" smtClean="0"/>
              <a:t>, more frequent </a:t>
            </a:r>
            <a:r>
              <a:rPr lang="en-US" altLang="ko-KR" sz="1800" dirty="0"/>
              <a:t>in the bolus group (4.7 ± </a:t>
            </a:r>
            <a:r>
              <a:rPr lang="en-US" altLang="ko-KR" sz="1800" dirty="0" smtClean="0"/>
              <a:t>2.2 versus </a:t>
            </a:r>
            <a:r>
              <a:rPr lang="en-US" altLang="ko-KR" sz="1800" dirty="0"/>
              <a:t>3.4 ± 1.9 adjustments per patient per day, </a:t>
            </a:r>
            <a:r>
              <a:rPr lang="en-US" altLang="ko-KR" sz="1800" i="1" dirty="0"/>
              <a:t>p </a:t>
            </a:r>
            <a:r>
              <a:rPr lang="en-US" altLang="ko-KR" sz="1800" dirty="0"/>
              <a:t>= 0.038</a:t>
            </a:r>
            <a:r>
              <a:rPr lang="en-US" altLang="ko-KR" sz="1800" dirty="0" smtClean="0"/>
              <a:t>).</a:t>
            </a:r>
          </a:p>
          <a:p>
            <a:endParaRPr lang="en-US" altLang="ko-KR" sz="1800" dirty="0"/>
          </a:p>
          <a:p>
            <a:r>
              <a:rPr lang="en-US" altLang="ko-KR" sz="1800" dirty="0"/>
              <a:t>Hypoglycemic episodes were rare in both groups. </a:t>
            </a:r>
            <a:endParaRPr lang="en-US" altLang="ko-KR" sz="1800" dirty="0" smtClean="0"/>
          </a:p>
          <a:p>
            <a:r>
              <a:rPr lang="en-US" altLang="ko-KR" sz="1800" dirty="0" smtClean="0"/>
              <a:t>No difference was </a:t>
            </a:r>
            <a:r>
              <a:rPr lang="en-US" altLang="ko-KR" sz="1800" dirty="0"/>
              <a:t>seen in shock reversal.</a:t>
            </a:r>
            <a:endParaRPr lang="ko-KR" alt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555776" y="6304002"/>
            <a:ext cx="6588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Loisa</a:t>
            </a:r>
            <a:r>
              <a:rPr lang="en-US" altLang="ko-KR" sz="1000" dirty="0"/>
              <a:t> P, </a:t>
            </a:r>
            <a:r>
              <a:rPr lang="en-US" altLang="ko-KR" sz="1000" dirty="0" err="1"/>
              <a:t>Parviainen</a:t>
            </a:r>
            <a:r>
              <a:rPr lang="en-US" altLang="ko-KR" sz="1000" dirty="0"/>
              <a:t> I, </a:t>
            </a:r>
            <a:r>
              <a:rPr lang="en-US" altLang="ko-KR" sz="1000" dirty="0" err="1"/>
              <a:t>Tenhunen</a:t>
            </a:r>
            <a:r>
              <a:rPr lang="en-US" altLang="ko-KR" sz="1000" dirty="0"/>
              <a:t> J, </a:t>
            </a:r>
            <a:r>
              <a:rPr lang="en-US" altLang="ko-KR" sz="1000" dirty="0" err="1"/>
              <a:t>Hovilehto</a:t>
            </a:r>
            <a:r>
              <a:rPr lang="en-US" altLang="ko-KR" sz="1000" dirty="0"/>
              <a:t> S, </a:t>
            </a:r>
            <a:r>
              <a:rPr lang="en-US" altLang="ko-KR" sz="1000" dirty="0" err="1"/>
              <a:t>Ruokonen</a:t>
            </a:r>
            <a:r>
              <a:rPr lang="en-US" altLang="ko-KR" sz="1000" dirty="0"/>
              <a:t> E: </a:t>
            </a:r>
            <a:r>
              <a:rPr lang="en-US" altLang="ko-KR" sz="1000" b="1" dirty="0"/>
              <a:t>Effect of mode of hydrocortisone administration on glycemic control in patients with septic shock: a prospective randomized trial.</a:t>
            </a:r>
            <a:r>
              <a:rPr lang="en-US" altLang="ko-KR" sz="1000" dirty="0"/>
              <a:t> </a:t>
            </a:r>
            <a:r>
              <a:rPr lang="en-US" altLang="ko-KR" sz="1000" i="1" dirty="0" err="1"/>
              <a:t>Crit</a:t>
            </a:r>
            <a:r>
              <a:rPr lang="en-US" altLang="ko-KR" sz="1000" i="1" dirty="0"/>
              <a:t> Care </a:t>
            </a:r>
            <a:r>
              <a:rPr lang="en-US" altLang="ko-KR" sz="1000" dirty="0"/>
              <a:t>2007, </a:t>
            </a:r>
            <a:r>
              <a:rPr lang="en-US" altLang="ko-KR" sz="1000" b="1" dirty="0"/>
              <a:t>11:</a:t>
            </a:r>
            <a:r>
              <a:rPr lang="en-US" altLang="ko-KR" sz="1000" dirty="0"/>
              <a:t>R21.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34712"/>
            <a:ext cx="6264696" cy="117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5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8541308"/>
              </p:ext>
            </p:extLst>
          </p:nvPr>
        </p:nvGraphicFramePr>
        <p:xfrm>
          <a:off x="35496" y="304800"/>
          <a:ext cx="8964488" cy="6553200"/>
        </p:xfrm>
        <a:graphic>
          <a:graphicData uri="http://schemas.openxmlformats.org/drawingml/2006/table">
            <a:tbl>
              <a:tblPr firstRow="1" firstCol="1">
                <a:tableStyleId>{5940675A-B579-460E-94D1-54222C63F5DA}</a:tableStyleId>
              </a:tblPr>
              <a:tblGrid>
                <a:gridCol w="59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6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83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97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70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970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534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Study, Year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Bolus / Infusion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Design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Participants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Intervention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Comparator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Primary Outcomes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Secondary Outcomes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6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Bollaert 1998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Multi-centre (2)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(n=41)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Vasopressor AND ventilator dependent septic shock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Classified by response to ST: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Responders ≤6mcg/dL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Non-responders &gt;6mcg/dL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100mg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Every 8hrs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Duration: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 days then tapered over 6 days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Shock reversal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 days mortality, ICU Mortality, Hospital mortality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Improvement in haemodynamics, ICU LoS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Hospital LoS, Safety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2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Briegel</a:t>
                      </a:r>
                      <a:r>
                        <a:rPr lang="en-GB" sz="1000" dirty="0">
                          <a:effectLst/>
                        </a:rPr>
                        <a:t> 1999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Infusion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Single-centre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(n=40)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Vasopressor AND Ventilator dependent septic shock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100mg loading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0.18mg/kg/hr maintainance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Duration: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Until shock reversal, then tapered off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Shock reversal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 day mortality, ICU mortality, Hospital mortality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Improvement in haemodynamics, SOFA score at D7, ICU LoS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Safety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Chawla 1999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Single-centre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(n=44)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Vasopressor dependent shock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100mg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Every 8hrs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Duration: 3 days then tapered over 4 days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Shock reversal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 day mortality, Hospital mortality, Improvement in haemodynamics, ICU LoS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Safety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4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Yildiz 2002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Single-centre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(n=40)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Sepsis (n=14)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Septic shock (n=9)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Prednisolone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5mg@ 0600, </a:t>
                      </a:r>
                      <a:r>
                        <a:rPr lang="en-GB" sz="1000" u="sng">
                          <a:effectLst/>
                          <a:hlinkClick r:id="rId2"/>
                        </a:rPr>
                        <a:t>2.5mg@1800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Duration: 10 days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 days mortality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Hospital mortality, Safety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Annane 2002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Multi-centre (19)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(n=300)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Vasopressor AND Ventilator dependent septic shock.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Classified by response to ST: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Responders &gt;9mcg/dL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Non-responders ≤9mcg/dL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50mg Every 6hrs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AND Fludrocortisone 50mcg Every 24hrs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 7 days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28-Day Mortality in non-responders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28-Day Mortality in responders, ICU Mortality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Hospital Mortality, 1-Year Mortality, Shock Reversal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Organ system failure free days, ICU LoS, Hospital LoS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Safety Outcomes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56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Oppert 2005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Infusion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Single-centre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(n=40)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Vasopressor dependent septic shock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Load: 50mg, Maint: 0.18mg/kg/hr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Duration: until stopping vasopressor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0.06mg/kg/hr for 1 day then reduced by 0.02mg/kg/hr every day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Time to stopping vasopressor support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Inflammatory markers, 28 day survival, SOFA score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4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Rinaldi 2006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Infusion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Single-centre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RCT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(n=40)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Sepsis, but no vasopressor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300mg per day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Duration: 6days then taper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Standard care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Microalbuminuria: creatinine ratio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Inflammatory markers, Duration of mechanical ventilation, SOFA score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588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7754984"/>
              </p:ext>
            </p:extLst>
          </p:nvPr>
        </p:nvGraphicFramePr>
        <p:xfrm>
          <a:off x="-1" y="404662"/>
          <a:ext cx="9144002" cy="6400800"/>
        </p:xfrm>
        <a:graphic>
          <a:graphicData uri="http://schemas.openxmlformats.org/drawingml/2006/table">
            <a:tbl>
              <a:tblPr firstRow="1" firstCol="1">
                <a:tableStyleId>{5940675A-B579-460E-94D1-54222C63F5DA}</a:tableStyleId>
              </a:tblPr>
              <a:tblGrid>
                <a:gridCol w="513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7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3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35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43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28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70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5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Cicarelli 2007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Single-centre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(n=29)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Vasopressor dependent septic shock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Dexamethasone 0.2mg/kg 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Every 36hrs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Duration: 3 doses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28D mortality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 of vasopressor and MV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0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Meduri 2007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Infusion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Multi-centre (5)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(n=91)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Early ARDS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Sepsis / septic shock (n=61) – only septic shock included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Stratified by ST (≤9mcg/dl)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Methylprednisolone Loading: 1mg/kg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Maint: 1mg/kg/d D1 – 14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0.5mg/kg/d D15-21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0.25mg/kg/d D22-25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0.125mg/kg D26-28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Improvement in lung injury score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Mechanical ventilation free days, MOD score at D7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 day mortality, ICU mortality, Hospital mortality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ICU LoS, CRP on D7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Safety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0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Sprung 2008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Multi-centre (52)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(n=499)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Septic shock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50mg every 6hrs – 5 days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50mg every 12hrs – 3 days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50mg every day – 3days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 day mortality in non-responders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 day mortality in all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ICU mortality, Hospital mortality, 1 year mortality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Shock reversal, Organ system failure free days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Safety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Hu 2009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Single-centre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(n=77)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Septic shock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50mg every 6hrs for 7 days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50mg every 8hrs for 3 days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50mg every 12hrs for 2 days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50mg every 24hrs for 2 days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Unknown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Time on noradrenaline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Lactate clearance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ICU Mortality, ICU LoS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Shock reversal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71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Annane 2010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Multi-centre (11)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(n=509)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Vasopressor dependent septic shock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50mg Every 6hrs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AND Fludrocortisone 50mcg Every 24hrs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AND IV Insulin maintaining blood glucose 80 – 110mg/dL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50mg Every 6hrs AND IV Insulin maintaining blood glucose 80 – 110mg/dL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50mg Every 6hrs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AND Fludrocortisone 50mcg Every 24hrs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AND Standard blood glucose control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50mg Every 6hrs AND standard blood glucose control Duration: 7 day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Each intervention compared with the others – ie no 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Hospital Mortality 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28-Day mortality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90-Day mortality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180-day mortality, ICU mortality, Vasopressor free days, Organ-failure free days, ICU LoS, Hospital LoS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Safety outcomes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0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Arabi 2011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Single-centre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(n=75) 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Liver cirrhosis and septic shock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50mg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Every 6hrs 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Duration: Until shock resolution then tapered by 10mg every 48hrs until stopped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 day mortality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ICU Mortality, Hospital mortality, Shock reversal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Mechanical ventilation free days, RRT free days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ICU </a:t>
                      </a:r>
                      <a:r>
                        <a:rPr lang="en-GB" sz="1000" dirty="0" err="1">
                          <a:effectLst/>
                        </a:rPr>
                        <a:t>LoS</a:t>
                      </a:r>
                      <a:r>
                        <a:rPr lang="en-GB" sz="1000" dirty="0">
                          <a:effectLst/>
                        </a:rPr>
                        <a:t>, Hospital </a:t>
                      </a:r>
                      <a:r>
                        <a:rPr lang="en-GB" sz="1000" dirty="0" err="1">
                          <a:effectLst/>
                        </a:rPr>
                        <a:t>LoS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SOFA Score at D7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Adverse events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710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622770"/>
              </p:ext>
            </p:extLst>
          </p:nvPr>
        </p:nvGraphicFramePr>
        <p:xfrm>
          <a:off x="-2" y="1052736"/>
          <a:ext cx="9144002" cy="5334000"/>
        </p:xfrm>
        <a:graphic>
          <a:graphicData uri="http://schemas.openxmlformats.org/drawingml/2006/table">
            <a:tbl>
              <a:tblPr firstRow="1" firstCol="1">
                <a:tableStyleId>{5940675A-B579-460E-94D1-54222C63F5DA}</a:tableStyleId>
              </a:tblPr>
              <a:tblGrid>
                <a:gridCol w="513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7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3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35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43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28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70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80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Sabry</a:t>
                      </a:r>
                      <a:r>
                        <a:rPr lang="en-GB" sz="1000" dirty="0">
                          <a:effectLst/>
                        </a:rPr>
                        <a:t> 2011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Infusion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Multi-centre (3)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RCT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Adults (n=80)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Pneumonia and sepsis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Load: 200mg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Maint: 12.5mg/h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Duration: 7 days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Improvement in Pa02:Fi02 ratio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SOFA score D8, Development of delayed septic shock, ICU Mortality rate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Yildiz 2011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Single-centre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Adults (n=55)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Sepsis OR septic shock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Prednisolone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10mg@0600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5mg @ 1400 and 2200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28 day mortality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Reversal of organ failure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LoS</a:t>
                      </a:r>
                      <a:r>
                        <a:rPr lang="en-GB" sz="1000" dirty="0">
                          <a:effectLst/>
                        </a:rPr>
                        <a:t>, Safety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Liu 2012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Single-centre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(n=26)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ARDS and sepsis including septic shock 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Hydrocortisone 100mg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Every 8hrs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Duration: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7 days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Placebo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Unclear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28 Day mortality, Prevalence of shock within 28days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SOFA Score, ICU </a:t>
                      </a:r>
                      <a:r>
                        <a:rPr lang="en-GB" sz="1000" dirty="0" err="1">
                          <a:effectLst/>
                        </a:rPr>
                        <a:t>LoS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Safety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0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Gordon 2014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Multi-centre (4)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RCT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(n=61) 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Septic shock treated with vasopressin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50mg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Every 6 hours for 5 days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Every 13hrs for 3 days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Every 24hrs for 3 days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Plasma vasopressin concentration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Vasopressin requirements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28 day mortality, ICU mortality, Hospital mortality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Organ failure free days until D28, </a:t>
                      </a:r>
                      <a:r>
                        <a:rPr lang="es-ES" sz="1000" dirty="0">
                          <a:effectLst/>
                        </a:rPr>
                        <a:t>Shock reversal, ICU LoS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Hospital LoS, </a:t>
                      </a:r>
                      <a:r>
                        <a:rPr lang="en-GB" sz="1000" dirty="0">
                          <a:effectLst/>
                        </a:rPr>
                        <a:t>Safety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0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Keh 2016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Bolus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Multicenter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Adults (n=380)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Severe sepsis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Exclusion to septic shock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50mg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Every 6 hours for 5days, then half dose per 2days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Occurrence of septic shock within 14days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Time to septic shock and death, ICU and hospital mortality, vital at 28, 90, 180days, ICU and hospital duration, organ </a:t>
                      </a:r>
                      <a:r>
                        <a:rPr lang="en-GB" sz="1000" dirty="0" err="1">
                          <a:effectLst/>
                        </a:rPr>
                        <a:t>dysfuctions</a:t>
                      </a:r>
                      <a:r>
                        <a:rPr lang="en-GB" sz="1000" dirty="0">
                          <a:effectLst/>
                        </a:rPr>
                        <a:t>, duration of MV and RRT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Venkatesh 2018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Infusion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multicenter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Adult (n=3713)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on ventilation therapy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Hydrocortisone 200mg per day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Maximum 7days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placebo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90 day mortality</a:t>
                      </a:r>
                      <a:endParaRPr lang="ko-KR" sz="10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28 day mortality, time to reversal shock, recurrence of shock, ICU LOS, Hospital LOS, frequency and duration of MV and RRT, new onset </a:t>
                      </a:r>
                      <a:r>
                        <a:rPr lang="en-GB" sz="1000" dirty="0" err="1">
                          <a:effectLst/>
                        </a:rPr>
                        <a:t>bacteremia</a:t>
                      </a:r>
                      <a:r>
                        <a:rPr lang="en-GB" sz="1000" dirty="0">
                          <a:effectLst/>
                        </a:rPr>
                        <a:t> or </a:t>
                      </a:r>
                      <a:r>
                        <a:rPr lang="en-GB" sz="1000" dirty="0" err="1">
                          <a:effectLst/>
                        </a:rPr>
                        <a:t>fungemia</a:t>
                      </a:r>
                      <a:r>
                        <a:rPr lang="en-GB" sz="1000" dirty="0">
                          <a:effectLst/>
                        </a:rPr>
                        <a:t>, receipt of transfusion in ICU</a:t>
                      </a:r>
                      <a:endParaRPr lang="ko-KR" sz="10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35359" marR="3535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55776" y="6452688"/>
            <a:ext cx="658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Gibbison</a:t>
            </a:r>
            <a:r>
              <a:rPr lang="en-US" altLang="ko-KR" sz="1000" dirty="0"/>
              <a:t> B, Lopez-Lopez JA, Higgins JP, Miller T, </a:t>
            </a:r>
            <a:r>
              <a:rPr lang="en-US" altLang="ko-KR" sz="1000" dirty="0" err="1"/>
              <a:t>Angelini</a:t>
            </a:r>
            <a:r>
              <a:rPr lang="en-US" altLang="ko-KR" sz="1000" dirty="0"/>
              <a:t> GD, </a:t>
            </a:r>
            <a:r>
              <a:rPr lang="en-US" altLang="ko-KR" sz="1000" dirty="0" err="1"/>
              <a:t>Lightman</a:t>
            </a:r>
            <a:r>
              <a:rPr lang="en-US" altLang="ko-KR" sz="1000" dirty="0"/>
              <a:t> SL, </a:t>
            </a:r>
            <a:r>
              <a:rPr lang="en-US" altLang="ko-KR" sz="1000" dirty="0" err="1"/>
              <a:t>Annane</a:t>
            </a:r>
            <a:r>
              <a:rPr lang="en-US" altLang="ko-KR" sz="1000" dirty="0"/>
              <a:t> D: </a:t>
            </a:r>
            <a:r>
              <a:rPr lang="en-US" altLang="ko-KR" sz="1000" b="1" dirty="0"/>
              <a:t>Corticosteroids in septic shock: a systematic review and network meta-analysis.</a:t>
            </a:r>
            <a:r>
              <a:rPr lang="en-US" altLang="ko-KR" sz="1000" dirty="0"/>
              <a:t> </a:t>
            </a:r>
            <a:r>
              <a:rPr lang="en-US" altLang="ko-KR" sz="1000" i="1" dirty="0" err="1"/>
              <a:t>Crit</a:t>
            </a:r>
            <a:r>
              <a:rPr lang="en-US" altLang="ko-KR" sz="1000" i="1" dirty="0"/>
              <a:t> Care </a:t>
            </a:r>
            <a:r>
              <a:rPr lang="en-US" altLang="ko-KR" sz="1000" dirty="0"/>
              <a:t>2017, </a:t>
            </a:r>
            <a:r>
              <a:rPr lang="en-US" altLang="ko-KR" sz="1000" b="1" dirty="0"/>
              <a:t>21:</a:t>
            </a:r>
            <a:r>
              <a:rPr lang="en-US" altLang="ko-KR" sz="1000" dirty="0"/>
              <a:t>78.</a:t>
            </a:r>
          </a:p>
        </p:txBody>
      </p:sp>
    </p:spTree>
    <p:extLst>
      <p:ext uri="{BB962C8B-B14F-4D97-AF65-F5344CB8AC3E}">
        <p14:creationId xmlns:p14="http://schemas.microsoft.com/office/powerpoint/2010/main" val="15831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1296144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ko-KR" sz="4400" b="1" dirty="0"/>
              <a:t>Thank you for your attention!</a:t>
            </a:r>
            <a:endParaRPr lang="ko-KR" altLang="en-US" sz="4400" b="1" dirty="0"/>
          </a:p>
          <a:p>
            <a:pPr algn="ctr"/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35752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490066"/>
          </a:xfrm>
        </p:spPr>
        <p:txBody>
          <a:bodyPr/>
          <a:lstStyle/>
          <a:p>
            <a:r>
              <a:rPr lang="en-US" altLang="ko-KR" sz="2400" b="1" dirty="0"/>
              <a:t>Critical Illness-Related Corticosteroid Insufficiency (CIRCI)</a:t>
            </a:r>
            <a:endParaRPr lang="ko-KR" altLang="en-US" sz="2400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961370"/>
            <a:ext cx="5940660" cy="5154397"/>
          </a:xfrm>
        </p:spPr>
      </p:pic>
      <p:sp>
        <p:nvSpPr>
          <p:cNvPr id="6" name="TextBox 5"/>
          <p:cNvSpPr txBox="1"/>
          <p:nvPr/>
        </p:nvSpPr>
        <p:spPr>
          <a:xfrm>
            <a:off x="827584" y="5959573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Activity of the Hypothalamic–Pituitary–Adrenal Axis under Normal Conditions (Panel A), during an Appropriate Response to Stress (Panel B), and during an Inappropriate Response to Critical Illness (Panel C).</a:t>
            </a:r>
            <a:endParaRPr lang="ko-KR" alt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411760" y="6625807"/>
            <a:ext cx="6732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Cooper MS, Stewart PM: </a:t>
            </a:r>
            <a:r>
              <a:rPr lang="en-US" altLang="ko-KR" sz="1000" b="1" dirty="0"/>
              <a:t>Corticosteroid insufficiency in acutely ill patients.</a:t>
            </a:r>
            <a:r>
              <a:rPr lang="en-US" altLang="ko-KR" sz="1000" dirty="0"/>
              <a:t> </a:t>
            </a:r>
            <a:r>
              <a:rPr lang="en-US" altLang="ko-KR" sz="1000" i="1" dirty="0"/>
              <a:t>N </a:t>
            </a:r>
            <a:r>
              <a:rPr lang="en-US" altLang="ko-KR" sz="1000" i="1" dirty="0" err="1"/>
              <a:t>Engl</a:t>
            </a:r>
            <a:r>
              <a:rPr lang="en-US" altLang="ko-KR" sz="1000" i="1" dirty="0"/>
              <a:t> J Med </a:t>
            </a:r>
            <a:r>
              <a:rPr lang="en-US" altLang="ko-KR" sz="1000" dirty="0"/>
              <a:t>2003, </a:t>
            </a:r>
            <a:r>
              <a:rPr lang="en-US" altLang="ko-KR" sz="1000" b="1" dirty="0"/>
              <a:t>348:</a:t>
            </a:r>
            <a:r>
              <a:rPr lang="en-US" altLang="ko-KR" sz="1000" dirty="0"/>
              <a:t>727-734.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48237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922114"/>
          </a:xfrm>
        </p:spPr>
        <p:txBody>
          <a:bodyPr/>
          <a:lstStyle/>
          <a:p>
            <a:r>
              <a:rPr lang="en-US" altLang="ko-KR" sz="2400" b="1" dirty="0"/>
              <a:t>Critical Illness-Related Corticosteroid Insufficiency (CIRCI)</a:t>
            </a:r>
            <a:endParaRPr lang="ko-KR" altLang="en-US" sz="2400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88583"/>
            <a:ext cx="5544616" cy="10538614"/>
          </a:xfrm>
        </p:spPr>
      </p:pic>
      <p:sp>
        <p:nvSpPr>
          <p:cNvPr id="4" name="TextBox 3"/>
          <p:cNvSpPr txBox="1"/>
          <p:nvPr/>
        </p:nvSpPr>
        <p:spPr>
          <a:xfrm>
            <a:off x="6156176" y="6457890"/>
            <a:ext cx="2987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/>
              <a:t>Marik</a:t>
            </a:r>
            <a:r>
              <a:rPr lang="en-US" altLang="ko-KR" sz="1000" dirty="0"/>
              <a:t> PE: </a:t>
            </a:r>
            <a:r>
              <a:rPr lang="en-US" altLang="ko-KR" sz="1000" b="1" dirty="0"/>
              <a:t>Critical illness-related corticosteroid insufficiency.</a:t>
            </a:r>
            <a:r>
              <a:rPr lang="en-US" altLang="ko-KR" sz="1000" dirty="0"/>
              <a:t> </a:t>
            </a:r>
            <a:r>
              <a:rPr lang="en-US" altLang="ko-KR" sz="1000" i="1" dirty="0"/>
              <a:t>Chest </a:t>
            </a:r>
            <a:r>
              <a:rPr lang="en-US" altLang="ko-KR" sz="1000" dirty="0"/>
              <a:t>2009, </a:t>
            </a:r>
            <a:r>
              <a:rPr lang="en-US" altLang="ko-KR" sz="1000" b="1" dirty="0"/>
              <a:t>135:</a:t>
            </a:r>
            <a:r>
              <a:rPr lang="en-US" altLang="ko-KR" sz="1000" dirty="0"/>
              <a:t>181-193.</a:t>
            </a:r>
          </a:p>
        </p:txBody>
      </p:sp>
    </p:spTree>
    <p:extLst>
      <p:ext uri="{BB962C8B-B14F-4D97-AF65-F5344CB8AC3E}">
        <p14:creationId xmlns:p14="http://schemas.microsoft.com/office/powerpoint/2010/main" val="82945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0.21967 L 0.00399 -0.756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363272" cy="940966"/>
          </a:xfrm>
        </p:spPr>
        <p:txBody>
          <a:bodyPr/>
          <a:lstStyle/>
          <a:p>
            <a:r>
              <a:rPr lang="en-US" altLang="ko-KR" sz="3200" b="1" dirty="0" smtClean="0"/>
              <a:t>Steroid therapy for patients with septic shock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r>
              <a:rPr lang="en-US" altLang="ko-KR" sz="2000" dirty="0"/>
              <a:t>We suggest </a:t>
            </a:r>
            <a:r>
              <a:rPr lang="en-US" altLang="ko-KR" sz="2000" b="1" u="sng" dirty="0" smtClean="0"/>
              <a:t>against using </a:t>
            </a:r>
            <a:r>
              <a:rPr lang="en-US" altLang="ko-KR" sz="2000" b="1" u="sng" dirty="0"/>
              <a:t>IV </a:t>
            </a:r>
            <a:r>
              <a:rPr lang="en-US" altLang="ko-KR" sz="2000" b="1" u="sng" dirty="0" smtClean="0"/>
              <a:t>hydrocortisone (HC)</a:t>
            </a:r>
            <a:r>
              <a:rPr lang="en-US" altLang="ko-KR" sz="2000" u="sng" dirty="0" smtClean="0"/>
              <a:t> </a:t>
            </a:r>
            <a:r>
              <a:rPr lang="en-US" altLang="ko-KR" sz="2000" dirty="0" smtClean="0"/>
              <a:t>to </a:t>
            </a:r>
            <a:r>
              <a:rPr lang="en-US" altLang="ko-KR" sz="2000" dirty="0"/>
              <a:t>treat </a:t>
            </a:r>
            <a:r>
              <a:rPr lang="en-US" altLang="ko-KR" sz="2000" dirty="0" smtClean="0"/>
              <a:t>septic shock </a:t>
            </a:r>
            <a:r>
              <a:rPr lang="en-US" altLang="ko-KR" sz="2000" dirty="0"/>
              <a:t>patients if adequate fluid resuscitation and </a:t>
            </a:r>
            <a:r>
              <a:rPr lang="en-US" altLang="ko-KR" sz="2000" dirty="0" smtClean="0"/>
              <a:t>vasopressor therapy </a:t>
            </a:r>
            <a:r>
              <a:rPr lang="en-US" altLang="ko-KR" sz="2000" dirty="0"/>
              <a:t>are able to restore hemodynamic stability</a:t>
            </a:r>
            <a:r>
              <a:rPr lang="en-US" altLang="ko-KR" sz="2000" dirty="0" smtClean="0"/>
              <a:t>.</a:t>
            </a:r>
          </a:p>
          <a:p>
            <a:endParaRPr lang="en-US" altLang="ko-KR" sz="2000" dirty="0"/>
          </a:p>
          <a:p>
            <a:r>
              <a:rPr lang="en-US" altLang="ko-KR" sz="2000" dirty="0"/>
              <a:t>If this is not achievable, we suggest </a:t>
            </a:r>
            <a:r>
              <a:rPr lang="en-US" altLang="ko-KR" sz="2000" b="1" u="sng" dirty="0"/>
              <a:t>IV </a:t>
            </a:r>
            <a:r>
              <a:rPr lang="en-US" altLang="ko-KR" sz="2000" b="1" u="sng" dirty="0" smtClean="0"/>
              <a:t>hydrocortisone at </a:t>
            </a:r>
            <a:r>
              <a:rPr lang="en-US" altLang="ko-KR" sz="2000" b="1" u="sng" dirty="0"/>
              <a:t>a dose of 200 mg per day</a:t>
            </a:r>
            <a:r>
              <a:rPr lang="en-US" altLang="ko-KR" sz="2000" dirty="0"/>
              <a:t> (</a:t>
            </a:r>
            <a:r>
              <a:rPr lang="en-US" altLang="ko-KR" sz="2000" dirty="0">
                <a:solidFill>
                  <a:srgbClr val="FF0000"/>
                </a:solidFill>
              </a:rPr>
              <a:t>weak recommendation, </a:t>
            </a:r>
            <a:r>
              <a:rPr lang="en-US" altLang="ko-KR" sz="2000" dirty="0" smtClean="0">
                <a:solidFill>
                  <a:srgbClr val="FF0000"/>
                </a:solidFill>
              </a:rPr>
              <a:t>low quality </a:t>
            </a:r>
            <a:r>
              <a:rPr lang="en-US" altLang="ko-KR" sz="2000" dirty="0">
                <a:solidFill>
                  <a:srgbClr val="FF0000"/>
                </a:solidFill>
              </a:rPr>
              <a:t>of evidence</a:t>
            </a:r>
            <a:r>
              <a:rPr lang="en-US" altLang="ko-KR" sz="2000" dirty="0"/>
              <a:t>).</a:t>
            </a:r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987824" y="6304002"/>
            <a:ext cx="61561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Rhodes A, Evans LE, </a:t>
            </a:r>
            <a:r>
              <a:rPr lang="en-US" altLang="ko-KR" sz="1000" dirty="0" err="1"/>
              <a:t>Alhazzani</a:t>
            </a:r>
            <a:r>
              <a:rPr lang="en-US" altLang="ko-KR" sz="1000" dirty="0"/>
              <a:t> W, Levy MM, </a:t>
            </a:r>
            <a:r>
              <a:rPr lang="en-US" altLang="ko-KR" sz="1000" dirty="0" err="1"/>
              <a:t>Antonelli</a:t>
            </a:r>
            <a:r>
              <a:rPr lang="en-US" altLang="ko-KR" sz="1000" dirty="0"/>
              <a:t> M, </a:t>
            </a:r>
            <a:r>
              <a:rPr lang="en-US" altLang="ko-KR" sz="1000" dirty="0" err="1"/>
              <a:t>Ferrer</a:t>
            </a:r>
            <a:r>
              <a:rPr lang="en-US" altLang="ko-KR" sz="1000" dirty="0"/>
              <a:t> R, Kumar A, </a:t>
            </a:r>
            <a:r>
              <a:rPr lang="en-US" altLang="ko-KR" sz="1000" dirty="0" err="1"/>
              <a:t>Sevransky</a:t>
            </a:r>
            <a:r>
              <a:rPr lang="en-US" altLang="ko-KR" sz="1000" dirty="0"/>
              <a:t> JE, Sprung CL, </a:t>
            </a:r>
            <a:r>
              <a:rPr lang="en-US" altLang="ko-KR" sz="1000" dirty="0" err="1"/>
              <a:t>Nunnally</a:t>
            </a:r>
            <a:r>
              <a:rPr lang="en-US" altLang="ko-KR" sz="1000" dirty="0"/>
              <a:t> ME, et al: </a:t>
            </a:r>
            <a:r>
              <a:rPr lang="en-US" altLang="ko-KR" sz="1000" b="1" dirty="0"/>
              <a:t>Surviving Sepsis Campaign: International Guidelines for Management of Sepsis and Septic Shock: 2016.</a:t>
            </a:r>
            <a:r>
              <a:rPr lang="en-US" altLang="ko-KR" sz="1000" dirty="0"/>
              <a:t> </a:t>
            </a:r>
            <a:r>
              <a:rPr lang="en-US" altLang="ko-KR" sz="1000" i="1" dirty="0"/>
              <a:t>Intensive Care Med </a:t>
            </a:r>
            <a:r>
              <a:rPr lang="en-US" altLang="ko-KR" sz="1000" dirty="0"/>
              <a:t>2017, </a:t>
            </a:r>
            <a:r>
              <a:rPr lang="en-US" altLang="ko-KR" sz="1000" b="1" dirty="0"/>
              <a:t>43:</a:t>
            </a:r>
            <a:r>
              <a:rPr lang="en-US" altLang="ko-KR" sz="1000" dirty="0"/>
              <a:t>304-377.</a:t>
            </a:r>
          </a:p>
        </p:txBody>
      </p:sp>
    </p:spTree>
    <p:extLst>
      <p:ext uri="{BB962C8B-B14F-4D97-AF65-F5344CB8AC3E}">
        <p14:creationId xmlns:p14="http://schemas.microsoft.com/office/powerpoint/2010/main" val="344526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Steroid therapy for patients with septic shock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000" dirty="0" smtClean="0"/>
              <a:t>Low-dose corticosteroid replacement </a:t>
            </a:r>
            <a:r>
              <a:rPr lang="en-US" altLang="ko-KR" sz="2000" dirty="0"/>
              <a:t>therapy in septic </a:t>
            </a:r>
            <a:r>
              <a:rPr lang="en-US" altLang="ko-KR" sz="2000" dirty="0" smtClean="0"/>
              <a:t>shock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  : associated with </a:t>
            </a:r>
            <a:r>
              <a:rPr lang="en-US" altLang="ko-KR" sz="2000" b="1" dirty="0" smtClean="0"/>
              <a:t>improved BP &amp; shorter </a:t>
            </a:r>
            <a:r>
              <a:rPr lang="en-US" altLang="ko-KR" sz="2000" b="1" dirty="0"/>
              <a:t>duration of </a:t>
            </a:r>
            <a:r>
              <a:rPr lang="en-US" altLang="ko-KR" sz="2000" b="1" dirty="0" smtClean="0"/>
              <a:t>vasopressor use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: not associated with </a:t>
            </a:r>
            <a:r>
              <a:rPr lang="en-US" altLang="ko-KR" sz="2000" b="1" dirty="0" smtClean="0"/>
              <a:t>an </a:t>
            </a:r>
            <a:r>
              <a:rPr lang="en-US" altLang="ko-KR" sz="2000" b="1" dirty="0"/>
              <a:t>improvement in </a:t>
            </a:r>
            <a:r>
              <a:rPr lang="en-US" altLang="ko-KR" sz="2000" b="1" dirty="0" smtClean="0"/>
              <a:t>all cause </a:t>
            </a:r>
            <a:r>
              <a:rPr lang="en-US" altLang="ko-KR" sz="2000" b="1" dirty="0"/>
              <a:t>28-day </a:t>
            </a:r>
            <a:r>
              <a:rPr lang="en-US" altLang="ko-KR" sz="2000" b="1" dirty="0" smtClean="0"/>
              <a:t>mortality rate</a:t>
            </a:r>
            <a:endParaRPr lang="en-US" altLang="ko-K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ko-K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ko-KR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000" dirty="0"/>
              <a:t>Since adrenal insufficiency appears to be common in patients with septic shock, treatment should be initiated at the time of diagnostic testing and </a:t>
            </a:r>
            <a:r>
              <a:rPr lang="en-US" altLang="ko-KR" sz="2000" b="1" dirty="0"/>
              <a:t>can be stopped if results do not indicate the presence of adrenal insufficiency.</a:t>
            </a:r>
            <a:endParaRPr lang="ko-KR" alt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3356992"/>
            <a:ext cx="5796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Patel GP, Balk RA: </a:t>
            </a:r>
            <a:r>
              <a:rPr lang="en-US" altLang="ko-KR" sz="1000" b="1" dirty="0"/>
              <a:t>Systemic steroids in severe sepsis and septic shock.</a:t>
            </a:r>
            <a:r>
              <a:rPr lang="en-US" altLang="ko-KR" sz="1000" dirty="0"/>
              <a:t> </a:t>
            </a:r>
            <a:r>
              <a:rPr lang="en-US" altLang="ko-KR" sz="1000" i="1" dirty="0"/>
              <a:t>Am J </a:t>
            </a:r>
            <a:r>
              <a:rPr lang="en-US" altLang="ko-KR" sz="1000" i="1" dirty="0" err="1"/>
              <a:t>Respir</a:t>
            </a:r>
            <a:r>
              <a:rPr lang="en-US" altLang="ko-KR" sz="1000" i="1" dirty="0"/>
              <a:t> </a:t>
            </a:r>
            <a:r>
              <a:rPr lang="en-US" altLang="ko-KR" sz="1000" i="1" dirty="0" err="1"/>
              <a:t>Crit</a:t>
            </a:r>
            <a:r>
              <a:rPr lang="en-US" altLang="ko-KR" sz="1000" i="1" dirty="0"/>
              <a:t> Care Med </a:t>
            </a:r>
            <a:r>
              <a:rPr lang="en-US" altLang="ko-KR" sz="1000" dirty="0"/>
              <a:t>2012, </a:t>
            </a:r>
            <a:r>
              <a:rPr lang="en-US" altLang="ko-KR" sz="1000" b="1" dirty="0"/>
              <a:t>185:</a:t>
            </a:r>
            <a:r>
              <a:rPr lang="en-US" altLang="ko-KR" sz="1000" dirty="0"/>
              <a:t>133-139.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6108670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Cooper MS, Stewart PM: </a:t>
            </a:r>
            <a:r>
              <a:rPr lang="en-US" altLang="ko-KR" sz="1000" b="1" dirty="0"/>
              <a:t>Corticosteroid insufficiency in acutely ill patients.</a:t>
            </a:r>
            <a:r>
              <a:rPr lang="en-US" altLang="ko-KR" sz="1000" dirty="0"/>
              <a:t> </a:t>
            </a:r>
            <a:r>
              <a:rPr lang="en-US" altLang="ko-KR" sz="1000" i="1" dirty="0"/>
              <a:t>N </a:t>
            </a:r>
            <a:r>
              <a:rPr lang="en-US" altLang="ko-KR" sz="1000" i="1" dirty="0" err="1"/>
              <a:t>Engl</a:t>
            </a:r>
            <a:r>
              <a:rPr lang="en-US" altLang="ko-KR" sz="1000" i="1" dirty="0"/>
              <a:t> J Med </a:t>
            </a:r>
            <a:r>
              <a:rPr lang="en-US" altLang="ko-KR" sz="1000" dirty="0"/>
              <a:t>2003, </a:t>
            </a:r>
            <a:r>
              <a:rPr lang="en-US" altLang="ko-KR" sz="1000" b="1" dirty="0"/>
              <a:t>348:</a:t>
            </a:r>
            <a:r>
              <a:rPr lang="en-US" altLang="ko-KR" sz="1000" dirty="0"/>
              <a:t>727-734.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59292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576064"/>
          </a:xfrm>
        </p:spPr>
        <p:txBody>
          <a:bodyPr/>
          <a:lstStyle/>
          <a:p>
            <a:r>
              <a:rPr lang="en-US" altLang="ko-KR" b="1" dirty="0"/>
              <a:t>Steroid therapy for patients with septic shock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44208" y="6309320"/>
            <a:ext cx="26997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Cooper MS, Stewart PM: </a:t>
            </a:r>
            <a:r>
              <a:rPr lang="en-US" altLang="ko-KR" sz="1000" b="1" dirty="0"/>
              <a:t>Corticosteroid insufficiency in acutely ill patients.</a:t>
            </a:r>
            <a:r>
              <a:rPr lang="en-US" altLang="ko-KR" sz="1000" dirty="0"/>
              <a:t> </a:t>
            </a:r>
            <a:r>
              <a:rPr lang="en-US" altLang="ko-KR" sz="1000" i="1" dirty="0"/>
              <a:t>N </a:t>
            </a:r>
            <a:r>
              <a:rPr lang="en-US" altLang="ko-KR" sz="1000" i="1" dirty="0" err="1"/>
              <a:t>Engl</a:t>
            </a:r>
            <a:r>
              <a:rPr lang="en-US" altLang="ko-KR" sz="1000" i="1" dirty="0"/>
              <a:t> J Med </a:t>
            </a:r>
            <a:r>
              <a:rPr lang="en-US" altLang="ko-KR" sz="1000" dirty="0"/>
              <a:t>2003, </a:t>
            </a:r>
            <a:r>
              <a:rPr lang="en-US" altLang="ko-KR" sz="1000" b="1" dirty="0"/>
              <a:t>348:</a:t>
            </a:r>
            <a:r>
              <a:rPr lang="en-US" altLang="ko-KR" sz="1000" dirty="0"/>
              <a:t>727-734.</a:t>
            </a:r>
            <a:endParaRPr lang="ko-KR" altLang="en-US" sz="1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45396"/>
            <a:ext cx="3672408" cy="5741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03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pPr algn="l"/>
            <a:r>
              <a:rPr lang="en-US" altLang="ko-KR" sz="3200" b="1" dirty="0" smtClean="0"/>
              <a:t>The prior clinical trials…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en-US" altLang="ko-KR" sz="2800" b="1" i="1" dirty="0" smtClean="0"/>
              <a:t>1960s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400" dirty="0" smtClean="0"/>
              <a:t>HC (n=96) </a:t>
            </a:r>
            <a:r>
              <a:rPr lang="en-US" altLang="ko-KR" sz="2400" dirty="0" err="1" smtClean="0"/>
              <a:t>vs</a:t>
            </a:r>
            <a:r>
              <a:rPr lang="en-US" altLang="ko-KR" sz="2400" dirty="0" smtClean="0"/>
              <a:t> placebo (n=98)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400" dirty="0" smtClean="0"/>
              <a:t>As an adjunctive strategy for patients with severe sepsis and septic shock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altLang="ko-KR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 smtClean="0"/>
              <a:t> → </a:t>
            </a:r>
            <a:r>
              <a:rPr lang="en-US" altLang="ko-KR" sz="2400" b="1" u="sng" dirty="0"/>
              <a:t>No significant survival difference</a:t>
            </a:r>
            <a:r>
              <a:rPr lang="en-US" altLang="ko-KR" sz="2400" dirty="0"/>
              <a:t> between the treatment and control groups</a:t>
            </a:r>
            <a:endParaRPr lang="ko-KR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699792" y="6455983"/>
            <a:ext cx="64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Ivan L. Bennett, Maxwell Finland, Morton Hamburger, Edward  H. </a:t>
            </a:r>
            <a:r>
              <a:rPr lang="en-US" altLang="ko-KR" sz="1000" dirty="0" err="1" smtClean="0"/>
              <a:t>Kass</a:t>
            </a:r>
            <a:r>
              <a:rPr lang="en-US" altLang="ko-KR" sz="1000" dirty="0" smtClean="0"/>
              <a:t>, Mark </a:t>
            </a:r>
            <a:r>
              <a:rPr lang="en-US" altLang="ko-KR" sz="1000" dirty="0" err="1" smtClean="0"/>
              <a:t>Lepper</a:t>
            </a:r>
            <a:r>
              <a:rPr lang="en-US" altLang="ko-KR" sz="1000" dirty="0" smtClean="0"/>
              <a:t>. </a:t>
            </a:r>
            <a:r>
              <a:rPr lang="en-US" altLang="ko-KR" sz="1000" b="1" dirty="0"/>
              <a:t>The effectiveness of Hydrocortisone in the Management of Severe Infections</a:t>
            </a:r>
            <a:r>
              <a:rPr lang="en-US" altLang="ko-KR" sz="1000" dirty="0" smtClean="0"/>
              <a:t>. JAMA. 1963, 462-465.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61135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sz="3200" b="1" dirty="0"/>
              <a:t>The prior clinical trials…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en-US" altLang="ko-KR" sz="2800" b="1" i="1" dirty="0" smtClean="0"/>
              <a:t>1970s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000" dirty="0"/>
              <a:t>30mg/kg of </a:t>
            </a:r>
            <a:r>
              <a:rPr lang="en-US" altLang="ko-KR" sz="2000" dirty="0" smtClean="0"/>
              <a:t>methylprednisolone (MPS) </a:t>
            </a:r>
            <a:r>
              <a:rPr lang="en-US" altLang="ko-KR" sz="2000" dirty="0"/>
              <a:t>(n=43) </a:t>
            </a:r>
            <a:r>
              <a:rPr lang="en-US" altLang="ko-KR" sz="2000" dirty="0" err="1" smtClean="0"/>
              <a:t>vs</a:t>
            </a:r>
            <a:endParaRPr lang="en-US" altLang="ko-KR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    3mg/kg of dexamethasone (DMP) </a:t>
            </a:r>
            <a:r>
              <a:rPr lang="en-US" altLang="ko-KR" sz="2000" dirty="0"/>
              <a:t>(</a:t>
            </a:r>
            <a:r>
              <a:rPr lang="en-US" altLang="ko-KR" sz="2000" dirty="0" smtClean="0"/>
              <a:t>n=43) vs placebo </a:t>
            </a:r>
            <a:r>
              <a:rPr lang="en-US" altLang="ko-KR" sz="2000" dirty="0"/>
              <a:t>(</a:t>
            </a:r>
            <a:r>
              <a:rPr lang="en-US" altLang="ko-KR" sz="2000" dirty="0" smtClean="0"/>
              <a:t>n=86) 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→ Mortality rate: 11.6% in</a:t>
            </a:r>
            <a:r>
              <a:rPr lang="ko-KR" altLang="en-US" sz="2000" dirty="0"/>
              <a:t> </a:t>
            </a:r>
            <a:r>
              <a:rPr lang="en-US" altLang="ko-KR" sz="2000" dirty="0" smtClean="0"/>
              <a:t>MPS </a:t>
            </a:r>
            <a:r>
              <a:rPr lang="en-US" altLang="ko-KR" sz="2000" dirty="0"/>
              <a:t>and 9.3% </a:t>
            </a:r>
            <a:r>
              <a:rPr lang="en-US" altLang="ko-KR" sz="2000" dirty="0" smtClean="0"/>
              <a:t>in DMP,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            and 38.4</a:t>
            </a:r>
            <a:r>
              <a:rPr lang="en-US" altLang="ko-KR" sz="2000" dirty="0"/>
              <a:t>% </a:t>
            </a:r>
            <a:r>
              <a:rPr lang="en-US" altLang="ko-KR" sz="2000" dirty="0" smtClean="0"/>
              <a:t>in placebo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→ Complication: </a:t>
            </a:r>
            <a:r>
              <a:rPr lang="en-US" altLang="ko-KR" sz="2000" b="1" dirty="0" smtClean="0"/>
              <a:t>no </a:t>
            </a:r>
            <a:r>
              <a:rPr lang="en-US" altLang="ko-KR" sz="2000" b="1" dirty="0"/>
              <a:t>significant difference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between </a:t>
            </a:r>
            <a:r>
              <a:rPr lang="en-US" altLang="ko-KR" sz="2000" dirty="0"/>
              <a:t>the </a:t>
            </a:r>
            <a:endParaRPr lang="en-US" altLang="ko-KR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   steroid-treated </a:t>
            </a:r>
            <a:r>
              <a:rPr lang="en-US" altLang="ko-KR" sz="2000" dirty="0"/>
              <a:t>and the </a:t>
            </a:r>
            <a:r>
              <a:rPr lang="en-US" altLang="ko-KR" sz="2000" dirty="0" err="1" smtClean="0"/>
              <a:t>nonsteroid</a:t>
            </a:r>
            <a:r>
              <a:rPr lang="en-US" altLang="ko-KR" sz="2000" dirty="0" smtClean="0"/>
              <a:t> treated </a:t>
            </a:r>
            <a:r>
              <a:rPr lang="en-US" altLang="ko-KR" sz="2000" dirty="0"/>
              <a:t>patients</a:t>
            </a:r>
            <a:r>
              <a:rPr lang="en-US" altLang="ko-KR" sz="2000" dirty="0" smtClean="0"/>
              <a:t>.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55368" y="6608397"/>
            <a:ext cx="5688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Schumer W: </a:t>
            </a:r>
            <a:r>
              <a:rPr lang="en-US" altLang="ko-KR" sz="1000" b="1" dirty="0"/>
              <a:t>Steroids in the treatment of clinical septic shock.</a:t>
            </a:r>
            <a:r>
              <a:rPr lang="en-US" altLang="ko-KR" sz="1000" dirty="0"/>
              <a:t> </a:t>
            </a:r>
            <a:r>
              <a:rPr lang="en-US" altLang="ko-KR" sz="1000" i="1" dirty="0"/>
              <a:t>Ann </a:t>
            </a:r>
            <a:r>
              <a:rPr lang="en-US" altLang="ko-KR" sz="1000" i="1" dirty="0" err="1"/>
              <a:t>Surg</a:t>
            </a:r>
            <a:r>
              <a:rPr lang="en-US" altLang="ko-KR" sz="1000" i="1" dirty="0"/>
              <a:t> </a:t>
            </a:r>
            <a:r>
              <a:rPr lang="en-US" altLang="ko-KR" sz="1000" dirty="0"/>
              <a:t>1976, </a:t>
            </a:r>
            <a:r>
              <a:rPr lang="en-US" altLang="ko-KR" sz="1000" b="1" dirty="0"/>
              <a:t>184:</a:t>
            </a:r>
            <a:r>
              <a:rPr lang="en-US" altLang="ko-KR" sz="1000" dirty="0"/>
              <a:t>333-341.</a:t>
            </a:r>
          </a:p>
        </p:txBody>
      </p:sp>
    </p:spTree>
    <p:extLst>
      <p:ext uri="{BB962C8B-B14F-4D97-AF65-F5344CB8AC3E}">
        <p14:creationId xmlns:p14="http://schemas.microsoft.com/office/powerpoint/2010/main" val="420715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4391</TotalTime>
  <Words>3705</Words>
  <Application>Microsoft Office PowerPoint</Application>
  <PresentationFormat>화면 슬라이드 쇼(4:3)</PresentationFormat>
  <Paragraphs>499</Paragraphs>
  <Slides>27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Arial Unicode MS</vt:lpstr>
      <vt:lpstr>맑은 고딕</vt:lpstr>
      <vt:lpstr>Arial</vt:lpstr>
      <vt:lpstr>Times New Roman</vt:lpstr>
      <vt:lpstr>Wingdings</vt:lpstr>
      <vt:lpstr>테마1</vt:lpstr>
      <vt:lpstr>Steroid therapy in Sepsis - is it beneficial? - as a bolus or as an infusion?</vt:lpstr>
      <vt:lpstr>Cortisol metabolism and Function in critical illness</vt:lpstr>
      <vt:lpstr>Critical Illness-Related Corticosteroid Insufficiency (CIRCI)</vt:lpstr>
      <vt:lpstr>Critical Illness-Related Corticosteroid Insufficiency (CIRCI)</vt:lpstr>
      <vt:lpstr>Steroid therapy for patients with septic shock</vt:lpstr>
      <vt:lpstr>Steroid therapy for patients with septic shock</vt:lpstr>
      <vt:lpstr>Steroid therapy for patients with septic shock</vt:lpstr>
      <vt:lpstr>The prior clinical trials…</vt:lpstr>
      <vt:lpstr>The prior clinical trials…</vt:lpstr>
      <vt:lpstr>The prior clinical trials…</vt:lpstr>
      <vt:lpstr>The prior clinical trials…</vt:lpstr>
      <vt:lpstr>The prior clinical trials…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Steroids in Sepsis</dc:title>
  <dc:creator>최지수(내과학교실)</dc:creator>
  <cp:lastModifiedBy>USER</cp:lastModifiedBy>
  <cp:revision>64</cp:revision>
  <dcterms:created xsi:type="dcterms:W3CDTF">2018-05-05T04:31:21Z</dcterms:created>
  <dcterms:modified xsi:type="dcterms:W3CDTF">2018-05-09T16:18:19Z</dcterms:modified>
</cp:coreProperties>
</file>