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3" r:id="rId5"/>
    <p:sldId id="266" r:id="rId6"/>
    <p:sldId id="265" r:id="rId7"/>
    <p:sldId id="262" r:id="rId8"/>
    <p:sldId id="294" r:id="rId9"/>
    <p:sldId id="259" r:id="rId10"/>
    <p:sldId id="261" r:id="rId11"/>
    <p:sldId id="272" r:id="rId12"/>
    <p:sldId id="273" r:id="rId13"/>
    <p:sldId id="269" r:id="rId14"/>
    <p:sldId id="270" r:id="rId15"/>
    <p:sldId id="271" r:id="rId16"/>
    <p:sldId id="274" r:id="rId17"/>
    <p:sldId id="297" r:id="rId18"/>
    <p:sldId id="275" r:id="rId19"/>
    <p:sldId id="277" r:id="rId20"/>
    <p:sldId id="279" r:id="rId21"/>
    <p:sldId id="290" r:id="rId22"/>
    <p:sldId id="276" r:id="rId23"/>
    <p:sldId id="298" r:id="rId24"/>
    <p:sldId id="281" r:id="rId25"/>
    <p:sldId id="282" r:id="rId26"/>
    <p:sldId id="286" r:id="rId27"/>
    <p:sldId id="283" r:id="rId28"/>
    <p:sldId id="299" r:id="rId29"/>
    <p:sldId id="280" r:id="rId30"/>
    <p:sldId id="296" r:id="rId31"/>
    <p:sldId id="289" r:id="rId32"/>
    <p:sldId id="300" r:id="rId33"/>
    <p:sldId id="293" r:id="rId34"/>
    <p:sldId id="291" r:id="rId35"/>
    <p:sldId id="292" r:id="rId36"/>
    <p:sldId id="301" r:id="rId37"/>
    <p:sldId id="302" r:id="rId3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787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415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43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8683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13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37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30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814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415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73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CEB01-13E2-40CB-8708-B9B69CB877D4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3FB8-5E79-4B07-A1B1-5F60F8909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96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Airway Management in Critical Illness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ko-KR" altLang="en-US" dirty="0"/>
              <a:t>호흡기내과 강사 김강준</a:t>
            </a:r>
          </a:p>
        </p:txBody>
      </p:sp>
    </p:spTree>
    <p:extLst>
      <p:ext uri="{BB962C8B-B14F-4D97-AF65-F5344CB8AC3E}">
        <p14:creationId xmlns:p14="http://schemas.microsoft.com/office/powerpoint/2010/main" val="335370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696DA2-DEC8-4BBD-9E68-D7ECEE54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 Key Questions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358B61-B49F-4D97-ACF5-F986D59D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2000" dirty="0" err="1">
                <a:solidFill>
                  <a:srgbClr val="FF0000"/>
                </a:solidFill>
              </a:rPr>
              <a:t>삽관의</a:t>
            </a:r>
            <a:r>
              <a:rPr lang="ko-KR" altLang="en-US" sz="2000" dirty="0">
                <a:solidFill>
                  <a:srgbClr val="FF0000"/>
                </a:solidFill>
              </a:rPr>
              <a:t> 성공률을 높이고 산소화를 </a:t>
            </a:r>
            <a:r>
              <a:rPr lang="ko-KR" altLang="en-US" sz="2000" dirty="0" err="1">
                <a:solidFill>
                  <a:srgbClr val="FF0000"/>
                </a:solidFill>
              </a:rPr>
              <a:t>유지하는데에</a:t>
            </a:r>
            <a:r>
              <a:rPr lang="ko-KR" altLang="en-US" sz="2000" dirty="0">
                <a:solidFill>
                  <a:srgbClr val="FF0000"/>
                </a:solidFill>
              </a:rPr>
              <a:t> 가장 유리한 환자 자세는 무엇인가</a:t>
            </a:r>
            <a:r>
              <a:rPr lang="en-US" altLang="ko-KR" sz="2000" dirty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/>
              <a:t>삽관 중 저산소증의 위험을 </a:t>
            </a:r>
            <a:r>
              <a:rPr lang="ko-KR" altLang="en-US" sz="2000" dirty="0" smtClean="0"/>
              <a:t>낮출 </a:t>
            </a:r>
            <a:r>
              <a:rPr lang="ko-KR" altLang="en-US" sz="2000" dirty="0"/>
              <a:t>수 있는 </a:t>
            </a:r>
            <a:r>
              <a:rPr lang="en-US" altLang="ko-KR" sz="2000" dirty="0" err="1" smtClean="0"/>
              <a:t>Preoxygenation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방법은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전 투여 약제 조합</a:t>
            </a:r>
            <a:r>
              <a:rPr lang="en-US" altLang="ko-KR" sz="2000" dirty="0"/>
              <a:t>(</a:t>
            </a:r>
            <a:r>
              <a:rPr lang="en-US" altLang="ko-KR" sz="2000" dirty="0" err="1" smtClean="0"/>
              <a:t>Sedative+</a:t>
            </a:r>
            <a:r>
              <a:rPr lang="en-US" altLang="ko-KR" sz="2000" dirty="0" err="1" smtClean="0"/>
              <a:t>Paralytics</a:t>
            </a:r>
            <a:r>
              <a:rPr lang="en-US" altLang="ko-KR" sz="2000" dirty="0" smtClean="0"/>
              <a:t>)</a:t>
            </a:r>
            <a:r>
              <a:rPr lang="ko-KR" altLang="en-US" sz="2000" dirty="0"/>
              <a:t>은 어떤 것이 가장 좋은가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시 어떠한 </a:t>
            </a:r>
            <a:r>
              <a:rPr lang="ko-KR" altLang="en-US" sz="2000" dirty="0" smtClean="0"/>
              <a:t>도구와 방법을 </a:t>
            </a:r>
            <a:r>
              <a:rPr lang="ko-KR" altLang="en-US" sz="2000" dirty="0"/>
              <a:t>사용하는 것이 유리한가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 err="1"/>
              <a:t>삽관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직후 환자 </a:t>
            </a:r>
            <a:r>
              <a:rPr lang="ko-KR" altLang="en-US" sz="2000" dirty="0"/>
              <a:t>진정은 어떻게 하는 것이 혈역학적으로 </a:t>
            </a:r>
            <a:r>
              <a:rPr lang="ko-KR" altLang="en-US" sz="2000" dirty="0" smtClean="0"/>
              <a:t>더 안정적인가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453153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Position : </a:t>
            </a:r>
            <a:r>
              <a:rPr lang="en-US" altLang="ko-KR" b="1" dirty="0"/>
              <a:t>Ramped</a:t>
            </a:r>
            <a:r>
              <a:rPr lang="en-US" altLang="ko-KR" dirty="0"/>
              <a:t> versus</a:t>
            </a:r>
            <a:r>
              <a:rPr lang="ko-KR" altLang="en-US" dirty="0"/>
              <a:t> </a:t>
            </a:r>
            <a:r>
              <a:rPr lang="en-US" altLang="ko-KR" b="1" dirty="0"/>
              <a:t>Sniffing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781214-1697-45E0-83D8-2C485825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23F4232-041D-478C-B055-435D126B97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9"/>
          <a:stretch/>
        </p:blipFill>
        <p:spPr>
          <a:xfrm>
            <a:off x="0" y="2033686"/>
            <a:ext cx="12201168" cy="4093262"/>
          </a:xfrm>
          <a:custGeom>
            <a:avLst/>
            <a:gdLst/>
            <a:ahLst/>
            <a:cxnLst/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435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Position : </a:t>
            </a:r>
            <a:r>
              <a:rPr lang="en-US" altLang="ko-KR" b="1" dirty="0"/>
              <a:t>Ramped</a:t>
            </a:r>
            <a:r>
              <a:rPr lang="en-US" altLang="ko-KR" dirty="0"/>
              <a:t> versus</a:t>
            </a:r>
            <a:r>
              <a:rPr lang="ko-KR" altLang="en-US" dirty="0"/>
              <a:t> </a:t>
            </a:r>
            <a:r>
              <a:rPr lang="en-US" altLang="ko-KR" b="1" dirty="0"/>
              <a:t>Sniffing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781214-1697-45E0-83D8-2C485825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/>
              <a:t>Sniffing</a:t>
            </a:r>
            <a:r>
              <a:rPr lang="en-US" altLang="ko-KR" sz="2000" dirty="0"/>
              <a:t> position versus </a:t>
            </a:r>
            <a:r>
              <a:rPr lang="en-US" altLang="ko-KR" sz="2000" b="1" dirty="0"/>
              <a:t>Ramped</a:t>
            </a:r>
            <a:r>
              <a:rPr lang="en-US" altLang="ko-KR" sz="2000" dirty="0"/>
              <a:t> position</a:t>
            </a:r>
          </a:p>
          <a:p>
            <a:pPr lvl="1"/>
            <a:r>
              <a:rPr lang="en-US" altLang="ko-KR" sz="2000" dirty="0"/>
              <a:t>Ramping </a:t>
            </a:r>
            <a:r>
              <a:rPr lang="ko-KR" altLang="en-US" sz="2000" dirty="0"/>
              <a:t>을 할 경우 </a:t>
            </a:r>
            <a:r>
              <a:rPr lang="en-US" altLang="ko-KR" sz="2000" dirty="0"/>
              <a:t>FRC </a:t>
            </a:r>
            <a:r>
              <a:rPr lang="ko-KR" altLang="en-US" sz="2000" dirty="0"/>
              <a:t>가 증가하여 산소화에 유리할 수 있음</a:t>
            </a:r>
            <a:endParaRPr lang="en-US" altLang="ko-KR" sz="2000" dirty="0"/>
          </a:p>
          <a:p>
            <a:pPr lvl="1"/>
            <a:r>
              <a:rPr lang="en-US" altLang="ko-KR" sz="2000" dirty="0"/>
              <a:t>Ramping </a:t>
            </a:r>
            <a:r>
              <a:rPr lang="ko-KR" altLang="en-US" sz="2000" dirty="0"/>
              <a:t>시 삽관 실패에 이은 </a:t>
            </a:r>
            <a:r>
              <a:rPr lang="en-US" altLang="ko-KR" sz="2000" dirty="0"/>
              <a:t>Bag mask ventilation </a:t>
            </a:r>
            <a:r>
              <a:rPr lang="ko-KR" altLang="en-US" sz="2000" dirty="0"/>
              <a:t>에 유리 </a:t>
            </a:r>
            <a:r>
              <a:rPr lang="en-US" altLang="ko-KR" sz="2000" dirty="0"/>
              <a:t>(</a:t>
            </a:r>
            <a:r>
              <a:rPr lang="ko-KR" altLang="en-US" sz="2000" dirty="0"/>
              <a:t>특히 비만 환자</a:t>
            </a:r>
            <a:r>
              <a:rPr lang="en-US" altLang="ko-KR" sz="2000" dirty="0" smtClean="0"/>
              <a:t>)</a:t>
            </a:r>
          </a:p>
          <a:p>
            <a:pPr lvl="1"/>
            <a:endParaRPr lang="en-US" altLang="ko-KR" sz="2000" dirty="0"/>
          </a:p>
          <a:p>
            <a:r>
              <a:rPr lang="ko-KR" altLang="en-US" sz="2000" dirty="0"/>
              <a:t>메타분석 </a:t>
            </a:r>
            <a:r>
              <a:rPr lang="en-US" altLang="ko-KR" sz="2000" dirty="0"/>
              <a:t>(2020, Y. Okada et al.)</a:t>
            </a:r>
          </a:p>
          <a:p>
            <a:pPr lvl="1"/>
            <a:r>
              <a:rPr lang="en-US" altLang="ko-KR" sz="2000" dirty="0"/>
              <a:t>1</a:t>
            </a:r>
            <a:r>
              <a:rPr lang="ko-KR" altLang="en-US" sz="2000" dirty="0"/>
              <a:t>회 시도 성공률</a:t>
            </a:r>
            <a:r>
              <a:rPr lang="en-US" altLang="ko-KR" sz="2000" dirty="0"/>
              <a:t>, 2</a:t>
            </a:r>
            <a:r>
              <a:rPr lang="ko-KR" altLang="en-US" sz="2000" dirty="0"/>
              <a:t>회 이내 시도 성공률</a:t>
            </a:r>
            <a:r>
              <a:rPr lang="en-US" altLang="ko-KR" sz="2000" dirty="0"/>
              <a:t>, VC view </a:t>
            </a:r>
            <a:r>
              <a:rPr lang="ko-KR" altLang="en-US" sz="2000" dirty="0"/>
              <a:t>에서 유의한 차이 없음</a:t>
            </a:r>
            <a:endParaRPr lang="en-US" altLang="ko-KR" sz="2000" dirty="0"/>
          </a:p>
          <a:p>
            <a:pPr lvl="2"/>
            <a:r>
              <a:rPr lang="ko-KR" altLang="en-US" sz="1600" dirty="0" smtClean="0"/>
              <a:t>메타분석 내 </a:t>
            </a:r>
            <a:r>
              <a:rPr lang="en-US" altLang="ko-KR" sz="1600" dirty="0" smtClean="0"/>
              <a:t>OR</a:t>
            </a:r>
            <a:r>
              <a:rPr lang="ko-KR" altLang="en-US" sz="1600" dirty="0"/>
              <a:t>에서</a:t>
            </a:r>
            <a:r>
              <a:rPr lang="en-US" altLang="ko-KR" sz="1600" dirty="0"/>
              <a:t> </a:t>
            </a:r>
            <a:r>
              <a:rPr lang="ko-KR" altLang="en-US" sz="1600" dirty="0"/>
              <a:t>수행된 연구는 </a:t>
            </a:r>
            <a:r>
              <a:rPr lang="en-US" altLang="ko-KR" sz="1600" dirty="0"/>
              <a:t>Ramped </a:t>
            </a:r>
            <a:r>
              <a:rPr lang="en-US" altLang="ko-KR" sz="1600" dirty="0" smtClean="0"/>
              <a:t>favor</a:t>
            </a:r>
          </a:p>
          <a:p>
            <a:pPr lvl="2"/>
            <a:r>
              <a:rPr lang="ko-KR" altLang="en-US" sz="1600" dirty="0" smtClean="0"/>
              <a:t>메타분석 내 </a:t>
            </a:r>
            <a:r>
              <a:rPr lang="en-US" altLang="ko-KR" sz="1600" dirty="0" smtClean="0"/>
              <a:t>ICU</a:t>
            </a:r>
            <a:r>
              <a:rPr lang="ko-KR" altLang="en-US" sz="1600" dirty="0"/>
              <a:t>에서</a:t>
            </a:r>
            <a:r>
              <a:rPr lang="en-US" altLang="ko-KR" sz="1600" dirty="0"/>
              <a:t> </a:t>
            </a:r>
            <a:r>
              <a:rPr lang="ko-KR" altLang="en-US" sz="1600" dirty="0"/>
              <a:t>수행된 연구는 </a:t>
            </a:r>
            <a:r>
              <a:rPr lang="en-US" altLang="ko-KR" sz="1600" dirty="0"/>
              <a:t>Sniffing favor</a:t>
            </a:r>
          </a:p>
          <a:p>
            <a:pPr lvl="2"/>
            <a:r>
              <a:rPr lang="en-US" altLang="ko-KR" sz="1600" dirty="0" smtClean="0"/>
              <a:t>VC </a:t>
            </a:r>
            <a:r>
              <a:rPr lang="en-US" altLang="ko-KR" sz="1600" dirty="0"/>
              <a:t>view </a:t>
            </a:r>
            <a:r>
              <a:rPr lang="ko-KR" altLang="en-US" sz="1600" dirty="0"/>
              <a:t>는 </a:t>
            </a:r>
            <a:r>
              <a:rPr lang="en-US" altLang="ko-KR" sz="1600" dirty="0"/>
              <a:t>Sniffing</a:t>
            </a:r>
            <a:r>
              <a:rPr lang="ko-KR" altLang="en-US" sz="1600" dirty="0"/>
              <a:t>에서 더 나은 </a:t>
            </a:r>
            <a:r>
              <a:rPr lang="ko-KR" altLang="en-US" sz="1600" dirty="0" smtClean="0"/>
              <a:t>경향 보였으며</a:t>
            </a:r>
            <a:r>
              <a:rPr lang="en-US" altLang="ko-KR" sz="1600" dirty="0" smtClean="0"/>
              <a:t>, ICU </a:t>
            </a:r>
            <a:r>
              <a:rPr lang="ko-KR" altLang="en-US" sz="1600" dirty="0" smtClean="0"/>
              <a:t>수행 </a:t>
            </a:r>
            <a:r>
              <a:rPr lang="ko-KR" altLang="en-US" sz="1600" dirty="0"/>
              <a:t>연구로 </a:t>
            </a:r>
            <a:r>
              <a:rPr lang="ko-KR" altLang="en-US" sz="1600" dirty="0" smtClean="0"/>
              <a:t>제한하면 </a:t>
            </a:r>
            <a:r>
              <a:rPr lang="ko-KR" altLang="en-US" sz="1600" dirty="0"/>
              <a:t>통계적으로 </a:t>
            </a:r>
            <a:r>
              <a:rPr lang="ko-KR" altLang="en-US" sz="1600" dirty="0" smtClean="0"/>
              <a:t>유의</a:t>
            </a:r>
            <a:endParaRPr lang="en-US" altLang="ko-KR" sz="1600" dirty="0"/>
          </a:p>
          <a:p>
            <a:pPr lvl="2"/>
            <a:r>
              <a:rPr lang="ko-KR" altLang="en-US" sz="1600" dirty="0"/>
              <a:t>일부 </a:t>
            </a:r>
            <a:r>
              <a:rPr lang="en-US" altLang="ko-KR" sz="1600" dirty="0"/>
              <a:t>RCT</a:t>
            </a:r>
            <a:r>
              <a:rPr lang="ko-KR" altLang="en-US" sz="1600" dirty="0"/>
              <a:t>에서 </a:t>
            </a:r>
            <a:r>
              <a:rPr lang="en-US" altLang="ko-KR" sz="1600" dirty="0" smtClean="0"/>
              <a:t>Ramped </a:t>
            </a:r>
            <a:r>
              <a:rPr lang="en-US" altLang="ko-KR" sz="1600" dirty="0"/>
              <a:t>position </a:t>
            </a:r>
            <a:r>
              <a:rPr lang="ko-KR" altLang="en-US" sz="1600" dirty="0"/>
              <a:t>이 </a:t>
            </a:r>
            <a:r>
              <a:rPr lang="ko-KR" altLang="en-US" sz="1600" dirty="0" err="1"/>
              <a:t>산소화에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유리함을 보여줌</a:t>
            </a:r>
            <a:endParaRPr lang="en-US" altLang="ko-KR" sz="1600" dirty="0"/>
          </a:p>
          <a:p>
            <a:pPr marL="914400" lvl="2" indent="0">
              <a:buNone/>
            </a:pPr>
            <a:r>
              <a:rPr lang="en-US" altLang="ko-KR" sz="1600" dirty="0"/>
              <a:t>   </a:t>
            </a:r>
            <a:r>
              <a:rPr lang="en-US" altLang="ko-KR" sz="1600" dirty="0" smtClean="0"/>
              <a:t> (i.e</a:t>
            </a:r>
            <a:r>
              <a:rPr lang="en-US" altLang="ko-KR" sz="1600" dirty="0"/>
              <a:t>. </a:t>
            </a:r>
            <a:r>
              <a:rPr lang="ko-KR" altLang="en-US" sz="1600" dirty="0" err="1"/>
              <a:t>신경근차단제</a:t>
            </a:r>
            <a:r>
              <a:rPr lang="ko-KR" altLang="en-US" sz="1600" dirty="0"/>
              <a:t> 투여 후 </a:t>
            </a:r>
            <a:r>
              <a:rPr lang="ko-KR" altLang="en-US" sz="1600" dirty="0" err="1"/>
              <a:t>무호흡</a:t>
            </a:r>
            <a:r>
              <a:rPr lang="ko-KR" altLang="en-US" sz="1600" dirty="0"/>
              <a:t> 시간 동안 </a:t>
            </a:r>
            <a:r>
              <a:rPr lang="en-US" altLang="ko-KR" sz="1600" dirty="0"/>
              <a:t>95% </a:t>
            </a:r>
            <a:r>
              <a:rPr lang="ko-KR" altLang="en-US" sz="1600" dirty="0"/>
              <a:t>이상 포화도가 더 오래 유지됨</a:t>
            </a:r>
            <a:r>
              <a:rPr lang="en-US" altLang="ko-KR" sz="1600" dirty="0"/>
              <a:t>)</a:t>
            </a:r>
          </a:p>
          <a:p>
            <a:endParaRPr lang="en-US" altLang="ko-KR" sz="22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405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0BD767-829F-463E-B751-3EB2B505B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8D2A080-F327-49CE-A16B-A54FB0F81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38D6AA7-07D7-4F28-801D-0B0DEE008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881062"/>
            <a:ext cx="116967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22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B6689F-0B3A-4A18-9CA4-6B9F61FF7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E1191B-C85E-4BAF-B633-F35D0C122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39BBB72-3B85-4315-A118-A9775FE4D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53" y="0"/>
            <a:ext cx="11660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1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1F07EA-8AEC-421D-B073-BF55117A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E743B6-152D-4EC0-8520-B3F7922E4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4B2E1E4-3D20-41FA-A14E-9FC462E4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6794"/>
            <a:ext cx="12192000" cy="554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1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Position : </a:t>
            </a:r>
            <a:r>
              <a:rPr lang="en-US" altLang="ko-KR" b="1" dirty="0"/>
              <a:t>Ramped</a:t>
            </a:r>
            <a:r>
              <a:rPr lang="en-US" altLang="ko-KR" dirty="0"/>
              <a:t> versus</a:t>
            </a:r>
            <a:r>
              <a:rPr lang="ko-KR" altLang="en-US" dirty="0"/>
              <a:t> </a:t>
            </a:r>
            <a:r>
              <a:rPr lang="en-US" altLang="ko-KR" b="1" dirty="0"/>
              <a:t>Sniffing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781214-1697-45E0-83D8-2C485825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200" dirty="0" smtClean="0"/>
          </a:p>
          <a:p>
            <a:r>
              <a:rPr lang="ko-KR" altLang="en-US" sz="2200" dirty="0" smtClean="0"/>
              <a:t>추후 </a:t>
            </a:r>
            <a:r>
              <a:rPr lang="ko-KR" altLang="en-US" sz="2200" dirty="0"/>
              <a:t>연구가 더 필요하나 </a:t>
            </a:r>
            <a:r>
              <a:rPr lang="ko-KR" altLang="en-US" sz="2200" dirty="0" smtClean="0"/>
              <a:t>잠정적으로는</a:t>
            </a:r>
            <a:endParaRPr lang="en-US" altLang="ko-KR" sz="2200" dirty="0" smtClean="0"/>
          </a:p>
          <a:p>
            <a:pPr lvl="1"/>
            <a:r>
              <a:rPr lang="en-US" altLang="ko-KR" sz="1800" b="1" dirty="0" smtClean="0"/>
              <a:t>Ramped </a:t>
            </a:r>
            <a:r>
              <a:rPr lang="en-US" altLang="ko-KR" sz="1800" b="1" dirty="0" smtClean="0"/>
              <a:t>position </a:t>
            </a:r>
            <a:r>
              <a:rPr lang="ko-KR" altLang="en-US" sz="1800" dirty="0" smtClean="0"/>
              <a:t>은 </a:t>
            </a:r>
            <a:r>
              <a:rPr lang="ko-KR" altLang="en-US" sz="1800" dirty="0" err="1" smtClean="0"/>
              <a:t>산소화에</a:t>
            </a:r>
            <a:r>
              <a:rPr lang="ko-KR" altLang="en-US" sz="1800" dirty="0" smtClean="0"/>
              <a:t> 더 유리</a:t>
            </a:r>
            <a:endParaRPr lang="en-US" altLang="ko-KR" sz="1800" dirty="0"/>
          </a:p>
          <a:p>
            <a:pPr lvl="1"/>
            <a:r>
              <a:rPr lang="en-US" altLang="ko-KR" sz="1800" b="1" dirty="0" smtClean="0"/>
              <a:t>Sniffing </a:t>
            </a:r>
            <a:r>
              <a:rPr lang="en-US" altLang="ko-KR" sz="1800" b="1" dirty="0"/>
              <a:t>position </a:t>
            </a:r>
            <a:r>
              <a:rPr lang="ko-KR" altLang="en-US" sz="1800" dirty="0" smtClean="0"/>
              <a:t>은 </a:t>
            </a:r>
            <a:r>
              <a:rPr lang="en-US" altLang="ko-KR" sz="1800" dirty="0" smtClean="0"/>
              <a:t>Vocal cord</a:t>
            </a:r>
            <a:r>
              <a:rPr lang="ko-KR" altLang="en-US" sz="1800" dirty="0" smtClean="0"/>
              <a:t>를 식별하고 </a:t>
            </a:r>
            <a:r>
              <a:rPr lang="ko-KR" altLang="en-US" sz="1800" dirty="0" err="1" smtClean="0"/>
              <a:t>삽관하기에</a:t>
            </a:r>
            <a:r>
              <a:rPr lang="ko-KR" altLang="en-US" sz="1800" dirty="0" smtClean="0"/>
              <a:t> 유리한 경향성 </a:t>
            </a:r>
            <a:r>
              <a:rPr lang="en-US" altLang="ko-KR" sz="1800" dirty="0" smtClean="0"/>
              <a:t>(</a:t>
            </a:r>
            <a:r>
              <a:rPr lang="ko-KR" altLang="en-US" sz="1800" dirty="0"/>
              <a:t>특히 </a:t>
            </a:r>
            <a:r>
              <a:rPr lang="en-US" altLang="ko-KR" sz="1800" dirty="0"/>
              <a:t>ICU </a:t>
            </a:r>
            <a:r>
              <a:rPr lang="ko-KR" altLang="en-US" sz="1800" dirty="0" smtClean="0"/>
              <a:t>세팅</a:t>
            </a:r>
            <a:r>
              <a:rPr lang="en-US" altLang="ko-KR" sz="1800" dirty="0" smtClean="0"/>
              <a:t>)</a:t>
            </a:r>
            <a:endParaRPr lang="en-US" altLang="ko-KR" sz="1800" dirty="0"/>
          </a:p>
          <a:p>
            <a:pPr lvl="1"/>
            <a:r>
              <a:rPr lang="en-US" altLang="ko-KR" sz="1800" dirty="0"/>
              <a:t>OR </a:t>
            </a:r>
            <a:r>
              <a:rPr lang="ko-KR" altLang="en-US" sz="1800" dirty="0"/>
              <a:t>과 </a:t>
            </a:r>
            <a:r>
              <a:rPr lang="en-US" altLang="ko-KR" sz="1800" dirty="0"/>
              <a:t>ICU </a:t>
            </a:r>
            <a:r>
              <a:rPr lang="ko-KR" altLang="en-US" sz="1800" dirty="0"/>
              <a:t>세팅에서 차이가 나는 것은 수행자 숙련도의 문제일 수 있음</a:t>
            </a:r>
            <a:endParaRPr lang="en-US" altLang="ko-KR" sz="1800" dirty="0"/>
          </a:p>
          <a:p>
            <a:pPr lvl="1"/>
            <a:endParaRPr lang="en-US" altLang="ko-KR" sz="2200" dirty="0"/>
          </a:p>
          <a:p>
            <a:r>
              <a:rPr lang="ko-KR" altLang="en-US" sz="2200" dirty="0" smtClean="0">
                <a:solidFill>
                  <a:srgbClr val="FF0000"/>
                </a:solidFill>
              </a:rPr>
              <a:t>요약 </a:t>
            </a:r>
            <a:r>
              <a:rPr lang="en-US" altLang="ko-KR" sz="2200" dirty="0" smtClean="0">
                <a:solidFill>
                  <a:srgbClr val="FF0000"/>
                </a:solidFill>
              </a:rPr>
              <a:t>: </a:t>
            </a:r>
            <a:r>
              <a:rPr lang="ko-KR" altLang="en-US" sz="2200" dirty="0" err="1" smtClean="0">
                <a:solidFill>
                  <a:srgbClr val="FF0000"/>
                </a:solidFill>
              </a:rPr>
              <a:t>술자에게</a:t>
            </a:r>
            <a:r>
              <a:rPr lang="ko-KR" altLang="en-US" sz="2200" dirty="0" smtClean="0">
                <a:solidFill>
                  <a:srgbClr val="FF0000"/>
                </a:solidFill>
              </a:rPr>
              <a:t> </a:t>
            </a:r>
            <a:r>
              <a:rPr lang="ko-KR" altLang="en-US" sz="2200" dirty="0">
                <a:solidFill>
                  <a:srgbClr val="FF0000"/>
                </a:solidFill>
              </a:rPr>
              <a:t>익숙한 것을 사용하되 산소화에 어려움이 있는 환자의 경우 </a:t>
            </a:r>
            <a:r>
              <a:rPr lang="en-US" altLang="ko-KR" sz="2200" dirty="0">
                <a:solidFill>
                  <a:srgbClr val="FF0000"/>
                </a:solidFill>
              </a:rPr>
              <a:t>Ramping </a:t>
            </a:r>
            <a:r>
              <a:rPr lang="ko-KR" altLang="en-US" sz="2200" dirty="0">
                <a:solidFill>
                  <a:srgbClr val="FF0000"/>
                </a:solidFill>
              </a:rPr>
              <a:t>을 </a:t>
            </a:r>
            <a:r>
              <a:rPr lang="ko-KR" altLang="en-US" sz="2200" dirty="0" smtClean="0">
                <a:solidFill>
                  <a:srgbClr val="FF0000"/>
                </a:solidFill>
              </a:rPr>
              <a:t>고려</a:t>
            </a:r>
            <a:endParaRPr lang="en-US" altLang="ko-KR" sz="2200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258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696DA2-DEC8-4BBD-9E68-D7ECEE54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 Key Questions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358B61-B49F-4D97-ACF5-F986D59D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2000" dirty="0" err="1"/>
              <a:t>삽관의</a:t>
            </a:r>
            <a:r>
              <a:rPr lang="ko-KR" altLang="en-US" sz="2000" dirty="0"/>
              <a:t> 성공률을 높이고 산소화를 </a:t>
            </a:r>
            <a:r>
              <a:rPr lang="ko-KR" altLang="en-US" sz="2000" dirty="0" err="1"/>
              <a:t>유지하는데에</a:t>
            </a:r>
            <a:r>
              <a:rPr lang="ko-KR" altLang="en-US" sz="2000" dirty="0"/>
              <a:t> 가장 유리한 환자 자세는 무엇인가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>
                <a:solidFill>
                  <a:srgbClr val="FF0000"/>
                </a:solidFill>
              </a:rPr>
              <a:t>삽관 중 저산소증의 위험을 </a:t>
            </a:r>
            <a:r>
              <a:rPr lang="ko-KR" altLang="en-US" sz="2000" dirty="0" smtClean="0">
                <a:solidFill>
                  <a:srgbClr val="FF0000"/>
                </a:solidFill>
              </a:rPr>
              <a:t>낮출 </a:t>
            </a:r>
            <a:r>
              <a:rPr lang="ko-KR" altLang="en-US" sz="2000" dirty="0">
                <a:solidFill>
                  <a:srgbClr val="FF0000"/>
                </a:solidFill>
              </a:rPr>
              <a:t>수 있는 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Preoxygenation</a:t>
            </a:r>
            <a:r>
              <a:rPr lang="en-US" altLang="ko-KR" sz="2000" dirty="0" smtClean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방법은</a:t>
            </a:r>
            <a:r>
              <a:rPr lang="en-US" altLang="ko-KR" sz="2000" dirty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/>
              <a:t>삽관 전 투여 약제 조합</a:t>
            </a:r>
            <a:r>
              <a:rPr lang="en-US" altLang="ko-KR" sz="2000" dirty="0"/>
              <a:t>(</a:t>
            </a:r>
            <a:r>
              <a:rPr lang="en-US" altLang="ko-KR" sz="2000" dirty="0" err="1" smtClean="0"/>
              <a:t>Sedative+Paralytics</a:t>
            </a:r>
            <a:r>
              <a:rPr lang="en-US" altLang="ko-KR" sz="2000" dirty="0" smtClean="0"/>
              <a:t>)</a:t>
            </a:r>
            <a:r>
              <a:rPr lang="ko-KR" altLang="en-US" sz="2000" dirty="0"/>
              <a:t>은 어떤 것이 가장 좋은가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시 어떠한 </a:t>
            </a:r>
            <a:r>
              <a:rPr lang="ko-KR" altLang="en-US" sz="2000" dirty="0" smtClean="0"/>
              <a:t>도구와 방법을 </a:t>
            </a:r>
            <a:r>
              <a:rPr lang="ko-KR" altLang="en-US" sz="2000" dirty="0"/>
              <a:t>사용하는 것이 유리한가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 err="1"/>
              <a:t>삽관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직후 환자 </a:t>
            </a:r>
            <a:r>
              <a:rPr lang="ko-KR" altLang="en-US" sz="2000" dirty="0"/>
              <a:t>진정은 어떻게 하는 것이 혈역학적으로 </a:t>
            </a:r>
            <a:r>
              <a:rPr lang="ko-KR" altLang="en-US" sz="2000" dirty="0" smtClean="0"/>
              <a:t>더 안정적인가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41830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Preoxygenation : Triple 15 Rule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781214-1697-45E0-83D8-2C485825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200" dirty="0" smtClean="0"/>
              <a:t>정립된 가이드는 없으나</a:t>
            </a:r>
            <a:endParaRPr lang="en-US" altLang="ko-KR" sz="2200" dirty="0" smtClean="0"/>
          </a:p>
          <a:p>
            <a:r>
              <a:rPr lang="en-US" altLang="ko-KR" sz="2200" dirty="0" smtClean="0">
                <a:solidFill>
                  <a:srgbClr val="FF0000"/>
                </a:solidFill>
              </a:rPr>
              <a:t>Triple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15 </a:t>
            </a:r>
            <a:r>
              <a:rPr lang="en-US" altLang="ko-KR" sz="2200" dirty="0" smtClean="0"/>
              <a:t>Rule</a:t>
            </a:r>
          </a:p>
          <a:p>
            <a:pPr lvl="1"/>
            <a:r>
              <a:rPr lang="en-US" altLang="ko-KR" sz="2200" dirty="0" smtClean="0"/>
              <a:t>[</a:t>
            </a:r>
            <a:r>
              <a:rPr lang="en-US" altLang="ko-KR" sz="2200" dirty="0" smtClean="0">
                <a:solidFill>
                  <a:srgbClr val="FF0000"/>
                </a:solidFill>
              </a:rPr>
              <a:t>15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LPM </a:t>
            </a:r>
            <a:r>
              <a:rPr lang="en-US" altLang="ko-KR" sz="2200" dirty="0" smtClean="0"/>
              <a:t>Nasal cannula] </a:t>
            </a:r>
            <a:r>
              <a:rPr lang="en-US" altLang="ko-KR" sz="2200" i="1" dirty="0" smtClean="0"/>
              <a:t>PLUS</a:t>
            </a:r>
          </a:p>
          <a:p>
            <a:pPr lvl="1"/>
            <a:r>
              <a:rPr lang="en-US" altLang="ko-KR" sz="2200" dirty="0" smtClean="0"/>
              <a:t>[</a:t>
            </a:r>
            <a:r>
              <a:rPr lang="en-US" altLang="ko-KR" sz="2200" dirty="0" smtClean="0">
                <a:solidFill>
                  <a:srgbClr val="FF0000"/>
                </a:solidFill>
              </a:rPr>
              <a:t>15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LPM </a:t>
            </a:r>
            <a:r>
              <a:rPr lang="en-US" altLang="ko-KR" sz="2200" dirty="0" smtClean="0"/>
              <a:t>Non-rebreather Mask] </a:t>
            </a:r>
            <a:r>
              <a:rPr lang="en-US" altLang="ko-KR" sz="2200" i="1" dirty="0" smtClean="0"/>
              <a:t>OR</a:t>
            </a:r>
            <a:r>
              <a:rPr lang="en-US" altLang="ko-KR" sz="2200" dirty="0" smtClean="0"/>
              <a:t> [</a:t>
            </a:r>
            <a:r>
              <a:rPr lang="en-US" altLang="ko-KR" sz="2200" dirty="0" smtClean="0">
                <a:solidFill>
                  <a:srgbClr val="FF0000"/>
                </a:solidFill>
              </a:rPr>
              <a:t>15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cmH2O </a:t>
            </a:r>
            <a:r>
              <a:rPr lang="en-US" altLang="ko-KR" sz="2200" dirty="0" smtClean="0"/>
              <a:t>PEEP]</a:t>
            </a:r>
          </a:p>
          <a:p>
            <a:r>
              <a:rPr lang="ko-KR" altLang="en-US" sz="2200" dirty="0" err="1" smtClean="0"/>
              <a:t>적용례</a:t>
            </a:r>
            <a:endParaRPr lang="en-US" altLang="ko-KR" sz="2200" dirty="0"/>
          </a:p>
          <a:p>
            <a:pPr lvl="1"/>
            <a:r>
              <a:rPr lang="en-US" altLang="ko-KR" sz="2000" dirty="0" smtClean="0"/>
              <a:t>1</a:t>
            </a:r>
            <a:r>
              <a:rPr lang="ko-KR" altLang="en-US" sz="2000" dirty="0" smtClean="0"/>
              <a:t>단계 </a:t>
            </a:r>
            <a:r>
              <a:rPr lang="en-US" altLang="ko-KR" sz="2000" dirty="0" smtClean="0"/>
              <a:t>: [15L NC]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+ </a:t>
            </a:r>
            <a:r>
              <a:rPr lang="en-US" altLang="ko-KR" sz="2000" dirty="0" smtClean="0"/>
              <a:t>[15L NRBM]</a:t>
            </a:r>
          </a:p>
          <a:p>
            <a:pPr marL="457200" lvl="1" indent="0">
              <a:buNone/>
            </a:pPr>
            <a:r>
              <a:rPr lang="en-US" altLang="ko-KR" sz="2000" dirty="0"/>
              <a:t>	</a:t>
            </a:r>
            <a:r>
              <a:rPr lang="en-US" altLang="ko-KR" sz="2000" dirty="0" smtClean="0"/>
              <a:t>→ 95% </a:t>
            </a:r>
            <a:r>
              <a:rPr lang="ko-KR" altLang="en-US" sz="2000" dirty="0" smtClean="0"/>
              <a:t>이상 유지되면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분간 유지 후 </a:t>
            </a:r>
            <a:r>
              <a:rPr lang="en-US" altLang="ko-KR" sz="2000" dirty="0" smtClean="0"/>
              <a:t>Induction &amp; Paralyze</a:t>
            </a:r>
          </a:p>
          <a:p>
            <a:pPr lvl="1"/>
            <a:r>
              <a:rPr lang="ko-KR" altLang="en-US" sz="2000" dirty="0" smtClean="0"/>
              <a:t>실패 시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 </a:t>
            </a:r>
            <a:r>
              <a:rPr lang="en-US" altLang="ko-KR" sz="2000" dirty="0" smtClean="0"/>
              <a:t>: [15L NC]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+ </a:t>
            </a:r>
            <a:r>
              <a:rPr lang="en-US" altLang="ko-KR" sz="2000" dirty="0" smtClean="0"/>
              <a:t>[BVM with PEEP </a:t>
            </a:r>
            <a:r>
              <a:rPr lang="en-US" altLang="ko-KR" sz="2000" dirty="0"/>
              <a:t>valve 15cmH2O</a:t>
            </a:r>
            <a:r>
              <a:rPr lang="en-US" altLang="ko-KR" sz="2000" dirty="0" smtClean="0"/>
              <a:t>]</a:t>
            </a:r>
          </a:p>
          <a:p>
            <a:pPr marL="457200" lvl="1" indent="0">
              <a:buNone/>
            </a:pPr>
            <a:r>
              <a:rPr lang="en-US" altLang="ko-KR" sz="2000" dirty="0"/>
              <a:t>	</a:t>
            </a:r>
            <a:r>
              <a:rPr lang="en-US" altLang="ko-KR" sz="2000" dirty="0" smtClean="0"/>
              <a:t>→ </a:t>
            </a:r>
            <a:r>
              <a:rPr lang="en-US" altLang="ko-KR" sz="2000" dirty="0"/>
              <a:t>95% </a:t>
            </a:r>
            <a:r>
              <a:rPr lang="ko-KR" altLang="en-US" sz="2000" dirty="0"/>
              <a:t>이상 유지되면 </a:t>
            </a:r>
            <a:r>
              <a:rPr lang="en-US" altLang="ko-KR" sz="2000" dirty="0"/>
              <a:t>3</a:t>
            </a:r>
            <a:r>
              <a:rPr lang="ko-KR" altLang="en-US" sz="2000" dirty="0"/>
              <a:t>분간 유지 후 </a:t>
            </a:r>
            <a:r>
              <a:rPr lang="en-US" altLang="ko-KR" sz="2000" dirty="0" smtClean="0"/>
              <a:t>Induction </a:t>
            </a:r>
            <a:r>
              <a:rPr lang="en-US" altLang="ko-KR" sz="2000" dirty="0"/>
              <a:t>&amp; </a:t>
            </a:r>
            <a:r>
              <a:rPr lang="en-US" altLang="ko-KR" sz="2000" dirty="0" smtClean="0"/>
              <a:t>Paralyze</a:t>
            </a:r>
            <a:endParaRPr lang="en-US" altLang="ko-KR" sz="2000" dirty="0"/>
          </a:p>
          <a:p>
            <a:pPr lvl="2"/>
            <a:r>
              <a:rPr lang="ko-KR" altLang="en-US" sz="1600" dirty="0" err="1" smtClean="0">
                <a:solidFill>
                  <a:srgbClr val="FF0000"/>
                </a:solidFill>
              </a:rPr>
              <a:t>앰부백을</a:t>
            </a:r>
            <a:r>
              <a:rPr lang="ko-KR" altLang="en-US" sz="1600" dirty="0" smtClean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짜는 것은 아니</a:t>
            </a:r>
            <a:r>
              <a:rPr lang="ko-KR" altLang="en-US" sz="1600" dirty="0"/>
              <a:t>며</a:t>
            </a:r>
            <a:r>
              <a:rPr lang="en-US" altLang="ko-KR" sz="1600" dirty="0" smtClean="0"/>
              <a:t>,</a:t>
            </a:r>
          </a:p>
          <a:p>
            <a:pPr lvl="2"/>
            <a:r>
              <a:rPr lang="en-US" altLang="ko-KR" sz="1600" dirty="0" smtClean="0"/>
              <a:t>PEEP</a:t>
            </a:r>
            <a:r>
              <a:rPr lang="ko-KR" altLang="en-US" sz="1600" dirty="0" smtClean="0"/>
              <a:t>을 주기 위해 </a:t>
            </a:r>
            <a:r>
              <a:rPr lang="ko-KR" altLang="en-US" sz="1600" dirty="0" err="1"/>
              <a:t>캐뉼라와</a:t>
            </a:r>
            <a:r>
              <a:rPr lang="ko-KR" altLang="en-US" sz="1600" dirty="0"/>
              <a:t> 함께 </a:t>
            </a:r>
            <a:r>
              <a:rPr lang="en-US" altLang="ko-KR" sz="1600" dirty="0" smtClean="0"/>
              <a:t>Fitting</a:t>
            </a:r>
            <a:r>
              <a:rPr lang="ko-KR" altLang="en-US" sz="1600" dirty="0"/>
              <a:t>을 </a:t>
            </a:r>
            <a:r>
              <a:rPr lang="ko-KR" altLang="en-US" sz="1600" dirty="0" smtClean="0"/>
              <a:t>한 상태에서 환자는 </a:t>
            </a:r>
            <a:r>
              <a:rPr lang="ko-KR" altLang="en-US" sz="1600" dirty="0" smtClean="0">
                <a:solidFill>
                  <a:srgbClr val="FF0000"/>
                </a:solidFill>
              </a:rPr>
              <a:t>자발호흡</a:t>
            </a:r>
            <a:r>
              <a:rPr lang="ko-KR" altLang="en-US" sz="1600" dirty="0" smtClean="0"/>
              <a:t>을 </a:t>
            </a:r>
            <a:r>
              <a:rPr lang="ko-KR" altLang="en-US" sz="1600" dirty="0"/>
              <a:t>하는 </a:t>
            </a:r>
            <a:r>
              <a:rPr lang="ko-KR" altLang="en-US" sz="1600" dirty="0" smtClean="0"/>
              <a:t>것임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4163193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6257A0-E68C-4F10-BBB6-AFCB0E23F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99DD9C-D1A9-423B-8F24-C604A3B0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CA06C25-1444-40F5-81D7-94796B940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8392"/>
            <a:ext cx="6096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AC1E1F-7CEF-4A32-B4A4-925AA5FAA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r="23187" b="-1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58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214C4DE-3C13-42E3-B80E-3BC1A440E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r="49658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46F0909-85CE-40EC-B4DA-504606F01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r="23187" b="-1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ame 76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제목 7">
            <a:extLst>
              <a:ext uri="{FF2B5EF4-FFF2-40B4-BE49-F238E27FC236}">
                <a16:creationId xmlns:a16="http://schemas.microsoft.com/office/drawing/2014/main" id="{DB0155BE-529E-4523-AF07-7C67F126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ko-KR" alt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호흡부전</a:t>
            </a:r>
            <a:endParaRPr lang="en-US" altLang="ko-KR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9110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214C4DE-3C13-42E3-B80E-3BC1A440E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r="49658"/>
          <a:stretch/>
        </p:blipFill>
        <p:spPr bwMode="auto">
          <a:xfrm>
            <a:off x="6472740" y="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2CBFBE4F-3683-4D35-A06E-225160DF3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" name="Picture 6" descr="Thenar Grip with patient semi-upright. Patient has apneic oxygenation with nasal cannula in addition to oxygen through BVM at wide open “flush rate”. A peep valve is in place on the BVM. Peep valves improve pre-oxygenation.">
            <a:extLst>
              <a:ext uri="{FF2B5EF4-FFF2-40B4-BE49-F238E27FC236}">
                <a16:creationId xmlns:a16="http://schemas.microsoft.com/office/drawing/2014/main" id="{40C35E3D-FD18-49B9-BBE5-2E33FC7A1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4" t="29064" r="18487"/>
          <a:stretch/>
        </p:blipFill>
        <p:spPr bwMode="auto">
          <a:xfrm>
            <a:off x="-191785" y="-390870"/>
            <a:ext cx="6760396" cy="763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9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 descr="https://i2.wp.com/emcrit.org/wp-content/uploads/2017/04/safeap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931978"/>
            <a:ext cx="523875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402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Preoxygenation : Triple 15 Rule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781214-1697-45E0-83D8-2C485825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요약</a:t>
            </a:r>
            <a:endParaRPr lang="en-US" altLang="ko-KR" sz="2800" dirty="0"/>
          </a:p>
          <a:p>
            <a:pPr lvl="1"/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lvl="2"/>
            <a:r>
              <a:rPr lang="en-US" altLang="ko-KR" sz="1600" dirty="0" smtClean="0"/>
              <a:t>[</a:t>
            </a:r>
            <a:r>
              <a:rPr lang="en-US" altLang="ko-KR" sz="1600" dirty="0"/>
              <a:t>15L NC + 15L NRBM] </a:t>
            </a:r>
            <a:r>
              <a:rPr lang="ko-KR" altLang="en-US" sz="1600" dirty="0"/>
              <a:t>또는 </a:t>
            </a:r>
            <a:r>
              <a:rPr lang="en-US" altLang="ko-KR" sz="1600" dirty="0"/>
              <a:t>[HFNC] </a:t>
            </a:r>
            <a:r>
              <a:rPr lang="ko-KR" altLang="en-US" sz="1600" dirty="0"/>
              <a:t>로 산소화</a:t>
            </a:r>
            <a:endParaRPr lang="en-US" altLang="ko-KR" sz="1600" dirty="0"/>
          </a:p>
          <a:p>
            <a:pPr lvl="2"/>
            <a:r>
              <a:rPr lang="en-US" altLang="ko-KR" sz="1600" dirty="0" smtClean="0"/>
              <a:t>95% </a:t>
            </a:r>
            <a:r>
              <a:rPr lang="ko-KR" altLang="en-US" sz="1600" dirty="0" smtClean="0"/>
              <a:t>이상 유지되면 </a:t>
            </a:r>
            <a:r>
              <a:rPr lang="en-US" altLang="ko-KR" sz="1600" dirty="0" smtClean="0"/>
              <a:t>3</a:t>
            </a:r>
            <a:r>
              <a:rPr lang="ko-KR" altLang="en-US" sz="1600" dirty="0"/>
              <a:t>분 이상 유지한 후 </a:t>
            </a:r>
            <a:r>
              <a:rPr lang="en-US" altLang="ko-KR" sz="1600" dirty="0" smtClean="0"/>
              <a:t>Induction </a:t>
            </a:r>
            <a:r>
              <a:rPr lang="ko-KR" altLang="en-US" sz="1600" dirty="0" smtClean="0"/>
              <a:t>진행</a:t>
            </a:r>
            <a:endParaRPr lang="en-US" altLang="ko-KR" sz="1600" dirty="0" smtClean="0"/>
          </a:p>
          <a:p>
            <a:pPr lvl="2"/>
            <a:endParaRPr lang="en-US" altLang="ko-KR" sz="1600" dirty="0"/>
          </a:p>
          <a:p>
            <a:pPr lvl="1"/>
            <a:r>
              <a:rPr lang="ko-KR" altLang="en-US" sz="2000" dirty="0" smtClean="0"/>
              <a:t>위 </a:t>
            </a:r>
            <a:r>
              <a:rPr lang="ko-KR" altLang="en-US" sz="2000" dirty="0"/>
              <a:t>방법으로 산소화 실패 </a:t>
            </a:r>
            <a:r>
              <a:rPr lang="en-US" altLang="ko-KR" sz="2000" dirty="0"/>
              <a:t>(&lt;95%)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시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Shunt physiology</a:t>
            </a:r>
            <a:r>
              <a:rPr lang="ko-KR" altLang="en-US" sz="2000" dirty="0" smtClean="0"/>
              <a:t>를 고려하여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 </a:t>
            </a:r>
            <a:r>
              <a:rPr lang="ko-KR" altLang="en-US" sz="2000" dirty="0" smtClean="0"/>
              <a:t>적용 </a:t>
            </a:r>
            <a:r>
              <a:rPr lang="en-US" altLang="ko-KR" sz="2000" dirty="0" smtClean="0"/>
              <a:t>:</a:t>
            </a:r>
            <a:endParaRPr lang="en-US" altLang="ko-KR" sz="2000" dirty="0"/>
          </a:p>
          <a:p>
            <a:pPr lvl="1"/>
            <a:endParaRPr lang="en-US" altLang="ko-KR" sz="2000" dirty="0" smtClean="0"/>
          </a:p>
          <a:p>
            <a:pPr lvl="1"/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lvl="2"/>
            <a:r>
              <a:rPr lang="en-US" altLang="ko-KR" sz="1600" dirty="0" smtClean="0"/>
              <a:t>[</a:t>
            </a:r>
            <a:r>
              <a:rPr lang="en-US" altLang="ko-KR" sz="1600" dirty="0"/>
              <a:t>15L NC + BVM with PEEP valve 15cmH2O] </a:t>
            </a:r>
            <a:r>
              <a:rPr lang="ko-KR" altLang="en-US" sz="1600" dirty="0"/>
              <a:t>또는 </a:t>
            </a:r>
            <a:r>
              <a:rPr lang="en-US" altLang="ko-KR" sz="1600" dirty="0"/>
              <a:t>[CPAP 15cmH2O]</a:t>
            </a:r>
          </a:p>
          <a:p>
            <a:pPr lvl="2"/>
            <a:r>
              <a:rPr lang="en-US" altLang="ko-KR" sz="1600" dirty="0" smtClean="0"/>
              <a:t>95% </a:t>
            </a:r>
            <a:r>
              <a:rPr lang="ko-KR" altLang="en-US" sz="1600" dirty="0" smtClean="0"/>
              <a:t>이상 유지되면 </a:t>
            </a:r>
            <a:r>
              <a:rPr lang="en-US" altLang="ko-KR" sz="1600" dirty="0" smtClean="0"/>
              <a:t>3</a:t>
            </a:r>
            <a:r>
              <a:rPr lang="ko-KR" altLang="en-US" sz="1600" dirty="0"/>
              <a:t>분 이상 유지한 후 </a:t>
            </a:r>
            <a:r>
              <a:rPr lang="en-US" altLang="ko-KR" sz="1600" dirty="0" smtClean="0"/>
              <a:t>Induction </a:t>
            </a:r>
            <a:r>
              <a:rPr lang="ko-KR" altLang="en-US" sz="1600" dirty="0" smtClean="0"/>
              <a:t>진행</a:t>
            </a:r>
            <a:endParaRPr lang="en-US" altLang="ko-KR" sz="1600" dirty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25971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696DA2-DEC8-4BBD-9E68-D7ECEE54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 Key Questions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358B61-B49F-4D97-ACF5-F986D59D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2000" dirty="0" err="1"/>
              <a:t>삽관의</a:t>
            </a:r>
            <a:r>
              <a:rPr lang="ko-KR" altLang="en-US" sz="2000" dirty="0"/>
              <a:t> 성공률을 높이고 산소화를 </a:t>
            </a:r>
            <a:r>
              <a:rPr lang="ko-KR" altLang="en-US" sz="2000" dirty="0" err="1"/>
              <a:t>유지하는데에</a:t>
            </a:r>
            <a:r>
              <a:rPr lang="ko-KR" altLang="en-US" sz="2000" dirty="0"/>
              <a:t> 가장 유리한 환자 자세는 무엇인가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중 저산소증의 위험을 </a:t>
            </a:r>
            <a:r>
              <a:rPr lang="ko-KR" altLang="en-US" sz="2000" dirty="0" smtClean="0"/>
              <a:t>낮출 </a:t>
            </a:r>
            <a:r>
              <a:rPr lang="ko-KR" altLang="en-US" sz="2000" dirty="0"/>
              <a:t>수 있는 </a:t>
            </a:r>
            <a:r>
              <a:rPr lang="en-US" altLang="ko-KR" sz="2000" dirty="0" err="1" smtClean="0"/>
              <a:t>Preoxygenation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방법은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>
                <a:solidFill>
                  <a:srgbClr val="FF0000"/>
                </a:solidFill>
              </a:rPr>
              <a:t>삽관 전 투여 약제 </a:t>
            </a:r>
            <a:r>
              <a:rPr lang="ko-KR" altLang="en-US" sz="2000" dirty="0" smtClean="0">
                <a:solidFill>
                  <a:srgbClr val="FF0000"/>
                </a:solidFill>
              </a:rPr>
              <a:t>조합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Sedative+Paralytics</a:t>
            </a:r>
            <a:r>
              <a:rPr lang="en-US" altLang="ko-KR" sz="2000" dirty="0" smtClean="0">
                <a:solidFill>
                  <a:srgbClr val="FF0000"/>
                </a:solidFill>
              </a:rPr>
              <a:t>) </a:t>
            </a:r>
            <a:r>
              <a:rPr lang="ko-KR" altLang="en-US" sz="2000" dirty="0" smtClean="0">
                <a:solidFill>
                  <a:srgbClr val="FF0000"/>
                </a:solidFill>
              </a:rPr>
              <a:t>은 </a:t>
            </a:r>
            <a:r>
              <a:rPr lang="ko-KR" altLang="en-US" sz="2000" dirty="0">
                <a:solidFill>
                  <a:srgbClr val="FF0000"/>
                </a:solidFill>
              </a:rPr>
              <a:t>어떤 것이 </a:t>
            </a:r>
            <a:r>
              <a:rPr lang="ko-KR" altLang="en-US" sz="2000" dirty="0" smtClean="0">
                <a:solidFill>
                  <a:srgbClr val="FF0000"/>
                </a:solidFill>
              </a:rPr>
              <a:t>좋은가</a:t>
            </a:r>
            <a:r>
              <a:rPr lang="en-US" altLang="ko-KR" sz="2000" dirty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/>
              <a:t>삽관 시 어떠한 </a:t>
            </a:r>
            <a:r>
              <a:rPr lang="ko-KR" altLang="en-US" sz="2000" dirty="0" smtClean="0"/>
              <a:t>도구와 방법을 </a:t>
            </a:r>
            <a:r>
              <a:rPr lang="ko-KR" altLang="en-US" sz="2000" dirty="0"/>
              <a:t>사용하는 것이 유리한가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 err="1"/>
              <a:t>삽관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직후 환자 </a:t>
            </a:r>
            <a:r>
              <a:rPr lang="ko-KR" altLang="en-US" sz="2000" dirty="0"/>
              <a:t>진정은 어떻게 하는 것이 혈역학적으로 </a:t>
            </a:r>
            <a:r>
              <a:rPr lang="ko-KR" altLang="en-US" sz="2000" dirty="0" smtClean="0"/>
              <a:t>더 안정적인가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492792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Sedation </a:t>
            </a:r>
            <a:r>
              <a:rPr lang="en-US" altLang="ko-KR" dirty="0"/>
              <a:t>and Paralysis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5513" y="1825625"/>
            <a:ext cx="6226232" cy="4351338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Sedation Lag </a:t>
            </a:r>
            <a:r>
              <a:rPr lang="en-US" altLang="ko-KR" sz="2000" dirty="0"/>
              <a:t>T</a:t>
            </a:r>
            <a:r>
              <a:rPr lang="en-US" altLang="ko-KR" sz="2000" dirty="0" smtClean="0"/>
              <a:t>ime</a:t>
            </a:r>
          </a:p>
          <a:p>
            <a:pPr lvl="1"/>
            <a:r>
              <a:rPr lang="ko-KR" altLang="en-US" sz="1600" dirty="0" smtClean="0"/>
              <a:t>약제 투여 후 </a:t>
            </a:r>
            <a:r>
              <a:rPr lang="ko-KR" altLang="en-US" sz="1600" dirty="0" err="1" smtClean="0"/>
              <a:t>삽관</a:t>
            </a:r>
            <a:r>
              <a:rPr lang="ko-KR" altLang="en-US" sz="1600" dirty="0" smtClean="0"/>
              <a:t> 가능 상태가 되는 데에 걸리는 시간</a:t>
            </a:r>
            <a:endParaRPr lang="en-US" altLang="ko-KR" sz="1600" dirty="0" smtClean="0"/>
          </a:p>
          <a:p>
            <a:pPr lvl="1"/>
            <a:r>
              <a:rPr lang="en-US" altLang="ko-KR" sz="1600" dirty="0" smtClean="0"/>
              <a:t>SLT &gt; Safe Apnea Time = Hypoxemia !</a:t>
            </a:r>
          </a:p>
          <a:p>
            <a:pPr lvl="1"/>
            <a:r>
              <a:rPr lang="ko-KR" altLang="en-US" sz="1600" dirty="0" smtClean="0"/>
              <a:t>투여 직후 신속히 깊은 진정과 마비 가능한 약제가 필요</a:t>
            </a:r>
            <a:endParaRPr lang="en-US" altLang="ko-KR" sz="1600" dirty="0" smtClean="0"/>
          </a:p>
          <a:p>
            <a:pPr lvl="1"/>
            <a:endParaRPr lang="en-US" altLang="ko-KR" sz="1600" dirty="0"/>
          </a:p>
          <a:p>
            <a:r>
              <a:rPr lang="en-US" altLang="ko-KR" sz="2000" dirty="0" smtClean="0"/>
              <a:t>Hemodynamically favorable</a:t>
            </a:r>
          </a:p>
          <a:p>
            <a:pPr lvl="1"/>
            <a:r>
              <a:rPr lang="ko-KR" altLang="en-US" sz="1600" dirty="0" smtClean="0"/>
              <a:t>혈압 저하가 적어야 함</a:t>
            </a:r>
            <a:endParaRPr lang="en-US" altLang="ko-KR" sz="1600" dirty="0" smtClean="0"/>
          </a:p>
        </p:txBody>
      </p:sp>
      <p:pic>
        <p:nvPicPr>
          <p:cNvPr id="2050" name="Picture 2" descr="https://i1.wp.com/emcrit.org/wp-content/uploads/2017/04/badrs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062" y="2149199"/>
            <a:ext cx="4634816" cy="339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238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Sedation and Paralysis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1800" dirty="0" smtClean="0"/>
              <a:t>Sedatives</a:t>
            </a:r>
          </a:p>
          <a:p>
            <a:pPr lvl="1"/>
            <a:r>
              <a:rPr lang="en-US" altLang="ko-KR" sz="1800" b="1" dirty="0" err="1" smtClean="0"/>
              <a:t>Etomidate</a:t>
            </a:r>
            <a:endParaRPr lang="en-US" altLang="ko-KR" sz="1800" b="1" dirty="0"/>
          </a:p>
          <a:p>
            <a:pPr lvl="2"/>
            <a:r>
              <a:rPr lang="ko-KR" altLang="en-US" sz="1400" dirty="0" smtClean="0"/>
              <a:t>신속한 작용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혈압에 영향이 없음</a:t>
            </a:r>
            <a:endParaRPr lang="en-US" altLang="ko-KR" sz="1400" dirty="0"/>
          </a:p>
          <a:p>
            <a:pPr lvl="2"/>
            <a:r>
              <a:rPr lang="ko-KR" altLang="en-US" sz="1400" dirty="0" smtClean="0"/>
              <a:t>부신기능저하 </a:t>
            </a:r>
            <a:r>
              <a:rPr lang="en-US" altLang="ko-KR" sz="1400" dirty="0" smtClean="0"/>
              <a:t>issue </a:t>
            </a:r>
            <a:r>
              <a:rPr lang="ko-KR" altLang="en-US" sz="1400" dirty="0" smtClean="0"/>
              <a:t>가 있어 패혈증 환자에서의 사용이 사망률을 높인다는 보고가 있었음</a:t>
            </a:r>
            <a:endParaRPr lang="en-US" altLang="ko-KR" sz="1400" dirty="0" smtClean="0"/>
          </a:p>
          <a:p>
            <a:pPr lvl="2"/>
            <a:r>
              <a:rPr lang="ko-KR" altLang="en-US" sz="1400" dirty="0" smtClean="0"/>
              <a:t>가장 최근의 </a:t>
            </a:r>
            <a:r>
              <a:rPr lang="ko-KR" altLang="en-US" sz="1400" dirty="0" err="1" smtClean="0"/>
              <a:t>메타분석에</a:t>
            </a:r>
            <a:r>
              <a:rPr lang="ko-KR" altLang="en-US" sz="1400" dirty="0" smtClean="0"/>
              <a:t> 의하면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패혈증 환자에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회 </a:t>
            </a:r>
            <a:r>
              <a:rPr lang="ko-KR" altLang="en-US" sz="1400" dirty="0" err="1" smtClean="0"/>
              <a:t>투여시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clinical outcome </a:t>
            </a:r>
            <a:r>
              <a:rPr lang="ko-KR" altLang="en-US" sz="1400" dirty="0" smtClean="0"/>
              <a:t>에 유의한 영향은 없다는 결론</a:t>
            </a:r>
            <a:endParaRPr lang="en-US" altLang="ko-KR" sz="1400" dirty="0" smtClean="0"/>
          </a:p>
          <a:p>
            <a:pPr lvl="1"/>
            <a:r>
              <a:rPr lang="en-US" altLang="ko-KR" sz="1800" b="1" dirty="0" smtClean="0"/>
              <a:t>Ketamine</a:t>
            </a:r>
          </a:p>
          <a:p>
            <a:pPr lvl="2"/>
            <a:r>
              <a:rPr lang="ko-KR" altLang="en-US" sz="1400" dirty="0" smtClean="0"/>
              <a:t>신속한 작용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혈압을 높임 </a:t>
            </a:r>
            <a:r>
              <a:rPr lang="en-US" altLang="ko-KR" sz="1400" dirty="0" smtClean="0"/>
              <a:t>(adrenergic effect)</a:t>
            </a:r>
          </a:p>
          <a:p>
            <a:pPr lvl="2"/>
            <a:r>
              <a:rPr lang="ko-KR" altLang="en-US" sz="1400" dirty="0" smtClean="0"/>
              <a:t>자체로 기관지 확장 효과가 있으며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호흡 억제 없이 </a:t>
            </a:r>
            <a:r>
              <a:rPr lang="en-US" altLang="ko-KR" sz="1400" dirty="0" smtClean="0"/>
              <a:t>normal airway reflex </a:t>
            </a:r>
            <a:r>
              <a:rPr lang="ko-KR" altLang="en-US" sz="1400" dirty="0" smtClean="0"/>
              <a:t>를 유지 </a:t>
            </a:r>
            <a:r>
              <a:rPr lang="en-US" altLang="ko-KR" sz="1400" dirty="0" smtClean="0"/>
              <a:t>(Delayed Sequence Intubation)</a:t>
            </a:r>
          </a:p>
          <a:p>
            <a:pPr lvl="2"/>
            <a:r>
              <a:rPr lang="ko-KR" altLang="en-US" sz="1400" dirty="0" smtClean="0"/>
              <a:t>고혈압과 </a:t>
            </a:r>
            <a:r>
              <a:rPr lang="ko-KR" altLang="en-US" sz="1400" dirty="0" err="1" smtClean="0"/>
              <a:t>빈맥을</a:t>
            </a:r>
            <a:r>
              <a:rPr lang="ko-KR" altLang="en-US" sz="1400" dirty="0" smtClean="0"/>
              <a:t> 유도하므로 </a:t>
            </a:r>
            <a:r>
              <a:rPr lang="ko-KR" altLang="en-US" sz="1400" dirty="0"/>
              <a:t>심장질환자의 경우 </a:t>
            </a:r>
            <a:r>
              <a:rPr lang="ko-KR" altLang="en-US" sz="1400" dirty="0" smtClean="0"/>
              <a:t>주의가 필요</a:t>
            </a:r>
            <a:endParaRPr lang="en-US" altLang="ko-KR" sz="1400" dirty="0" smtClean="0"/>
          </a:p>
          <a:p>
            <a:pPr lvl="1"/>
            <a:r>
              <a:rPr lang="en-US" altLang="ko-KR" sz="1800" b="1" dirty="0" smtClean="0">
                <a:solidFill>
                  <a:schemeClr val="bg1">
                    <a:lumMod val="65000"/>
                  </a:schemeClr>
                </a:solidFill>
              </a:rPr>
              <a:t>Midazolam</a:t>
            </a:r>
          </a:p>
          <a:p>
            <a:pPr lvl="2"/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상대적으로 느린 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onset, 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느린 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onset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을 극복하는 </a:t>
            </a:r>
            <a:r>
              <a:rPr lang="ko-KR" altLang="en-US" sz="1400" b="1" dirty="0" err="1" smtClean="0">
                <a:solidFill>
                  <a:schemeClr val="bg1">
                    <a:lumMod val="65000"/>
                  </a:schemeClr>
                </a:solidFill>
              </a:rPr>
              <a:t>고용량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(0.2mg/kg 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이상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에서는 혈압저하</a:t>
            </a:r>
            <a:endParaRPr lang="en-US" altLang="ko-KR" sz="1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altLang="ko-KR" sz="1800" b="1" dirty="0" err="1" smtClean="0">
                <a:solidFill>
                  <a:schemeClr val="bg1">
                    <a:lumMod val="65000"/>
                  </a:schemeClr>
                </a:solidFill>
              </a:rPr>
              <a:t>Propofol</a:t>
            </a:r>
            <a:endParaRPr lang="en-US" altLang="ko-KR" sz="1800" b="1" dirty="0">
              <a:solidFill>
                <a:schemeClr val="bg1">
                  <a:lumMod val="65000"/>
                </a:schemeClr>
              </a:solidFill>
            </a:endParaRPr>
          </a:p>
          <a:p>
            <a:pPr lvl="2"/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빠른 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onset 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가능하나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ko-KR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 혈압 저하의 위험</a:t>
            </a:r>
            <a:endParaRPr lang="en-US" altLang="ko-KR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2" descr="https://i1.wp.com/emcrit.org/wp-content/uploads/2017/04/badrs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36" y="365125"/>
            <a:ext cx="2302164" cy="168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54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Sedation and Paralysis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1600" dirty="0" smtClean="0"/>
              <a:t>Paralytics</a:t>
            </a:r>
          </a:p>
          <a:p>
            <a:pPr lvl="1"/>
            <a:r>
              <a:rPr lang="en-US" altLang="ko-KR" sz="1600" b="1" dirty="0"/>
              <a:t>Succinylcholine</a:t>
            </a:r>
            <a:endParaRPr lang="en-US" altLang="ko-KR" sz="1600" dirty="0"/>
          </a:p>
          <a:p>
            <a:pPr lvl="2"/>
            <a:r>
              <a:rPr lang="ko-KR" altLang="en-US" sz="1600" dirty="0"/>
              <a:t>절대 </a:t>
            </a:r>
            <a:r>
              <a:rPr lang="ko-KR" altLang="en-US" sz="1600" dirty="0" err="1"/>
              <a:t>금기증이</a:t>
            </a:r>
            <a:r>
              <a:rPr lang="ko-KR" altLang="en-US" sz="1600" dirty="0"/>
              <a:t> 있음 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고칼륨혈증</a:t>
            </a:r>
            <a:r>
              <a:rPr lang="en-US" altLang="ko-KR" sz="1600" dirty="0"/>
              <a:t>, </a:t>
            </a:r>
            <a:r>
              <a:rPr lang="ko-KR" altLang="en-US" sz="1600" dirty="0"/>
              <a:t>횡문근융해증</a:t>
            </a:r>
            <a:r>
              <a:rPr lang="en-US" altLang="ko-KR" sz="1600" dirty="0"/>
              <a:t>, </a:t>
            </a:r>
            <a:r>
              <a:rPr lang="ko-KR" altLang="en-US" sz="1600" dirty="0"/>
              <a:t>뇌경색 후 </a:t>
            </a:r>
            <a:r>
              <a:rPr lang="en-US" altLang="ko-KR" sz="1600" dirty="0"/>
              <a:t>72</a:t>
            </a:r>
            <a:r>
              <a:rPr lang="ko-KR" altLang="en-US" sz="1600" dirty="0"/>
              <a:t>시간</a:t>
            </a:r>
            <a:r>
              <a:rPr lang="en-US" altLang="ko-KR" sz="1600" dirty="0"/>
              <a:t>, </a:t>
            </a:r>
            <a:r>
              <a:rPr lang="ko-KR" altLang="en-US" sz="1600" dirty="0"/>
              <a:t>화상 후 </a:t>
            </a:r>
            <a:r>
              <a:rPr lang="en-US" altLang="ko-KR" sz="1600" dirty="0"/>
              <a:t>72</a:t>
            </a:r>
            <a:r>
              <a:rPr lang="ko-KR" altLang="en-US" sz="1600" dirty="0"/>
              <a:t>시간 등</a:t>
            </a:r>
            <a:r>
              <a:rPr lang="en-US" altLang="ko-KR" sz="1600" dirty="0"/>
              <a:t>)</a:t>
            </a:r>
          </a:p>
          <a:p>
            <a:pPr lvl="2"/>
            <a:r>
              <a:rPr lang="ko-KR" altLang="en-US" sz="1600" dirty="0"/>
              <a:t>좋은 </a:t>
            </a:r>
            <a:r>
              <a:rPr lang="ko-KR" altLang="en-US" sz="1600" dirty="0" err="1"/>
              <a:t>삽관</a:t>
            </a:r>
            <a:r>
              <a:rPr lang="ko-KR" altLang="en-US" sz="1600" dirty="0"/>
              <a:t> 조건 조성에 </a:t>
            </a:r>
            <a:r>
              <a:rPr lang="en-US" altLang="ko-KR" sz="1600" dirty="0" err="1"/>
              <a:t>rocuronium</a:t>
            </a:r>
            <a:r>
              <a:rPr lang="en-US" altLang="ko-KR" sz="1600" dirty="0"/>
              <a:t> </a:t>
            </a:r>
            <a:r>
              <a:rPr lang="ko-KR" altLang="en-US" sz="1600" dirty="0"/>
              <a:t>보다 약간 더 우월 </a:t>
            </a:r>
            <a:r>
              <a:rPr lang="en-US" altLang="ko-KR" sz="1600" dirty="0"/>
              <a:t>(</a:t>
            </a:r>
            <a:r>
              <a:rPr lang="ko-KR" altLang="en-US" sz="1600" dirty="0"/>
              <a:t>더 빠른 효과</a:t>
            </a:r>
            <a:r>
              <a:rPr lang="en-US" altLang="ko-KR" sz="1600" dirty="0"/>
              <a:t>)</a:t>
            </a:r>
          </a:p>
          <a:p>
            <a:pPr lvl="2"/>
            <a:r>
              <a:rPr lang="ko-KR" altLang="en-US" sz="1600" dirty="0"/>
              <a:t>짧은 </a:t>
            </a:r>
            <a:r>
              <a:rPr lang="ko-KR" altLang="en-US" sz="1600" dirty="0" err="1"/>
              <a:t>작용시간</a:t>
            </a:r>
            <a:r>
              <a:rPr lang="ko-KR" altLang="en-US" sz="1600" dirty="0"/>
              <a:t> </a:t>
            </a:r>
            <a:r>
              <a:rPr lang="en-US" altLang="ko-KR" sz="1600" dirty="0"/>
              <a:t>(</a:t>
            </a:r>
            <a:r>
              <a:rPr lang="ko-KR" altLang="en-US" sz="1600" dirty="0"/>
              <a:t>장점 </a:t>
            </a:r>
            <a:r>
              <a:rPr lang="en-US" altLang="ko-KR" sz="1600" dirty="0"/>
              <a:t>= </a:t>
            </a:r>
            <a:r>
              <a:rPr lang="ko-KR" altLang="en-US" sz="1600" dirty="0" err="1"/>
              <a:t>삽관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실패시에도</a:t>
            </a:r>
            <a:r>
              <a:rPr lang="ko-KR" altLang="en-US" sz="1600" dirty="0"/>
              <a:t> </a:t>
            </a:r>
            <a:r>
              <a:rPr lang="en-US" altLang="ko-KR" sz="1600" dirty="0"/>
              <a:t>6-10</a:t>
            </a:r>
            <a:r>
              <a:rPr lang="ko-KR" altLang="en-US" sz="1600" dirty="0"/>
              <a:t>분 후면 자발 호흡 회복</a:t>
            </a:r>
            <a:r>
              <a:rPr lang="en-US" altLang="ko-KR" sz="1600" dirty="0"/>
              <a:t>)</a:t>
            </a:r>
          </a:p>
          <a:p>
            <a:pPr lvl="1"/>
            <a:r>
              <a:rPr lang="en-US" altLang="ko-KR" sz="1600" b="1" dirty="0" err="1" smtClean="0"/>
              <a:t>Rocuronium</a:t>
            </a:r>
            <a:endParaRPr lang="en-US" altLang="ko-KR" sz="1600" b="1" dirty="0" smtClean="0"/>
          </a:p>
          <a:p>
            <a:pPr lvl="2"/>
            <a:r>
              <a:rPr lang="ko-KR" altLang="en-US" sz="1600" dirty="0" smtClean="0"/>
              <a:t>절대 </a:t>
            </a:r>
            <a:r>
              <a:rPr lang="ko-KR" altLang="en-US" sz="1600" dirty="0" err="1" smtClean="0"/>
              <a:t>금기증이</a:t>
            </a:r>
            <a:r>
              <a:rPr lang="ko-KR" altLang="en-US" sz="1600" dirty="0" smtClean="0"/>
              <a:t> 없음</a:t>
            </a:r>
            <a:endParaRPr lang="en-US" altLang="ko-KR" sz="1600" dirty="0" smtClean="0"/>
          </a:p>
          <a:p>
            <a:pPr lvl="2"/>
            <a:r>
              <a:rPr lang="ko-KR" altLang="en-US" sz="1600" dirty="0" err="1" smtClean="0"/>
              <a:t>고용량</a:t>
            </a:r>
            <a:r>
              <a:rPr lang="en-US" altLang="ko-KR" sz="1600" dirty="0" smtClean="0"/>
              <a:t>(1.2mg/kg)</a:t>
            </a:r>
            <a:r>
              <a:rPr lang="ko-KR" altLang="en-US" sz="1600" dirty="0" smtClean="0"/>
              <a:t>으로 사용 시 </a:t>
            </a:r>
            <a:r>
              <a:rPr lang="en-US" altLang="ko-KR" sz="1600" dirty="0" smtClean="0"/>
              <a:t>Succinylcholine </a:t>
            </a:r>
            <a:r>
              <a:rPr lang="ko-KR" altLang="en-US" sz="1600" dirty="0" smtClean="0"/>
              <a:t>에 버금가는 효과</a:t>
            </a:r>
            <a:endParaRPr lang="en-US" altLang="ko-KR" sz="1600" dirty="0" smtClean="0"/>
          </a:p>
          <a:p>
            <a:pPr lvl="2"/>
            <a:r>
              <a:rPr lang="ko-KR" altLang="en-US" sz="1600" dirty="0" smtClean="0"/>
              <a:t>긴 작용 시간 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단점</a:t>
            </a:r>
            <a:r>
              <a:rPr lang="en-US" altLang="ko-KR" sz="1600" dirty="0" smtClean="0"/>
              <a:t>)</a:t>
            </a:r>
            <a:endParaRPr lang="ko-KR" altLang="en-US" sz="1600" dirty="0" smtClean="0"/>
          </a:p>
          <a:p>
            <a:pPr lvl="1"/>
            <a:r>
              <a:rPr lang="en-US" altLang="ko-KR" sz="1600" b="1" dirty="0" err="1" smtClean="0">
                <a:solidFill>
                  <a:schemeClr val="bg1">
                    <a:lumMod val="65000"/>
                  </a:schemeClr>
                </a:solidFill>
              </a:rPr>
              <a:t>Vecuronium</a:t>
            </a:r>
            <a:r>
              <a:rPr lang="en-US" altLang="ko-KR" sz="1600" b="1" dirty="0" smtClean="0">
                <a:solidFill>
                  <a:schemeClr val="bg1">
                    <a:lumMod val="65000"/>
                  </a:schemeClr>
                </a:solidFill>
              </a:rPr>
              <a:t> : </a:t>
            </a:r>
            <a:r>
              <a:rPr lang="ko-KR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느린 </a:t>
            </a:r>
            <a:r>
              <a:rPr lang="en-US" altLang="ko-KR" sz="1600" b="1" dirty="0" smtClean="0">
                <a:solidFill>
                  <a:schemeClr val="bg1">
                    <a:lumMod val="65000"/>
                  </a:schemeClr>
                </a:solidFill>
              </a:rPr>
              <a:t>onset </a:t>
            </a:r>
            <a:r>
              <a:rPr lang="ko-KR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으로 일반적으로 추천되지 않음</a:t>
            </a:r>
            <a:endParaRPr lang="en-US" altLang="ko-KR" sz="16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Picture 2" descr="https://i1.wp.com/emcrit.org/wp-content/uploads/2017/04/badrs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36" y="365125"/>
            <a:ext cx="2302164" cy="168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904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Sedation and Paralysis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요약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Sedatives</a:t>
            </a:r>
          </a:p>
          <a:p>
            <a:pPr lvl="2"/>
            <a:r>
              <a:rPr lang="en-US" altLang="ko-KR" sz="1400" b="1" u="sng" dirty="0" err="1" smtClean="0"/>
              <a:t>Etomidate</a:t>
            </a:r>
            <a:r>
              <a:rPr lang="en-US" altLang="ko-KR" sz="1400" b="1" u="sng" dirty="0" smtClean="0"/>
              <a:t> (0.3mg/kg) </a:t>
            </a:r>
            <a:r>
              <a:rPr lang="en-US" altLang="ko-KR" sz="1400" u="sng" dirty="0" smtClean="0"/>
              <a:t>: </a:t>
            </a:r>
            <a:r>
              <a:rPr lang="ko-KR" altLang="en-US" sz="1400" u="sng" dirty="0" smtClean="0"/>
              <a:t>패혈증 아닌 경우 안심하고 선택</a:t>
            </a:r>
            <a:endParaRPr lang="en-US" altLang="ko-KR" sz="1200" u="sng" dirty="0" smtClean="0"/>
          </a:p>
          <a:p>
            <a:pPr lvl="2"/>
            <a:r>
              <a:rPr lang="en-US" altLang="ko-KR" sz="1400" b="1" dirty="0" smtClean="0"/>
              <a:t>Ketamine (1.5mg~2mg/kg)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패혈증인 경우 선택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고혈압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부정맥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심장질환자에서 주의</a:t>
            </a:r>
            <a:endParaRPr lang="en-US" altLang="ko-KR" sz="1400" dirty="0" smtClean="0"/>
          </a:p>
          <a:p>
            <a:pPr lvl="3"/>
            <a:r>
              <a:rPr lang="en-US" altLang="ko-KR" sz="1400" b="1" dirty="0" err="1" smtClean="0"/>
              <a:t>Ketofol</a:t>
            </a:r>
            <a:r>
              <a:rPr lang="en-US" altLang="ko-KR" sz="1400" b="1" dirty="0" smtClean="0"/>
              <a:t> (Ketamine 0.5mg/kg + </a:t>
            </a:r>
            <a:r>
              <a:rPr lang="en-US" altLang="ko-KR" sz="1400" b="1" dirty="0" err="1" smtClean="0"/>
              <a:t>Propofol</a:t>
            </a:r>
            <a:r>
              <a:rPr lang="en-US" altLang="ko-KR" sz="1400" b="1" dirty="0" smtClean="0"/>
              <a:t> 0.5mg/kg)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적은 용량의 조합으로 서로의 부작용을 상쇄</a:t>
            </a:r>
            <a:endParaRPr lang="en-US" altLang="ko-KR" sz="1400" dirty="0" smtClean="0"/>
          </a:p>
          <a:p>
            <a:pPr lvl="1"/>
            <a:r>
              <a:rPr lang="en-US" altLang="ko-KR" sz="2000" dirty="0" smtClean="0"/>
              <a:t>Paralytics</a:t>
            </a:r>
          </a:p>
          <a:p>
            <a:pPr lvl="2"/>
            <a:r>
              <a:rPr lang="en-US" altLang="ko-KR" sz="1400" b="1" u="sng" dirty="0" err="1" smtClean="0"/>
              <a:t>Rocuronium</a:t>
            </a:r>
            <a:r>
              <a:rPr lang="en-US" altLang="ko-KR" sz="1400" b="1" u="sng" dirty="0" smtClean="0"/>
              <a:t> (1.2mg/kg) </a:t>
            </a:r>
            <a:r>
              <a:rPr lang="en-US" altLang="ko-KR" sz="1400" u="sng" dirty="0" smtClean="0"/>
              <a:t>: </a:t>
            </a:r>
            <a:r>
              <a:rPr lang="ko-KR" altLang="en-US" sz="1400" u="sng" dirty="0" smtClean="0"/>
              <a:t>일반적인 경우 안심하고 선택</a:t>
            </a:r>
            <a:endParaRPr lang="en-US" altLang="ko-KR" sz="1000" u="sng" dirty="0" smtClean="0"/>
          </a:p>
          <a:p>
            <a:pPr lvl="2"/>
            <a:r>
              <a:rPr lang="en-US" altLang="ko-KR" sz="1400" b="1" dirty="0" smtClean="0"/>
              <a:t>Succinylcholine (1.5mg/kg)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어려운 기도</a:t>
            </a:r>
            <a:r>
              <a:rPr lang="en-US" altLang="ko-KR" sz="1400" dirty="0" smtClean="0"/>
              <a:t>, Safe apnea time </a:t>
            </a:r>
            <a:r>
              <a:rPr lang="ko-KR" altLang="en-US" sz="1400" dirty="0" smtClean="0"/>
              <a:t>이 짧고 꼭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회에 성공해야 하는 경우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금기 아닐 때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167945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696DA2-DEC8-4BBD-9E68-D7ECEE54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 Key Questions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358B61-B49F-4D97-ACF5-F986D59D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2000" dirty="0" err="1"/>
              <a:t>삽관의</a:t>
            </a:r>
            <a:r>
              <a:rPr lang="ko-KR" altLang="en-US" sz="2000" dirty="0"/>
              <a:t> 성공률을 높이고 산소화를 </a:t>
            </a:r>
            <a:r>
              <a:rPr lang="ko-KR" altLang="en-US" sz="2000" dirty="0" err="1"/>
              <a:t>유지하는데에</a:t>
            </a:r>
            <a:r>
              <a:rPr lang="ko-KR" altLang="en-US" sz="2000" dirty="0"/>
              <a:t> 가장 유리한 환자 자세는 무엇인가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중 저산소증의 위험을 </a:t>
            </a:r>
            <a:r>
              <a:rPr lang="ko-KR" altLang="en-US" sz="2000" dirty="0" smtClean="0"/>
              <a:t>낮출 </a:t>
            </a:r>
            <a:r>
              <a:rPr lang="ko-KR" altLang="en-US" sz="2000" dirty="0"/>
              <a:t>수 있는 </a:t>
            </a:r>
            <a:r>
              <a:rPr lang="en-US" altLang="ko-KR" sz="2000" dirty="0" err="1" smtClean="0"/>
              <a:t>Preoxygenation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방법은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전 투여 약제 조합</a:t>
            </a:r>
            <a:r>
              <a:rPr lang="en-US" altLang="ko-KR" sz="2000" dirty="0"/>
              <a:t>(</a:t>
            </a:r>
            <a:r>
              <a:rPr lang="en-US" altLang="ko-KR" sz="2000" dirty="0" err="1"/>
              <a:t>Sedative+Paralytics</a:t>
            </a:r>
            <a:r>
              <a:rPr lang="en-US" altLang="ko-KR" sz="2000" dirty="0"/>
              <a:t>)</a:t>
            </a:r>
            <a:r>
              <a:rPr lang="ko-KR" altLang="en-US" sz="2000" dirty="0"/>
              <a:t>은 어떤 것이 </a:t>
            </a:r>
            <a:r>
              <a:rPr lang="ko-KR" altLang="en-US" sz="2000" dirty="0" smtClean="0"/>
              <a:t>좋은가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>
                <a:solidFill>
                  <a:srgbClr val="FF0000"/>
                </a:solidFill>
              </a:rPr>
              <a:t>삽관 시 어떠한 </a:t>
            </a:r>
            <a:r>
              <a:rPr lang="ko-KR" altLang="en-US" sz="2000" dirty="0" smtClean="0">
                <a:solidFill>
                  <a:srgbClr val="FF0000"/>
                </a:solidFill>
              </a:rPr>
              <a:t>도구와 방법을 </a:t>
            </a:r>
            <a:r>
              <a:rPr lang="ko-KR" altLang="en-US" sz="2000" dirty="0">
                <a:solidFill>
                  <a:srgbClr val="FF0000"/>
                </a:solidFill>
              </a:rPr>
              <a:t>사용하는 것이 유리한가</a:t>
            </a:r>
            <a:r>
              <a:rPr lang="en-US" altLang="ko-KR" sz="2000" dirty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 err="1"/>
              <a:t>삽관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직후 환자 </a:t>
            </a:r>
            <a:r>
              <a:rPr lang="ko-KR" altLang="en-US" sz="2000" dirty="0"/>
              <a:t>진정은 어떻게 하는 것이 혈역학적으로 </a:t>
            </a:r>
            <a:r>
              <a:rPr lang="ko-KR" altLang="en-US" sz="2000" dirty="0" smtClean="0"/>
              <a:t>더 안정적인가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960036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Intubation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b="1" dirty="0" smtClean="0"/>
              <a:t>DL (Direct laryngoscopy) versus VL (Video laryngoscopy)</a:t>
            </a:r>
          </a:p>
          <a:p>
            <a:pPr lvl="1"/>
            <a:r>
              <a:rPr lang="ko-KR" altLang="en-US" sz="2000" dirty="0" smtClean="0"/>
              <a:t>메타분석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Crit</a:t>
            </a:r>
            <a:r>
              <a:rPr lang="en-US" altLang="ko-KR" sz="2000" dirty="0"/>
              <a:t> Care. 2017 Nov 24;21(1):288</a:t>
            </a:r>
            <a:r>
              <a:rPr lang="en-US" altLang="ko-KR" sz="2000" dirty="0" smtClean="0"/>
              <a:t>.)</a:t>
            </a:r>
          </a:p>
          <a:p>
            <a:pPr lvl="2"/>
            <a:r>
              <a:rPr lang="ko-KR" altLang="en-US" sz="1800" dirty="0" smtClean="0"/>
              <a:t>성공률에 차이 없음</a:t>
            </a:r>
            <a:r>
              <a:rPr lang="en-US" altLang="ko-KR" sz="1800" dirty="0" smtClean="0"/>
              <a:t>, VL </a:t>
            </a:r>
            <a:r>
              <a:rPr lang="ko-KR" altLang="en-US" sz="1800" dirty="0" smtClean="0"/>
              <a:t>에서 식도 </a:t>
            </a:r>
            <a:r>
              <a:rPr lang="ko-KR" altLang="en-US" sz="1800" dirty="0" err="1" smtClean="0"/>
              <a:t>삽관이</a:t>
            </a:r>
            <a:r>
              <a:rPr lang="ko-KR" altLang="en-US" sz="1800" dirty="0" smtClean="0"/>
              <a:t> 적었음</a:t>
            </a:r>
            <a:endParaRPr lang="en-US" altLang="ko-KR" sz="1800" dirty="0" smtClean="0"/>
          </a:p>
          <a:p>
            <a:pPr lvl="1"/>
            <a:r>
              <a:rPr lang="ko-KR" altLang="en-US" sz="2000" dirty="0" err="1" smtClean="0"/>
              <a:t>메타분석의</a:t>
            </a:r>
            <a:r>
              <a:rPr lang="ko-KR" altLang="en-US" sz="2000" dirty="0" smtClean="0"/>
              <a:t> 결과만으로 비교는 어렵다는 의견도 있음 </a:t>
            </a:r>
            <a:r>
              <a:rPr lang="en-US" altLang="ko-KR" sz="2000" dirty="0" smtClean="0"/>
              <a:t>(Chest 2017 Oct 152;4:901-902.)</a:t>
            </a:r>
            <a:endParaRPr lang="en-US" altLang="ko-KR" sz="2000" dirty="0"/>
          </a:p>
          <a:p>
            <a:pPr lvl="2"/>
            <a:r>
              <a:rPr lang="ko-KR" altLang="en-US" sz="1800" dirty="0" smtClean="0"/>
              <a:t>연구 참여 의료진의 </a:t>
            </a:r>
            <a:r>
              <a:rPr lang="en-US" altLang="ko-KR" sz="1800" dirty="0" smtClean="0"/>
              <a:t>DL </a:t>
            </a:r>
            <a:r>
              <a:rPr lang="ko-KR" altLang="en-US" sz="1800" dirty="0" smtClean="0"/>
              <a:t>대비 </a:t>
            </a:r>
            <a:r>
              <a:rPr lang="en-US" altLang="ko-KR" sz="1800" dirty="0" smtClean="0"/>
              <a:t>VL </a:t>
            </a:r>
            <a:r>
              <a:rPr lang="ko-KR" altLang="en-US" sz="1800" dirty="0" smtClean="0"/>
              <a:t>숙련도가 낮았을 가능성 있음</a:t>
            </a:r>
            <a:endParaRPr lang="en-US" altLang="ko-KR" sz="1800" dirty="0"/>
          </a:p>
          <a:p>
            <a:pPr lvl="2"/>
            <a:r>
              <a:rPr lang="en-US" altLang="ko-KR" sz="1800" dirty="0" smtClean="0"/>
              <a:t>Difficult airway </a:t>
            </a:r>
            <a:r>
              <a:rPr lang="ko-KR" altLang="en-US" sz="1800" dirty="0" smtClean="0"/>
              <a:t>에서는 </a:t>
            </a:r>
            <a:r>
              <a:rPr lang="en-US" altLang="ko-KR" sz="1800" dirty="0" smtClean="0"/>
              <a:t>VL</a:t>
            </a:r>
            <a:r>
              <a:rPr lang="ko-KR" altLang="en-US" sz="1800" dirty="0" smtClean="0"/>
              <a:t>이 더 나을 가능성도 고려해야 함</a:t>
            </a:r>
            <a:endParaRPr lang="en-US" altLang="ko-KR" sz="1800" dirty="0" smtClean="0"/>
          </a:p>
          <a:p>
            <a:r>
              <a:rPr lang="en-US" altLang="ko-KR" sz="2200" b="1" dirty="0" smtClean="0"/>
              <a:t>Apneic </a:t>
            </a:r>
            <a:r>
              <a:rPr lang="en-US" altLang="ko-KR" sz="2200" b="1" dirty="0"/>
              <a:t>Oxygenation</a:t>
            </a:r>
          </a:p>
          <a:p>
            <a:pPr lvl="1"/>
            <a:r>
              <a:rPr lang="ko-KR" altLang="en-US" sz="2000" dirty="0" err="1" smtClean="0"/>
              <a:t>무호흡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상태에서 </a:t>
            </a:r>
            <a:r>
              <a:rPr lang="en-US" altLang="ko-KR" sz="2000" dirty="0"/>
              <a:t>Nasal cannula </a:t>
            </a:r>
            <a:r>
              <a:rPr lang="ko-KR" altLang="en-US" sz="2000" dirty="0"/>
              <a:t>로 산소 투여</a:t>
            </a:r>
            <a:endParaRPr lang="en-US" altLang="ko-KR" sz="2000" dirty="0"/>
          </a:p>
          <a:p>
            <a:pPr lvl="1"/>
            <a:r>
              <a:rPr lang="ko-KR" altLang="en-US" sz="2000" dirty="0" smtClean="0"/>
              <a:t>호흡부전 </a:t>
            </a:r>
            <a:r>
              <a:rPr lang="ko-KR" altLang="en-US" sz="2000" dirty="0"/>
              <a:t>있는 </a:t>
            </a:r>
            <a:r>
              <a:rPr lang="en-US" altLang="ko-KR" sz="2000" dirty="0"/>
              <a:t>Critically ill patients </a:t>
            </a:r>
            <a:r>
              <a:rPr lang="ko-KR" altLang="en-US" sz="2000" dirty="0"/>
              <a:t>에서는 </a:t>
            </a:r>
            <a:r>
              <a:rPr lang="ko-KR" altLang="en-US" sz="2000" dirty="0" err="1"/>
              <a:t>산소화</a:t>
            </a:r>
            <a:r>
              <a:rPr lang="ko-KR" altLang="en-US" sz="2000" dirty="0"/>
              <a:t> 개선이 증명되지 </a:t>
            </a:r>
            <a:r>
              <a:rPr lang="ko-KR" altLang="en-US" sz="2000" dirty="0" smtClean="0"/>
              <a:t>않음</a:t>
            </a:r>
            <a:endParaRPr lang="en-US" altLang="ko-KR" sz="2000" dirty="0" smtClean="0"/>
          </a:p>
          <a:p>
            <a:pPr lvl="1"/>
            <a:endParaRPr lang="en-US" altLang="ko-KR" sz="22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712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5CE9AB-F522-4EC8-8EC5-526EB8F40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CADDA8D-3234-4F44-AC33-DD26BD0CF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0346C70-7C91-4F19-AD56-782164D01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82"/>
          <a:stretch/>
        </p:blipFill>
        <p:spPr>
          <a:xfrm>
            <a:off x="548727" y="623284"/>
            <a:ext cx="6836209" cy="247776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A9DEFD0-5228-434D-9D7F-136A5E480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329" y="3429000"/>
            <a:ext cx="6957086" cy="287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15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Intubation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200" b="1" dirty="0" err="1"/>
              <a:t>Bougie</a:t>
            </a:r>
            <a:endParaRPr lang="en-US" altLang="ko-KR" sz="2200" b="1" dirty="0"/>
          </a:p>
          <a:p>
            <a:pPr lvl="1"/>
            <a:r>
              <a:rPr lang="en-US" altLang="ko-KR" sz="1800" dirty="0"/>
              <a:t>Long, stiff plastic wands inserted into the trachea through the glottis during </a:t>
            </a:r>
            <a:r>
              <a:rPr lang="en-US" altLang="ko-KR" sz="1800" dirty="0" smtClean="0"/>
              <a:t>DL</a:t>
            </a:r>
          </a:p>
          <a:p>
            <a:pPr lvl="1"/>
            <a:r>
              <a:rPr lang="ko-KR" altLang="en-US" sz="1800" dirty="0" smtClean="0"/>
              <a:t>혈관 시술 시의 </a:t>
            </a:r>
            <a:r>
              <a:rPr lang="en-US" altLang="ko-KR" sz="1800" dirty="0" smtClean="0"/>
              <a:t>“Guidewire” </a:t>
            </a:r>
            <a:r>
              <a:rPr lang="ko-KR" altLang="en-US" sz="1800" dirty="0" smtClean="0"/>
              <a:t>와 같은 역할</a:t>
            </a:r>
            <a:endParaRPr lang="en-US" altLang="ko-KR" sz="1800" dirty="0"/>
          </a:p>
          <a:p>
            <a:pPr lvl="1"/>
            <a:r>
              <a:rPr lang="ko-KR" altLang="en-US" sz="1800" dirty="0" smtClean="0"/>
              <a:t>전통적으로 </a:t>
            </a:r>
            <a:r>
              <a:rPr lang="ko-KR" altLang="en-US" sz="1800" dirty="0"/>
              <a:t>첫 시도가 실패하고 </a:t>
            </a:r>
            <a:r>
              <a:rPr lang="en-US" altLang="ko-KR" sz="1800" dirty="0"/>
              <a:t>difficult airway </a:t>
            </a:r>
            <a:r>
              <a:rPr lang="ko-KR" altLang="en-US" sz="1800" dirty="0"/>
              <a:t>로 판단되면 사용 했던 도구이나 첫 시도 부터 </a:t>
            </a:r>
            <a:r>
              <a:rPr lang="ko-KR" altLang="en-US" sz="1800" dirty="0" err="1"/>
              <a:t>루틴하게</a:t>
            </a:r>
            <a:r>
              <a:rPr lang="ko-KR" altLang="en-US" sz="1800" dirty="0"/>
              <a:t> 사용하면 성공률이 향상됨 </a:t>
            </a:r>
            <a:r>
              <a:rPr lang="en-US" altLang="ko-KR" sz="1800" dirty="0"/>
              <a:t>[96% vs. 82%]</a:t>
            </a:r>
            <a:r>
              <a:rPr lang="ko-KR" altLang="en-US" sz="1800" dirty="0"/>
              <a:t> </a:t>
            </a:r>
            <a:r>
              <a:rPr lang="en-US" altLang="ko-KR" sz="1500" dirty="0"/>
              <a:t>(</a:t>
            </a:r>
            <a:r>
              <a:rPr lang="en-US" altLang="ko-KR" sz="1900" dirty="0"/>
              <a:t>JAMA. 2018;319(21):2179-2189)</a:t>
            </a:r>
            <a:endParaRPr lang="en-US" altLang="ko-KR" sz="1500" dirty="0"/>
          </a:p>
          <a:p>
            <a:endParaRPr lang="ko-KR" altLang="en-US" dirty="0"/>
          </a:p>
        </p:txBody>
      </p:sp>
      <p:pic>
        <p:nvPicPr>
          <p:cNvPr id="4" name="Picture 6" descr="The Art &amp; Science of the Bougie. - ppt downlo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97" y="4089358"/>
            <a:ext cx="3409492" cy="191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Kiwi grip airwaycam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549" y="4089358"/>
            <a:ext cx="3393243" cy="195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-s2.0-S0735675704001871-g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744" y="3942783"/>
            <a:ext cx="4051959" cy="206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797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Intubation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/>
              <a:t>Sellick maneuver</a:t>
            </a:r>
          </a:p>
          <a:p>
            <a:pPr lvl="1"/>
            <a:r>
              <a:rPr lang="ko-KR" altLang="en-US" sz="1800" dirty="0" smtClean="0"/>
              <a:t>식도를 </a:t>
            </a:r>
            <a:r>
              <a:rPr lang="ko-KR" altLang="en-US" sz="1800" dirty="0"/>
              <a:t>눌러 흡인을 방지하고자 하는 </a:t>
            </a:r>
            <a:r>
              <a:rPr lang="ko-KR" altLang="en-US" sz="1800" dirty="0" smtClean="0"/>
              <a:t>술기</a:t>
            </a:r>
            <a:endParaRPr lang="en-US" altLang="ko-KR" sz="1800" dirty="0"/>
          </a:p>
          <a:p>
            <a:pPr lvl="1"/>
            <a:r>
              <a:rPr lang="en-US" altLang="ko-KR" sz="1800" dirty="0"/>
              <a:t>RCT (n=3472) </a:t>
            </a:r>
            <a:r>
              <a:rPr lang="ko-KR" altLang="en-US" sz="1800" dirty="0"/>
              <a:t>에서 효용 없음이 증명됨 </a:t>
            </a:r>
            <a:r>
              <a:rPr lang="en-US" altLang="ko-KR" sz="1800" dirty="0"/>
              <a:t>(2019, JAMA Surg.)</a:t>
            </a:r>
          </a:p>
          <a:p>
            <a:r>
              <a:rPr lang="en-US" altLang="ko-KR" sz="2000" b="1" dirty="0" smtClean="0"/>
              <a:t>BURP maneuver</a:t>
            </a:r>
          </a:p>
          <a:p>
            <a:pPr lvl="1"/>
            <a:r>
              <a:rPr lang="en-US" altLang="ko-KR" sz="1800" dirty="0" smtClean="0">
                <a:solidFill>
                  <a:srgbClr val="FF0000"/>
                </a:solidFill>
              </a:rPr>
              <a:t>B</a:t>
            </a:r>
            <a:r>
              <a:rPr lang="en-US" altLang="ko-KR" sz="1800" dirty="0" smtClean="0"/>
              <a:t>ack-</a:t>
            </a:r>
            <a:r>
              <a:rPr lang="en-US" altLang="ko-KR" sz="1800" dirty="0" smtClean="0">
                <a:solidFill>
                  <a:srgbClr val="FF0000"/>
                </a:solidFill>
              </a:rPr>
              <a:t>U</a:t>
            </a:r>
            <a:r>
              <a:rPr lang="en-US" altLang="ko-KR" sz="1800" dirty="0" smtClean="0"/>
              <a:t>pward-</a:t>
            </a:r>
            <a:r>
              <a:rPr lang="en-US" altLang="ko-KR" sz="1800" dirty="0" smtClean="0">
                <a:solidFill>
                  <a:srgbClr val="FF0000"/>
                </a:solidFill>
              </a:rPr>
              <a:t>R</a:t>
            </a:r>
            <a:r>
              <a:rPr lang="en-US" altLang="ko-KR" sz="1800" dirty="0" smtClean="0"/>
              <a:t>ight-</a:t>
            </a:r>
            <a:r>
              <a:rPr lang="en-US" altLang="ko-KR" sz="1800" dirty="0" smtClean="0">
                <a:solidFill>
                  <a:srgbClr val="FF0000"/>
                </a:solidFill>
              </a:rPr>
              <a:t>P</a:t>
            </a:r>
            <a:r>
              <a:rPr lang="en-US" altLang="ko-KR" sz="1800" dirty="0" smtClean="0"/>
              <a:t>ressure : 0.5cm – 2cm – 0.5~2cm</a:t>
            </a:r>
          </a:p>
          <a:p>
            <a:pPr lvl="1"/>
            <a:r>
              <a:rPr lang="ko-KR" altLang="en-US" sz="1800" dirty="0" smtClean="0"/>
              <a:t>사용 시 </a:t>
            </a:r>
            <a:r>
              <a:rPr lang="en-US" altLang="ko-KR" sz="1800" dirty="0" smtClean="0"/>
              <a:t>difficult airway </a:t>
            </a:r>
            <a:r>
              <a:rPr lang="ko-KR" altLang="en-US" sz="1800" dirty="0" smtClean="0"/>
              <a:t>에서 </a:t>
            </a:r>
            <a:r>
              <a:rPr lang="en-US" altLang="ko-KR" sz="1800" dirty="0" smtClean="0"/>
              <a:t>glottis view </a:t>
            </a:r>
            <a:r>
              <a:rPr lang="ko-KR" altLang="en-US" sz="1800" dirty="0" smtClean="0"/>
              <a:t>개선에 효과가 있음 </a:t>
            </a:r>
            <a:r>
              <a:rPr lang="en-US" altLang="ko-KR" sz="1800" dirty="0" smtClean="0"/>
              <a:t>(</a:t>
            </a:r>
            <a:r>
              <a:rPr lang="en-US" altLang="ko-KR" sz="1800" dirty="0" err="1" smtClean="0"/>
              <a:t>Anesth</a:t>
            </a:r>
            <a:r>
              <a:rPr lang="en-US" altLang="ko-KR" sz="1800" dirty="0" smtClean="0"/>
              <a:t> </a:t>
            </a:r>
            <a:r>
              <a:rPr lang="en-US" altLang="ko-KR" sz="1800" dirty="0" err="1" smtClean="0"/>
              <a:t>Analg</a:t>
            </a:r>
            <a:r>
              <a:rPr lang="en-US" altLang="ko-KR" sz="1800" dirty="0" smtClean="0"/>
              <a:t> 1997;84:419-21)</a:t>
            </a:r>
          </a:p>
          <a:p>
            <a:pPr lvl="1"/>
            <a:r>
              <a:rPr lang="en-US" altLang="ko-KR" sz="1800" dirty="0" smtClean="0"/>
              <a:t>Sellick maneuver </a:t>
            </a:r>
            <a:r>
              <a:rPr lang="ko-KR" altLang="en-US" sz="1800" dirty="0" smtClean="0"/>
              <a:t>와 함께 사용하면 </a:t>
            </a:r>
            <a:r>
              <a:rPr lang="en-US" altLang="ko-KR" sz="1800" dirty="0" smtClean="0"/>
              <a:t>view </a:t>
            </a:r>
            <a:r>
              <a:rPr lang="ko-KR" altLang="en-US" sz="1800" dirty="0" smtClean="0"/>
              <a:t>가 오히려 나빠지므로 주의</a:t>
            </a:r>
            <a:endParaRPr lang="en-US" altLang="ko-KR" sz="1800" dirty="0" smtClean="0"/>
          </a:p>
          <a:p>
            <a:pPr lvl="1"/>
            <a:endParaRPr lang="en-US" altLang="ko-KR" sz="1800" dirty="0"/>
          </a:p>
          <a:p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105" y="4247580"/>
            <a:ext cx="5553768" cy="237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99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696DA2-DEC8-4BBD-9E68-D7ECEE54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 Key Questions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358B61-B49F-4D97-ACF5-F986D59D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2000" dirty="0" err="1"/>
              <a:t>삽관의</a:t>
            </a:r>
            <a:r>
              <a:rPr lang="ko-KR" altLang="en-US" sz="2000" dirty="0"/>
              <a:t> 성공률을 높이고 산소화를 </a:t>
            </a:r>
            <a:r>
              <a:rPr lang="ko-KR" altLang="en-US" sz="2000" dirty="0" err="1"/>
              <a:t>유지하는데에</a:t>
            </a:r>
            <a:r>
              <a:rPr lang="ko-KR" altLang="en-US" sz="2000" dirty="0"/>
              <a:t> 가장 유리한 환자 자세는 무엇인가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중 저산소증의 위험을 </a:t>
            </a:r>
            <a:r>
              <a:rPr lang="ko-KR" altLang="en-US" sz="2000" dirty="0" smtClean="0"/>
              <a:t>낮출 </a:t>
            </a:r>
            <a:r>
              <a:rPr lang="ko-KR" altLang="en-US" sz="2000" dirty="0"/>
              <a:t>수 있는 </a:t>
            </a:r>
            <a:r>
              <a:rPr lang="en-US" altLang="ko-KR" sz="2000" dirty="0" err="1" smtClean="0"/>
              <a:t>Preoxygenation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방법은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전 투여 약제 조합</a:t>
            </a:r>
            <a:r>
              <a:rPr lang="en-US" altLang="ko-KR" sz="2000" dirty="0"/>
              <a:t>(</a:t>
            </a:r>
            <a:r>
              <a:rPr lang="en-US" altLang="ko-KR" sz="2000" dirty="0" err="1"/>
              <a:t>Sedative+Paralytics</a:t>
            </a:r>
            <a:r>
              <a:rPr lang="en-US" altLang="ko-KR" sz="2000" dirty="0"/>
              <a:t>)</a:t>
            </a:r>
            <a:r>
              <a:rPr lang="ko-KR" altLang="en-US" sz="2000" dirty="0"/>
              <a:t>은 어떤 것이 </a:t>
            </a:r>
            <a:r>
              <a:rPr lang="ko-KR" altLang="en-US" sz="2000" dirty="0" smtClean="0"/>
              <a:t>좋은가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/>
              <a:t>삽관 시 어떠한 </a:t>
            </a:r>
            <a:r>
              <a:rPr lang="ko-KR" altLang="en-US" sz="2000" dirty="0" smtClean="0"/>
              <a:t>도구와 방법을 </a:t>
            </a:r>
            <a:r>
              <a:rPr lang="ko-KR" altLang="en-US" sz="2000" dirty="0"/>
              <a:t>사용하는 것이 유리한가</a:t>
            </a:r>
            <a:r>
              <a:rPr lang="en-US" altLang="ko-KR" sz="2000" dirty="0"/>
              <a:t>?</a:t>
            </a:r>
          </a:p>
          <a:p>
            <a:r>
              <a:rPr lang="ko-KR" altLang="en-US" sz="2000" dirty="0" err="1">
                <a:solidFill>
                  <a:srgbClr val="FF0000"/>
                </a:solidFill>
              </a:rPr>
              <a:t>삽관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</a:rPr>
              <a:t>직후 환자 </a:t>
            </a:r>
            <a:r>
              <a:rPr lang="ko-KR" altLang="en-US" sz="2000" dirty="0">
                <a:solidFill>
                  <a:srgbClr val="FF0000"/>
                </a:solidFill>
              </a:rPr>
              <a:t>진정은 어떻게 하는 것이 혈역학적으로 </a:t>
            </a:r>
            <a:r>
              <a:rPr lang="ko-KR" altLang="en-US" sz="2000" dirty="0" smtClean="0">
                <a:solidFill>
                  <a:srgbClr val="FF0000"/>
                </a:solidFill>
              </a:rPr>
              <a:t>더 안정적인가</a:t>
            </a:r>
            <a:r>
              <a:rPr lang="en-US" altLang="ko-KR" sz="2000" dirty="0" smtClean="0">
                <a:solidFill>
                  <a:srgbClr val="FF0000"/>
                </a:solidFill>
              </a:rPr>
              <a:t>?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86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Sedation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기관 </a:t>
            </a:r>
            <a:r>
              <a:rPr lang="ko-KR" altLang="en-US" sz="2000" dirty="0" err="1" smtClean="0"/>
              <a:t>삽관</a:t>
            </a:r>
            <a:r>
              <a:rPr lang="ko-KR" altLang="en-US" sz="2000" dirty="0" smtClean="0"/>
              <a:t> 직후에는 </a:t>
            </a:r>
            <a:r>
              <a:rPr lang="ko-KR" altLang="en-US" sz="2000" dirty="0" err="1"/>
              <a:t>고탄산혈증</a:t>
            </a:r>
            <a:r>
              <a:rPr lang="ko-KR" altLang="en-US" sz="2000" dirty="0"/>
              <a:t> 등의 상태로 혈역학적으로 더욱 불안정할 수 있음</a:t>
            </a:r>
            <a:endParaRPr lang="en-US" altLang="ko-KR" sz="2000" dirty="0"/>
          </a:p>
          <a:p>
            <a:r>
              <a:rPr lang="en-US" altLang="ko-KR" sz="2000" dirty="0" smtClean="0"/>
              <a:t>ICU </a:t>
            </a:r>
            <a:r>
              <a:rPr lang="ko-KR" altLang="en-US" sz="2000" dirty="0" smtClean="0"/>
              <a:t>밖에서 응급기관삽관을 하게 된 경우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환자 진정은 필요하나 </a:t>
            </a:r>
            <a:r>
              <a:rPr lang="en-US" altLang="ko-KR" sz="2000" dirty="0" smtClean="0"/>
              <a:t>Close monitoring</a:t>
            </a:r>
            <a:r>
              <a:rPr lang="ko-KR" altLang="en-US" sz="2000" dirty="0" smtClean="0"/>
              <a:t>이 어렵고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가급적 혈압에 덜 영향을 미치는 </a:t>
            </a:r>
            <a:r>
              <a:rPr lang="ko-KR" altLang="en-US" sz="2000" dirty="0" err="1" smtClean="0"/>
              <a:t>진정요법의</a:t>
            </a:r>
            <a:r>
              <a:rPr lang="ko-KR" altLang="en-US" sz="2000" dirty="0" smtClean="0"/>
              <a:t> 선택이 도움될 수 있음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환자가 보다 안정되고 </a:t>
            </a:r>
            <a:r>
              <a:rPr lang="en-US" altLang="ko-KR" sz="2000" dirty="0" smtClean="0"/>
              <a:t>ICU </a:t>
            </a:r>
            <a:r>
              <a:rPr lang="ko-KR" altLang="en-US" sz="2000" dirty="0" smtClean="0"/>
              <a:t>로 입실할 때 까지 어떠한 진정제</a:t>
            </a:r>
            <a:r>
              <a:rPr lang="en-US" altLang="ko-KR" sz="2000" dirty="0" smtClean="0"/>
              <a:t>/</a:t>
            </a:r>
            <a:r>
              <a:rPr lang="ko-KR" altLang="en-US" sz="2000" dirty="0" smtClean="0"/>
              <a:t>진통제를 사용할 것인가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6764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Sedation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840" y="1825625"/>
            <a:ext cx="6506095" cy="434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0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en-US" altLang="ko-KR" dirty="0" smtClean="0"/>
              <a:t>Sedation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6" y="2396724"/>
            <a:ext cx="5715520" cy="190710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96724"/>
            <a:ext cx="5747385" cy="37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68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Sedation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000" dirty="0" smtClean="0"/>
          </a:p>
          <a:p>
            <a:r>
              <a:rPr lang="ko-KR" altLang="en-US" sz="2400" dirty="0" smtClean="0"/>
              <a:t>요약</a:t>
            </a:r>
            <a:endParaRPr lang="en-US" altLang="ko-KR" sz="2400" dirty="0" smtClean="0"/>
          </a:p>
          <a:p>
            <a:pPr lvl="1"/>
            <a:r>
              <a:rPr lang="ko-KR" altLang="en-US" sz="1800" dirty="0" smtClean="0"/>
              <a:t>각성의 용이함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기계환기</a:t>
            </a:r>
            <a:r>
              <a:rPr lang="ko-KR" altLang="en-US" sz="1800" dirty="0" smtClean="0"/>
              <a:t> 이탈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섬망</a:t>
            </a:r>
            <a:r>
              <a:rPr lang="ko-KR" altLang="en-US" sz="1800" dirty="0" smtClean="0"/>
              <a:t> 발생 가능성 등을 고려하여 추후 </a:t>
            </a:r>
            <a:r>
              <a:rPr lang="en-US" altLang="ko-KR" sz="1800" dirty="0" err="1" smtClean="0"/>
              <a:t>Propofol</a:t>
            </a:r>
            <a:r>
              <a:rPr lang="ko-KR" altLang="en-US" sz="1800" dirty="0" smtClean="0"/>
              <a:t>로 이행을 </a:t>
            </a:r>
            <a:r>
              <a:rPr lang="ko-KR" altLang="en-US" sz="1800" dirty="0" smtClean="0"/>
              <a:t>고려하되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안정화 또는 </a:t>
            </a:r>
            <a:r>
              <a:rPr lang="en-US" altLang="ko-KR" sz="1800" dirty="0" smtClean="0"/>
              <a:t>ICU </a:t>
            </a:r>
            <a:r>
              <a:rPr lang="ko-KR" altLang="en-US" sz="1800" dirty="0" smtClean="0"/>
              <a:t>입실 시 까지는 </a:t>
            </a:r>
            <a:r>
              <a:rPr lang="ko-KR" altLang="en-US" sz="1800" dirty="0" smtClean="0"/>
              <a:t>우선 </a:t>
            </a:r>
            <a:r>
              <a:rPr lang="en-US" altLang="ko-KR" sz="1800" dirty="0" smtClean="0"/>
              <a:t>Midazolam</a:t>
            </a:r>
            <a:r>
              <a:rPr lang="ko-KR" altLang="en-US" sz="1800" dirty="0" smtClean="0"/>
              <a:t>을 선택하여 </a:t>
            </a:r>
            <a:r>
              <a:rPr lang="en-US" altLang="ko-KR" sz="1800" dirty="0" smtClean="0"/>
              <a:t>Midazolam + </a:t>
            </a:r>
            <a:r>
              <a:rPr lang="en-US" altLang="ko-KR" sz="1800" dirty="0" err="1" smtClean="0"/>
              <a:t>Remifentanyl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을 </a:t>
            </a:r>
            <a:r>
              <a:rPr lang="ko-KR" altLang="en-US" sz="1800" dirty="0" smtClean="0"/>
              <a:t>사용</a:t>
            </a:r>
            <a:endParaRPr lang="en-US" altLang="ko-KR" sz="1800" smtClean="0"/>
          </a:p>
          <a:p>
            <a:pPr lvl="1"/>
            <a:endParaRPr lang="en-US" altLang="ko-KR" sz="1800" dirty="0" smtClean="0"/>
          </a:p>
          <a:p>
            <a:pPr lvl="1"/>
            <a:r>
              <a:rPr lang="en-US" altLang="ko-KR" sz="1800" dirty="0" err="1" smtClean="0"/>
              <a:t>Remifentanyl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또한 </a:t>
            </a:r>
            <a:r>
              <a:rPr lang="ko-KR" altLang="en-US" sz="1800" dirty="0" err="1" smtClean="0"/>
              <a:t>서맥과</a:t>
            </a:r>
            <a:r>
              <a:rPr lang="ko-KR" altLang="en-US" sz="1800" dirty="0" smtClean="0"/>
              <a:t> 저혈압을 유발하므로 최소량을 </a:t>
            </a:r>
            <a:r>
              <a:rPr lang="ko-KR" altLang="en-US" sz="1800" dirty="0" smtClean="0"/>
              <a:t>사용</a:t>
            </a:r>
            <a:endParaRPr lang="en-US" altLang="ko-KR" sz="1800" dirty="0" smtClean="0"/>
          </a:p>
          <a:p>
            <a:pPr lvl="1"/>
            <a:endParaRPr lang="en-US" altLang="ko-KR" sz="1800" dirty="0" smtClean="0"/>
          </a:p>
          <a:p>
            <a:pPr lvl="1"/>
            <a:r>
              <a:rPr lang="en-US" altLang="ko-KR" sz="1800" dirty="0" smtClean="0"/>
              <a:t>Midazolam</a:t>
            </a:r>
          </a:p>
          <a:p>
            <a:pPr lvl="2"/>
            <a:r>
              <a:rPr lang="en-US" altLang="ko-KR" sz="1400" dirty="0" smtClean="0"/>
              <a:t>60kg</a:t>
            </a:r>
            <a:r>
              <a:rPr lang="en-US" altLang="ko-KR" sz="1400" dirty="0"/>
              <a:t>, 60mg/500cc, 5cc/</a:t>
            </a:r>
            <a:r>
              <a:rPr lang="en-US" altLang="ko-KR" sz="1400" dirty="0" err="1"/>
              <a:t>hr</a:t>
            </a:r>
            <a:r>
              <a:rPr lang="en-US" altLang="ko-KR" sz="1400" dirty="0"/>
              <a:t> </a:t>
            </a:r>
            <a:r>
              <a:rPr lang="ko-KR" altLang="en-US" sz="1400" dirty="0"/>
              <a:t>로 시작하여 조절</a:t>
            </a:r>
            <a:r>
              <a:rPr lang="en-US" altLang="ko-KR" sz="1400" dirty="0"/>
              <a:t>, 6</a:t>
            </a:r>
            <a:r>
              <a:rPr lang="ko-KR" altLang="en-US" sz="1400" dirty="0"/>
              <a:t>배 까지 증량 </a:t>
            </a:r>
            <a:r>
              <a:rPr lang="ko-KR" altLang="en-US" sz="1400" dirty="0" smtClean="0"/>
              <a:t>가능</a:t>
            </a:r>
            <a:endParaRPr lang="en-US" altLang="ko-KR" sz="1400" dirty="0"/>
          </a:p>
          <a:p>
            <a:pPr lvl="1"/>
            <a:r>
              <a:rPr lang="en-US" altLang="ko-KR" sz="1800" dirty="0" err="1" smtClean="0"/>
              <a:t>Remifentanyl</a:t>
            </a:r>
            <a:endParaRPr lang="en-US" altLang="ko-KR" sz="1800" dirty="0" smtClean="0"/>
          </a:p>
          <a:p>
            <a:pPr lvl="2"/>
            <a:r>
              <a:rPr lang="en-US" altLang="ko-KR" sz="1400" dirty="0" smtClean="0"/>
              <a:t>60kg</a:t>
            </a:r>
            <a:r>
              <a:rPr lang="en-US" altLang="ko-KR" sz="1400" dirty="0"/>
              <a:t>, 5mg/100cc, 7cc/</a:t>
            </a:r>
            <a:r>
              <a:rPr lang="en-US" altLang="ko-KR" sz="1400" dirty="0" err="1"/>
              <a:t>hr</a:t>
            </a:r>
            <a:r>
              <a:rPr lang="en-US" altLang="ko-KR" sz="1400" dirty="0"/>
              <a:t> </a:t>
            </a:r>
            <a:r>
              <a:rPr lang="ko-KR" altLang="en-US" sz="1400" dirty="0"/>
              <a:t>로 시작하여 조절</a:t>
            </a:r>
            <a:r>
              <a:rPr lang="en-US" altLang="ko-KR" sz="1400" dirty="0"/>
              <a:t>, 7</a:t>
            </a:r>
            <a:r>
              <a:rPr lang="ko-KR" altLang="en-US" sz="1400" dirty="0"/>
              <a:t>배 까지 증량 </a:t>
            </a:r>
            <a:r>
              <a:rPr lang="ko-KR" altLang="en-US" sz="1400" dirty="0" smtClean="0"/>
              <a:t>가능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52395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기관 </a:t>
            </a:r>
            <a:r>
              <a:rPr lang="ko-KR" altLang="en-US" sz="2400" dirty="0" err="1" smtClean="0"/>
              <a:t>삽관</a:t>
            </a:r>
            <a:r>
              <a:rPr lang="ko-KR" altLang="en-US" sz="2400" dirty="0" smtClean="0"/>
              <a:t> 상황 발생 시 최적의 </a:t>
            </a:r>
            <a:r>
              <a:rPr lang="en-US" altLang="ko-KR" sz="2400" dirty="0" smtClean="0"/>
              <a:t>Sequence </a:t>
            </a:r>
            <a:r>
              <a:rPr lang="ko-KR" altLang="en-US" sz="2400" dirty="0" smtClean="0"/>
              <a:t>와 </a:t>
            </a:r>
            <a:r>
              <a:rPr lang="en-US" altLang="ko-KR" sz="2400" dirty="0" smtClean="0"/>
              <a:t>Approach</a:t>
            </a:r>
            <a:r>
              <a:rPr lang="ko-KR" altLang="en-US" sz="2400" dirty="0" smtClean="0"/>
              <a:t>를 숙지</a:t>
            </a:r>
            <a:endParaRPr lang="en-US" altLang="ko-KR" sz="2400" dirty="0" smtClean="0"/>
          </a:p>
          <a:p>
            <a:pPr marL="457200" lvl="1" indent="0">
              <a:buNone/>
            </a:pP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b="1" dirty="0" smtClean="0"/>
              <a:t>Resuscitate Before Intubate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And then,</a:t>
            </a:r>
            <a:endParaRPr lang="en-US" altLang="ko-KR" sz="2000" dirty="0"/>
          </a:p>
          <a:p>
            <a:pPr marL="457200" lvl="1" indent="0">
              <a:buNone/>
            </a:pP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1. </a:t>
            </a:r>
            <a:r>
              <a:rPr lang="en-US" altLang="ko-KR" sz="2000" b="1" dirty="0" smtClean="0"/>
              <a:t>Sniffing </a:t>
            </a:r>
            <a:r>
              <a:rPr lang="en-US" altLang="ko-KR" sz="2000" b="1" dirty="0" smtClean="0"/>
              <a:t>position </a:t>
            </a:r>
            <a:r>
              <a:rPr lang="en-US" altLang="ko-KR" sz="2000" i="1" dirty="0" smtClean="0"/>
              <a:t>OR</a:t>
            </a:r>
            <a:r>
              <a:rPr lang="en-US" altLang="ko-KR" sz="2000" dirty="0" smtClean="0"/>
              <a:t> </a:t>
            </a:r>
            <a:r>
              <a:rPr lang="en-US" altLang="ko-KR" sz="2000" b="1" dirty="0" smtClean="0"/>
              <a:t>Ramped position</a:t>
            </a:r>
            <a:endParaRPr lang="en-US" altLang="ko-KR" sz="2000" b="1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2. [</a:t>
            </a:r>
            <a:r>
              <a:rPr lang="en-US" altLang="ko-KR" sz="2000" b="1" dirty="0" smtClean="0"/>
              <a:t>15L </a:t>
            </a:r>
            <a:r>
              <a:rPr lang="en-US" altLang="ko-KR" sz="2000" b="1" dirty="0" smtClean="0"/>
              <a:t>NC + </a:t>
            </a:r>
            <a:r>
              <a:rPr lang="en-US" altLang="ko-KR" sz="2000" b="1" dirty="0" smtClean="0"/>
              <a:t>15L NRBM</a:t>
            </a:r>
            <a:r>
              <a:rPr lang="en-US" altLang="ko-KR" sz="2000" dirty="0" smtClean="0"/>
              <a:t>] </a:t>
            </a:r>
            <a:r>
              <a:rPr lang="en-US" altLang="ko-KR" sz="2000" i="1" dirty="0" smtClean="0"/>
              <a:t>OR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[</a:t>
            </a:r>
            <a:r>
              <a:rPr lang="en-US" altLang="ko-KR" sz="2000" b="1" dirty="0" smtClean="0"/>
              <a:t>HFNC 1.0/60L</a:t>
            </a:r>
            <a:r>
              <a:rPr lang="en-US" altLang="ko-KR" sz="2000" dirty="0" smtClean="0"/>
              <a:t>]</a:t>
            </a:r>
          </a:p>
          <a:p>
            <a:pPr marL="457200" lvl="1" indent="0">
              <a:buNone/>
            </a:pPr>
            <a:r>
              <a:rPr lang="en-US" altLang="ko-KR" sz="2000" dirty="0"/>
              <a:t>	</a:t>
            </a:r>
            <a:r>
              <a:rPr lang="en-US" altLang="ko-KR" sz="2000" dirty="0" smtClean="0"/>
              <a:t>→ </a:t>
            </a:r>
            <a:r>
              <a:rPr lang="en-US" altLang="ko-KR" sz="2000" dirty="0" smtClean="0"/>
              <a:t>95% </a:t>
            </a:r>
            <a:r>
              <a:rPr lang="ko-KR" altLang="en-US" sz="2000" dirty="0" smtClean="0"/>
              <a:t>이상 </a:t>
            </a:r>
            <a:r>
              <a:rPr lang="ko-KR" altLang="en-US" sz="2000" dirty="0" err="1" smtClean="0"/>
              <a:t>산소화</a:t>
            </a:r>
            <a:r>
              <a:rPr lang="ko-KR" altLang="en-US" sz="2000" dirty="0" smtClean="0"/>
              <a:t> 실패 시 </a:t>
            </a:r>
            <a:r>
              <a:rPr lang="en-US" altLang="ko-KR" sz="2000" dirty="0"/>
              <a:t>[</a:t>
            </a:r>
            <a:r>
              <a:rPr lang="en-US" altLang="ko-KR" sz="2000" b="1" dirty="0" smtClean="0"/>
              <a:t>15L </a:t>
            </a:r>
            <a:r>
              <a:rPr lang="en-US" altLang="ko-KR" sz="2000" b="1" dirty="0"/>
              <a:t>NC + BVM with PEEP </a:t>
            </a:r>
            <a:r>
              <a:rPr lang="en-US" altLang="ko-KR" sz="2000" b="1" dirty="0" smtClean="0"/>
              <a:t>15cmH2O</a:t>
            </a:r>
            <a:r>
              <a:rPr lang="en-US" altLang="ko-KR" sz="2000" dirty="0" smtClean="0"/>
              <a:t>] </a:t>
            </a:r>
            <a:r>
              <a:rPr lang="en-US" altLang="ko-KR" sz="2000" i="1" dirty="0" smtClean="0"/>
              <a:t>OR</a:t>
            </a:r>
            <a:r>
              <a:rPr lang="en-US" altLang="ko-KR" sz="2000" dirty="0" smtClean="0"/>
              <a:t> [</a:t>
            </a:r>
            <a:r>
              <a:rPr lang="en-US" altLang="ko-KR" sz="2000" b="1" dirty="0" smtClean="0"/>
              <a:t>CPAP</a:t>
            </a:r>
            <a:r>
              <a:rPr lang="en-US" altLang="ko-KR" sz="2000" dirty="0" smtClean="0"/>
              <a:t>]</a:t>
            </a: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3. </a:t>
            </a:r>
            <a:r>
              <a:rPr lang="en-US" altLang="ko-KR" sz="2000" b="1" dirty="0" err="1" smtClean="0"/>
              <a:t>Etomidate</a:t>
            </a:r>
            <a:r>
              <a:rPr lang="en-US" altLang="ko-KR" sz="2000" dirty="0" smtClean="0"/>
              <a:t> </a:t>
            </a:r>
            <a:r>
              <a:rPr lang="en-US" altLang="ko-KR" sz="2000" i="1" dirty="0" smtClean="0"/>
              <a:t>OR</a:t>
            </a:r>
            <a:r>
              <a:rPr lang="en-US" altLang="ko-KR" sz="2000" dirty="0" smtClean="0"/>
              <a:t> </a:t>
            </a:r>
            <a:r>
              <a:rPr lang="en-US" altLang="ko-KR" sz="2000" b="1" dirty="0" smtClean="0"/>
              <a:t>Ketamine</a:t>
            </a:r>
            <a:r>
              <a:rPr lang="en-US" altLang="ko-KR" sz="2000" dirty="0" smtClean="0"/>
              <a:t> + </a:t>
            </a:r>
            <a:r>
              <a:rPr lang="en-US" altLang="ko-KR" sz="2000" b="1" dirty="0" err="1" smtClean="0"/>
              <a:t>Rocuronium</a:t>
            </a:r>
            <a:r>
              <a:rPr lang="en-US" altLang="ko-KR" sz="2000" b="1" dirty="0" smtClean="0"/>
              <a:t> </a:t>
            </a:r>
            <a:r>
              <a:rPr lang="en-US" altLang="ko-KR" sz="2000" i="1" dirty="0" smtClean="0"/>
              <a:t>OR</a:t>
            </a:r>
            <a:r>
              <a:rPr lang="en-US" altLang="ko-KR" sz="2000" dirty="0" smtClean="0"/>
              <a:t> </a:t>
            </a:r>
            <a:r>
              <a:rPr lang="en-US" altLang="ko-KR" sz="2000" b="1" dirty="0" smtClean="0"/>
              <a:t>Succinylcholine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투여</a:t>
            </a: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4. </a:t>
            </a:r>
            <a:r>
              <a:rPr lang="ko-KR" altLang="en-US" sz="2000" dirty="0" smtClean="0"/>
              <a:t>투여 </a:t>
            </a:r>
            <a:r>
              <a:rPr lang="en-US" altLang="ko-KR" sz="2000" dirty="0" smtClean="0"/>
              <a:t>60</a:t>
            </a:r>
            <a:r>
              <a:rPr lang="ko-KR" altLang="en-US" sz="2000" dirty="0" smtClean="0"/>
              <a:t>초 후 적절한 상태가 되면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차 시도로 </a:t>
            </a:r>
            <a:r>
              <a:rPr lang="en-US" altLang="ko-KR" sz="2000" b="1" dirty="0" smtClean="0"/>
              <a:t>VL</a:t>
            </a:r>
            <a:r>
              <a:rPr lang="en-US" altLang="ko-KR" sz="2000" dirty="0" smtClean="0"/>
              <a:t> </a:t>
            </a:r>
            <a:r>
              <a:rPr lang="en-US" altLang="ko-KR" sz="2000" i="1" dirty="0" smtClean="0"/>
              <a:t>OR</a:t>
            </a:r>
            <a:r>
              <a:rPr lang="en-US" altLang="ko-KR" sz="2000" dirty="0" smtClean="0"/>
              <a:t> </a:t>
            </a:r>
            <a:r>
              <a:rPr lang="en-US" altLang="ko-KR" sz="2000" b="1" dirty="0" smtClean="0"/>
              <a:t>DL</a:t>
            </a:r>
            <a:r>
              <a:rPr lang="en-US" altLang="ko-KR" sz="2000" dirty="0" smtClean="0"/>
              <a:t> + </a:t>
            </a:r>
            <a:r>
              <a:rPr lang="en-US" altLang="ko-KR" sz="2000" b="1" dirty="0" err="1" smtClean="0"/>
              <a:t>Bougie</a:t>
            </a:r>
            <a:r>
              <a:rPr lang="en-US" altLang="ko-KR" sz="2000" b="1" dirty="0" smtClean="0"/>
              <a:t> </a:t>
            </a:r>
            <a:r>
              <a:rPr lang="ko-KR" altLang="en-US" sz="2000" dirty="0" smtClean="0"/>
              <a:t>를 사용하여 </a:t>
            </a:r>
            <a:r>
              <a:rPr lang="ko-KR" altLang="en-US" sz="2000" dirty="0" err="1" smtClean="0"/>
              <a:t>삽관</a:t>
            </a: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5. </a:t>
            </a:r>
            <a:r>
              <a:rPr lang="ko-KR" altLang="en-US" sz="2000" dirty="0" err="1" smtClean="0"/>
              <a:t>삽관</a:t>
            </a:r>
            <a:r>
              <a:rPr lang="ko-KR" altLang="en-US" sz="2000" dirty="0" smtClean="0"/>
              <a:t> </a:t>
            </a:r>
            <a:r>
              <a:rPr lang="ko-KR" altLang="en-US" sz="2000" dirty="0" smtClean="0"/>
              <a:t>직후 진정은 </a:t>
            </a:r>
            <a:r>
              <a:rPr lang="en-US" altLang="ko-KR" sz="2000" b="1" dirty="0" smtClean="0"/>
              <a:t>Midazolam</a:t>
            </a:r>
            <a:r>
              <a:rPr lang="en-US" altLang="ko-KR" sz="2000" dirty="0" smtClean="0"/>
              <a:t> + </a:t>
            </a:r>
            <a:r>
              <a:rPr lang="en-US" altLang="ko-KR" sz="2000" dirty="0" err="1" smtClean="0"/>
              <a:t>Remifentanyl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최소량으로 시작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4519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3F0CD7EC-9DEA-4F91-864F-A0B11AE4C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2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C21F34-6843-4DFC-B85E-32A8EAA45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주제 선정의 동기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50669F-552E-4803-B8B4-198103D03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r>
              <a:rPr lang="ko-KR" altLang="en-US" dirty="0" smtClean="0"/>
              <a:t>강사 </a:t>
            </a:r>
            <a:r>
              <a:rPr lang="ko-KR" altLang="en-US" dirty="0"/>
              <a:t>생활을 폐 이식 파트로 시작하며</a:t>
            </a:r>
            <a:endParaRPr lang="en-US" altLang="ko-KR" dirty="0"/>
          </a:p>
          <a:p>
            <a:r>
              <a:rPr lang="ko-KR" altLang="en-US" dirty="0"/>
              <a:t>언제든 하게 될 수 있는 </a:t>
            </a:r>
            <a:r>
              <a:rPr lang="ko-KR" altLang="en-US" dirty="0" err="1"/>
              <a:t>기관삽관에</a:t>
            </a:r>
            <a:r>
              <a:rPr lang="ko-KR" altLang="en-US" dirty="0"/>
              <a:t> 대한 고민</a:t>
            </a:r>
            <a:endParaRPr lang="en-US" altLang="ko-KR" dirty="0"/>
          </a:p>
          <a:p>
            <a:r>
              <a:rPr lang="ko-KR" altLang="en-US" dirty="0" smtClean="0"/>
              <a:t>할 </a:t>
            </a:r>
            <a:r>
              <a:rPr lang="ko-KR" altLang="en-US" dirty="0"/>
              <a:t>수야 있지만</a:t>
            </a:r>
            <a:r>
              <a:rPr lang="en-US" altLang="ko-KR" dirty="0"/>
              <a:t>, </a:t>
            </a:r>
            <a:r>
              <a:rPr lang="ko-KR" altLang="en-US" b="1" dirty="0"/>
              <a:t>잘</a:t>
            </a:r>
            <a:r>
              <a:rPr lang="ko-KR" altLang="en-US" dirty="0"/>
              <a:t> 할 수 있을까</a:t>
            </a:r>
            <a:r>
              <a:rPr lang="en-US" altLang="ko-K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755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5D44EF-5E24-49EF-B9D3-0F36C3F2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양질의 </a:t>
            </a:r>
            <a:r>
              <a:rPr lang="ko-KR" altLang="en-US" dirty="0" err="1"/>
              <a:t>기관삽관이</a:t>
            </a:r>
            <a:r>
              <a:rPr lang="ko-KR" altLang="en-US" dirty="0"/>
              <a:t> 중요한 이유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E09045-D456-4650-895C-DACF17CED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/>
              <a:t>ICU</a:t>
            </a:r>
            <a:r>
              <a:rPr lang="ko-KR" altLang="en-US" sz="2200" dirty="0"/>
              <a:t> 등에서 수행되는 응급 </a:t>
            </a:r>
            <a:r>
              <a:rPr lang="ko-KR" altLang="en-US" sz="2200" dirty="0" err="1"/>
              <a:t>기관삽관에</a:t>
            </a:r>
            <a:r>
              <a:rPr lang="ko-KR" altLang="en-US" sz="2200" dirty="0"/>
              <a:t> 대한 리뷰 </a:t>
            </a:r>
            <a:r>
              <a:rPr lang="en-US" altLang="ko-KR" sz="2200" dirty="0"/>
              <a:t>(2004, Mort et al.)</a:t>
            </a:r>
          </a:p>
          <a:p>
            <a:pPr lvl="1"/>
            <a:r>
              <a:rPr lang="ko-KR" altLang="en-US" sz="2200" dirty="0" err="1"/>
              <a:t>기관삽관</a:t>
            </a:r>
            <a:r>
              <a:rPr lang="ko-KR" altLang="en-US" sz="2200" dirty="0"/>
              <a:t> </a:t>
            </a:r>
            <a:r>
              <a:rPr lang="en-US" altLang="ko-KR" sz="2200" dirty="0"/>
              <a:t>50</a:t>
            </a:r>
            <a:r>
              <a:rPr lang="ko-KR" altLang="en-US" sz="2200" dirty="0"/>
              <a:t>건 당 </a:t>
            </a:r>
            <a:r>
              <a:rPr lang="en-US" altLang="ko-KR" sz="2200" dirty="0"/>
              <a:t>1</a:t>
            </a:r>
            <a:r>
              <a:rPr lang="ko-KR" altLang="en-US" sz="2200" dirty="0"/>
              <a:t>회의</a:t>
            </a:r>
            <a:r>
              <a:rPr lang="en-US" altLang="ko-KR" sz="2200" dirty="0"/>
              <a:t> </a:t>
            </a:r>
            <a:r>
              <a:rPr lang="ko-KR" altLang="en-US" sz="2200" dirty="0"/>
              <a:t>빈도로 심정지 발생</a:t>
            </a:r>
            <a:endParaRPr lang="en-US" altLang="ko-KR" sz="2200" dirty="0"/>
          </a:p>
          <a:p>
            <a:pPr lvl="1"/>
            <a:r>
              <a:rPr lang="ko-KR" altLang="en-US" sz="2200" dirty="0"/>
              <a:t>심정지의 대부분</a:t>
            </a:r>
            <a:r>
              <a:rPr lang="en-US" altLang="ko-KR" sz="2200" dirty="0"/>
              <a:t>(83%)</a:t>
            </a:r>
            <a:r>
              <a:rPr lang="ko-KR" altLang="en-US" sz="2200" dirty="0"/>
              <a:t>은 </a:t>
            </a:r>
            <a:r>
              <a:rPr lang="ko-KR" altLang="en-US" sz="2200" dirty="0" err="1"/>
              <a:t>저산소혈증에</a:t>
            </a:r>
            <a:r>
              <a:rPr lang="ko-KR" altLang="en-US" sz="2200" dirty="0"/>
              <a:t> 기인</a:t>
            </a:r>
            <a:endParaRPr lang="en-US" altLang="ko-KR" sz="2200" dirty="0"/>
          </a:p>
          <a:p>
            <a:pPr lvl="1"/>
            <a:r>
              <a:rPr lang="ko-KR" altLang="en-US" sz="2200" dirty="0"/>
              <a:t>이러한 </a:t>
            </a:r>
            <a:r>
              <a:rPr lang="ko-KR" altLang="en-US" sz="2200" dirty="0" err="1"/>
              <a:t>저산소혈증의</a:t>
            </a:r>
            <a:r>
              <a:rPr lang="ko-KR" altLang="en-US" sz="2200" dirty="0"/>
              <a:t> </a:t>
            </a:r>
            <a:r>
              <a:rPr lang="en-US" altLang="ko-KR" sz="2200" dirty="0"/>
              <a:t>63%</a:t>
            </a:r>
            <a:r>
              <a:rPr lang="ko-KR" altLang="en-US" sz="2200" dirty="0"/>
              <a:t>는 식도내 </a:t>
            </a:r>
            <a:r>
              <a:rPr lang="ko-KR" altLang="en-US" sz="2200" dirty="0" err="1"/>
              <a:t>삽관에</a:t>
            </a:r>
            <a:r>
              <a:rPr lang="ko-KR" altLang="en-US" sz="2200" dirty="0"/>
              <a:t> 기인</a:t>
            </a:r>
            <a:endParaRPr lang="en-US" altLang="ko-KR" sz="2200" dirty="0"/>
          </a:p>
          <a:p>
            <a:pPr marL="457200" lvl="1" indent="0">
              <a:buNone/>
            </a:pPr>
            <a:endParaRPr lang="en-US" altLang="ko-KR" sz="2200" dirty="0"/>
          </a:p>
          <a:p>
            <a:r>
              <a:rPr lang="en-US" altLang="ko-KR" sz="2200" dirty="0"/>
              <a:t>ICU </a:t>
            </a:r>
            <a:r>
              <a:rPr lang="ko-KR" altLang="en-US" sz="2200" dirty="0"/>
              <a:t>에서 수행되는 </a:t>
            </a:r>
            <a:r>
              <a:rPr lang="ko-KR" altLang="en-US" sz="2200" dirty="0" err="1"/>
              <a:t>기관삽관과</a:t>
            </a:r>
            <a:r>
              <a:rPr lang="ko-KR" altLang="en-US" sz="2200" dirty="0"/>
              <a:t> 관련한</a:t>
            </a:r>
            <a:r>
              <a:rPr lang="en-US" altLang="ko-KR" sz="2200" dirty="0"/>
              <a:t>,</a:t>
            </a:r>
            <a:r>
              <a:rPr lang="ko-KR" altLang="en-US" sz="2200" dirty="0"/>
              <a:t> 심정지와 사망에 대한 다기관 코호트 연구 </a:t>
            </a:r>
            <a:r>
              <a:rPr lang="en-US" altLang="ko-KR" sz="2200" dirty="0"/>
              <a:t>(2018, De Jong et al.)</a:t>
            </a:r>
          </a:p>
          <a:p>
            <a:pPr lvl="1"/>
            <a:r>
              <a:rPr lang="ko-KR" altLang="en-US" sz="2200" dirty="0" err="1"/>
              <a:t>기관삽관</a:t>
            </a:r>
            <a:r>
              <a:rPr lang="ko-KR" altLang="en-US" sz="2200" dirty="0"/>
              <a:t> </a:t>
            </a:r>
            <a:r>
              <a:rPr lang="en-US" altLang="ko-KR" sz="2200" dirty="0"/>
              <a:t>40</a:t>
            </a:r>
            <a:r>
              <a:rPr lang="ko-KR" altLang="en-US" sz="2200" dirty="0"/>
              <a:t>건 당 </a:t>
            </a:r>
            <a:r>
              <a:rPr lang="en-US" altLang="ko-KR" sz="2200" dirty="0"/>
              <a:t>1</a:t>
            </a:r>
            <a:r>
              <a:rPr lang="ko-KR" altLang="en-US" sz="2200" dirty="0"/>
              <a:t>회의 빈도로 심정지 발생</a:t>
            </a:r>
            <a:endParaRPr lang="en-US" altLang="ko-KR" sz="2200" dirty="0"/>
          </a:p>
          <a:p>
            <a:pPr lvl="1"/>
            <a:r>
              <a:rPr lang="ko-KR" altLang="en-US" sz="2200" dirty="0"/>
              <a:t>심정지 발생은 </a:t>
            </a:r>
            <a:r>
              <a:rPr lang="en-US" altLang="ko-KR" sz="2200" dirty="0"/>
              <a:t>28</a:t>
            </a:r>
            <a:r>
              <a:rPr lang="ko-KR" altLang="en-US" sz="2200" dirty="0"/>
              <a:t>일 사망률의 증가와 연관됨</a:t>
            </a:r>
            <a:endParaRPr lang="en-US" altLang="ko-KR" sz="2200" dirty="0"/>
          </a:p>
          <a:p>
            <a:pPr lvl="1"/>
            <a:endParaRPr lang="en-US" altLang="ko-KR" sz="2200" dirty="0"/>
          </a:p>
          <a:p>
            <a:r>
              <a:rPr lang="ko-KR" altLang="en-US" sz="2400" dirty="0"/>
              <a:t>따라서</a:t>
            </a:r>
            <a:r>
              <a:rPr lang="en-US" altLang="ko-KR" sz="2400" dirty="0"/>
              <a:t>, </a:t>
            </a:r>
            <a:r>
              <a:rPr lang="ko-KR" altLang="en-US" sz="2400" b="1" dirty="0"/>
              <a:t>실패 없는 정확한 </a:t>
            </a:r>
            <a:r>
              <a:rPr lang="ko-KR" altLang="en-US" sz="2400" b="1" dirty="0" err="1"/>
              <a:t>기도삽관은</a:t>
            </a:r>
            <a:r>
              <a:rPr lang="ko-KR" altLang="en-US" sz="2400" b="1" dirty="0"/>
              <a:t> 환자의 예후 개선에 중요</a:t>
            </a:r>
            <a:endParaRPr lang="en-US" altLang="ko-KR" sz="2400" b="1" dirty="0"/>
          </a:p>
        </p:txBody>
      </p:sp>
    </p:spTree>
    <p:extLst>
      <p:ext uri="{BB962C8B-B14F-4D97-AF65-F5344CB8AC3E}">
        <p14:creationId xmlns:p14="http://schemas.microsoft.com/office/powerpoint/2010/main" val="1897838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F2E7A213-DEE5-4C3E-98AD-9235BAA6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latinLnBrk="0"/>
            <a:r>
              <a:rPr lang="ko-KR" altLang="en-US" sz="37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빠른연속기관삽관</a:t>
            </a:r>
            <a:r>
              <a:rPr lang="en-US" altLang="ko-KR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altLang="ko-KR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ko-KR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(Rapid Sequence Intubation)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Others에 있는 핀">
            <a:extLst>
              <a:ext uri="{FF2B5EF4-FFF2-40B4-BE49-F238E27FC236}">
                <a16:creationId xmlns:a16="http://schemas.microsoft.com/office/drawing/2014/main" id="{DD65E24F-E87B-457C-B6FF-3C6A7F9FD3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" b="-2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">
            <a:extLst>
              <a:ext uri="{FF2B5EF4-FFF2-40B4-BE49-F238E27FC236}">
                <a16:creationId xmlns:a16="http://schemas.microsoft.com/office/drawing/2014/main" id="{87CC8EC9-F1F1-4730-A85C-F9D4248FF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1953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106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/>
              <a:t>Resuscitate before </a:t>
            </a:r>
            <a:r>
              <a:rPr lang="en-US" altLang="ko-KR" sz="4400" dirty="0" smtClean="0"/>
              <a:t>Intubate !</a:t>
            </a:r>
            <a:endParaRPr lang="ko-KR" altLang="en-US" sz="44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66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이상적인 </a:t>
            </a:r>
            <a:r>
              <a:rPr lang="ko-KR" altLang="en-US" dirty="0" err="1"/>
              <a:t>기관삽관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400" dirty="0"/>
              <a:t>한 번에 </a:t>
            </a:r>
            <a:r>
              <a:rPr lang="ko-KR" altLang="en-US" sz="2400" dirty="0" err="1" smtClean="0"/>
              <a:t>저산소혈증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없이 </a:t>
            </a:r>
            <a:r>
              <a:rPr lang="en-US" altLang="ko-KR" sz="2400" dirty="0"/>
              <a:t>(First Pass Success Without Hypoxemia)</a:t>
            </a:r>
          </a:p>
          <a:p>
            <a:r>
              <a:rPr lang="ko-KR" altLang="en-US" sz="2400" dirty="0"/>
              <a:t>혈압 저하 없이</a:t>
            </a:r>
            <a:endParaRPr lang="en-US" altLang="ko-KR" sz="2400" dirty="0"/>
          </a:p>
          <a:p>
            <a:r>
              <a:rPr lang="ko-KR" altLang="en-US" sz="2400" dirty="0"/>
              <a:t>삽관 전후 흡인</a:t>
            </a:r>
            <a:r>
              <a:rPr lang="en-US" altLang="ko-KR" sz="2400" dirty="0"/>
              <a:t>(aspiration)</a:t>
            </a:r>
            <a:r>
              <a:rPr lang="ko-KR" altLang="en-US" sz="2400" dirty="0"/>
              <a:t> 없이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ko-KR" altLang="en-US" sz="2400" dirty="0"/>
              <a:t>삽관 시 환자가 의식이 없을 것 </a:t>
            </a:r>
            <a:r>
              <a:rPr lang="en-US" altLang="ko-KR" sz="2400" dirty="0"/>
              <a:t>(Patient comfort</a:t>
            </a:r>
            <a:r>
              <a:rPr lang="ko-KR" altLang="en-US" sz="2400" dirty="0"/>
              <a:t>를 위해</a:t>
            </a:r>
            <a:r>
              <a:rPr lang="en-US" altLang="ko-KR" sz="2400" dirty="0"/>
              <a:t>)</a:t>
            </a:r>
          </a:p>
          <a:p>
            <a:pPr lvl="1"/>
            <a:r>
              <a:rPr lang="en-US" altLang="ko-KR" dirty="0"/>
              <a:t>“</a:t>
            </a:r>
            <a:r>
              <a:rPr lang="en-US" altLang="ko-KR" dirty="0" err="1"/>
              <a:t>suxamethonium</a:t>
            </a:r>
            <a:r>
              <a:rPr lang="en-US" altLang="ko-KR" dirty="0"/>
              <a:t> and an apology”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389582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1447</Words>
  <Application>Microsoft Office PowerPoint</Application>
  <PresentationFormat>와이드스크린</PresentationFormat>
  <Paragraphs>209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0" baseType="lpstr">
      <vt:lpstr>맑은 고딕</vt:lpstr>
      <vt:lpstr>Arial</vt:lpstr>
      <vt:lpstr>Office 테마</vt:lpstr>
      <vt:lpstr>Airway Management in Critical Illness</vt:lpstr>
      <vt:lpstr>호흡부전</vt:lpstr>
      <vt:lpstr>PowerPoint 프레젠테이션</vt:lpstr>
      <vt:lpstr>PowerPoint 프레젠테이션</vt:lpstr>
      <vt:lpstr>주제 선정의 동기</vt:lpstr>
      <vt:lpstr>양질의 기관삽관이 중요한 이유</vt:lpstr>
      <vt:lpstr>빠른연속기관삽관 (Rapid Sequence Intubation)</vt:lpstr>
      <vt:lpstr>Resuscitate before Intubate !</vt:lpstr>
      <vt:lpstr>이상적인 기관삽관</vt:lpstr>
      <vt:lpstr>5 Key Questions</vt:lpstr>
      <vt:lpstr>1. Position : Ramped versus Sniffing</vt:lpstr>
      <vt:lpstr>1. Position : Ramped versus Sniffing</vt:lpstr>
      <vt:lpstr>PowerPoint 프레젠테이션</vt:lpstr>
      <vt:lpstr>PowerPoint 프레젠테이션</vt:lpstr>
      <vt:lpstr>PowerPoint 프레젠테이션</vt:lpstr>
      <vt:lpstr>1. Position : Ramped versus Sniffing</vt:lpstr>
      <vt:lpstr>5 Key Questions</vt:lpstr>
      <vt:lpstr>2. Preoxygenation : Triple 15 Rule</vt:lpstr>
      <vt:lpstr>PowerPoint 프레젠테이션</vt:lpstr>
      <vt:lpstr>PowerPoint 프레젠테이션</vt:lpstr>
      <vt:lpstr>PowerPoint 프레젠테이션</vt:lpstr>
      <vt:lpstr>2. Preoxygenation : Triple 15 Rule</vt:lpstr>
      <vt:lpstr>5 Key Questions</vt:lpstr>
      <vt:lpstr>3. Sedation and Paralysis</vt:lpstr>
      <vt:lpstr>3. Sedation and Paralysis</vt:lpstr>
      <vt:lpstr>3. Sedation and Paralysis</vt:lpstr>
      <vt:lpstr>3. Sedation and Paralysis</vt:lpstr>
      <vt:lpstr>5 Key Questions</vt:lpstr>
      <vt:lpstr>4. Intubation</vt:lpstr>
      <vt:lpstr>4. Intubation</vt:lpstr>
      <vt:lpstr>4. Intubation</vt:lpstr>
      <vt:lpstr>5 Key Questions</vt:lpstr>
      <vt:lpstr>5. Sedation</vt:lpstr>
      <vt:lpstr>5. Sedation</vt:lpstr>
      <vt:lpstr>5. Sedation</vt:lpstr>
      <vt:lpstr>5. Sedation</vt:lpstr>
      <vt:lpstr>Take home message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Airway Management in Critical Illness</dc:title>
  <dc:creator>김 강준</dc:creator>
  <cp:lastModifiedBy>김강준(내과학교실)</cp:lastModifiedBy>
  <cp:revision>41</cp:revision>
  <dcterms:created xsi:type="dcterms:W3CDTF">2020-05-19T13:41:33Z</dcterms:created>
  <dcterms:modified xsi:type="dcterms:W3CDTF">2020-05-20T22:11:05Z</dcterms:modified>
</cp:coreProperties>
</file>