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8" r:id="rId13"/>
    <p:sldId id="266" r:id="rId14"/>
    <p:sldId id="269" r:id="rId15"/>
    <p:sldId id="267" r:id="rId16"/>
    <p:sldId id="271" r:id="rId17"/>
    <p:sldId id="272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CF484-D65C-49D1-A45B-3F8BEFCC822A}" type="datetimeFigureOut">
              <a:rPr lang="ko-KR" altLang="en-US" smtClean="0"/>
              <a:t>2013-05-15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8BDA5-899F-481E-9382-FA476821706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FA7758F-7264-4E77-8822-BC2AA4406D4D}" type="datetimeFigureOut">
              <a:rPr lang="ko-KR" altLang="en-US" smtClean="0"/>
              <a:pPr/>
              <a:t>2013-05-15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F52A3C-C985-4D91-86BF-13F4A2A4AF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3116"/>
            <a:ext cx="7143800" cy="143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1" y="1500174"/>
            <a:ext cx="3122105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929066"/>
            <a:ext cx="75057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57166"/>
            <a:ext cx="5429288" cy="623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50"/>
            <a:ext cx="5500726" cy="343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0"/>
            <a:ext cx="5000660" cy="699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285860"/>
            <a:ext cx="5572164" cy="5760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14422"/>
            <a:ext cx="559694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Long-term follow-up data for screening-detected pure GGO</a:t>
            </a:r>
          </a:p>
          <a:p>
            <a:pPr lvl="1"/>
            <a:r>
              <a:rPr lang="en-US" altLang="ko-KR" dirty="0" smtClean="0"/>
              <a:t>Previous two </a:t>
            </a:r>
            <a:r>
              <a:rPr lang="en-US" altLang="ko-KR" dirty="0" smtClean="0"/>
              <a:t>study : history </a:t>
            </a:r>
            <a:r>
              <a:rPr lang="en-US" altLang="ko-KR" dirty="0" smtClean="0"/>
              <a:t>of lung cancer</a:t>
            </a:r>
          </a:p>
          <a:p>
            <a:pPr lvl="2"/>
            <a:r>
              <a:rPr lang="en-US" altLang="ko-KR" dirty="0" smtClean="0"/>
              <a:t>R</a:t>
            </a:r>
            <a:r>
              <a:rPr lang="en-US" altLang="ko-KR" dirty="0" smtClean="0"/>
              <a:t>isk factor</a:t>
            </a:r>
            <a:r>
              <a:rPr lang="en-US" altLang="ko-KR" dirty="0" smtClean="0"/>
              <a:t> </a:t>
            </a:r>
            <a:r>
              <a:rPr lang="en-US" altLang="ko-KR" dirty="0" smtClean="0"/>
              <a:t>for GGO </a:t>
            </a:r>
            <a:r>
              <a:rPr lang="en-US" altLang="ko-KR" dirty="0" smtClean="0"/>
              <a:t>growth </a:t>
            </a:r>
            <a:r>
              <a:rPr lang="en-US" altLang="ko-KR" dirty="0" smtClean="0"/>
              <a:t>, high malignancy </a:t>
            </a:r>
            <a:r>
              <a:rPr lang="en-US" altLang="ko-KR" dirty="0" smtClean="0"/>
              <a:t>rate</a:t>
            </a:r>
          </a:p>
          <a:p>
            <a:r>
              <a:rPr lang="en-US" altLang="ko-KR" dirty="0" smtClean="0"/>
              <a:t>Median volume doubling time: 769days</a:t>
            </a:r>
          </a:p>
          <a:p>
            <a:pPr lvl="1"/>
            <a:r>
              <a:rPr lang="en-US" altLang="ko-KR" i="1" dirty="0" smtClean="0"/>
              <a:t>Hasegawa et al. : 831days (pure) </a:t>
            </a:r>
            <a:r>
              <a:rPr lang="en-US" altLang="ko-KR" i="1" dirty="0" err="1" smtClean="0"/>
              <a:t>vs</a:t>
            </a:r>
            <a:r>
              <a:rPr lang="en-US" altLang="ko-KR" i="1" dirty="0" smtClean="0"/>
              <a:t> 457days (mixed)</a:t>
            </a:r>
            <a:endParaRPr lang="en-US" altLang="ko-KR" i="1" dirty="0" smtClean="0"/>
          </a:p>
          <a:p>
            <a:pPr lvl="1"/>
            <a:r>
              <a:rPr lang="en-US" altLang="ko-KR" dirty="0" smtClean="0"/>
              <a:t>Five mixed GGOs (excluded) : 60%(growth), 488days</a:t>
            </a:r>
          </a:p>
          <a:p>
            <a:r>
              <a:rPr lang="en-US" altLang="ko-KR" dirty="0" smtClean="0"/>
              <a:t>Clinical course of growing pure GGO</a:t>
            </a:r>
          </a:p>
          <a:p>
            <a:pPr lvl="1"/>
            <a:r>
              <a:rPr lang="en-US" altLang="ko-KR" dirty="0" smtClean="0"/>
              <a:t>Clinically indolent </a:t>
            </a:r>
          </a:p>
          <a:p>
            <a:pPr lvl="2"/>
            <a:r>
              <a:rPr lang="en-US" altLang="ko-KR" dirty="0" smtClean="0"/>
              <a:t>V</a:t>
            </a:r>
            <a:r>
              <a:rPr lang="en-US" altLang="ko-KR" dirty="0" smtClean="0"/>
              <a:t>olume doubling time &gt;400days : 11 of 12 (91.7%)</a:t>
            </a:r>
          </a:p>
          <a:p>
            <a:pPr lvl="2"/>
            <a:r>
              <a:rPr lang="en-US" altLang="ko-KR" dirty="0" err="1" smtClean="0"/>
              <a:t>Adenoca</a:t>
            </a:r>
            <a:r>
              <a:rPr lang="en-US" altLang="ko-KR" dirty="0" smtClean="0"/>
              <a:t>. in situ or minimally invasive </a:t>
            </a:r>
            <a:r>
              <a:rPr lang="en-US" altLang="ko-KR" dirty="0" err="1" smtClean="0"/>
              <a:t>adnoca</a:t>
            </a:r>
            <a:r>
              <a:rPr lang="en-US" altLang="ko-KR" dirty="0" smtClean="0"/>
              <a:t>. (72.7%)</a:t>
            </a:r>
          </a:p>
          <a:p>
            <a:pPr lvl="1"/>
            <a:r>
              <a:rPr lang="en-US" altLang="ko-KR" dirty="0" smtClean="0"/>
              <a:t>But, some – invasive carcinoma (27.3%), LN </a:t>
            </a:r>
            <a:r>
              <a:rPr lang="en-US" altLang="ko-KR" dirty="0" err="1" smtClean="0"/>
              <a:t>mets</a:t>
            </a:r>
            <a:r>
              <a:rPr lang="en-US" altLang="ko-KR" dirty="0" smtClean="0"/>
              <a:t> (9.1%)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Dicussion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Initial </a:t>
            </a:r>
            <a:r>
              <a:rPr lang="en-US" altLang="ko-KR" dirty="0" smtClean="0"/>
              <a:t>size </a:t>
            </a:r>
            <a:r>
              <a:rPr lang="en-US" altLang="ko-KR" dirty="0" smtClean="0"/>
              <a:t>&amp; new development </a:t>
            </a:r>
            <a:r>
              <a:rPr lang="en-US" altLang="ko-KR" dirty="0" smtClean="0"/>
              <a:t>of a solid </a:t>
            </a:r>
            <a:r>
              <a:rPr lang="en-US" altLang="ko-KR" dirty="0" smtClean="0"/>
              <a:t>portion – associated with nodule growth</a:t>
            </a:r>
          </a:p>
          <a:p>
            <a:pPr lvl="1"/>
            <a:r>
              <a:rPr lang="en-US" altLang="ko-KR" sz="2400" dirty="0" smtClean="0"/>
              <a:t>7.7% (&lt;5mm), 5.7%(5-7mm), 20.0%(8-9mm), 42.9% (&gt;10mm)</a:t>
            </a:r>
          </a:p>
          <a:p>
            <a:pPr lvl="1"/>
            <a:r>
              <a:rPr lang="en-US" altLang="ko-KR" sz="2400" dirty="0" smtClean="0"/>
              <a:t>Recent guidelines recommend </a:t>
            </a:r>
            <a:r>
              <a:rPr lang="en-US" altLang="ko-KR" sz="2400" dirty="0" smtClean="0"/>
              <a:t>no further follow-up for pure GGO </a:t>
            </a:r>
            <a:r>
              <a:rPr lang="en-US" altLang="ko-KR" sz="2400" dirty="0" smtClean="0"/>
              <a:t>lung nodules &lt; 5 mm</a:t>
            </a:r>
          </a:p>
          <a:p>
            <a:pPr lvl="2"/>
            <a:r>
              <a:rPr lang="en-US" altLang="ko-KR" sz="2200" dirty="0" smtClean="0"/>
              <a:t>But growth of 4mm pure GGO nodule, </a:t>
            </a:r>
          </a:p>
          <a:p>
            <a:pPr lvl="2"/>
            <a:r>
              <a:rPr lang="en-US" altLang="ko-KR" sz="2200" dirty="0" smtClean="0"/>
              <a:t>Follow-up duration should be extended to 5 or 10 years	</a:t>
            </a:r>
          </a:p>
          <a:p>
            <a:pPr lvl="1"/>
            <a:endParaRPr lang="en-US" altLang="ko-KR" sz="24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Dicussion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Limitations</a:t>
            </a:r>
          </a:p>
          <a:p>
            <a:pPr lvl="1"/>
            <a:r>
              <a:rPr lang="en-US" altLang="ko-KR" dirty="0" smtClean="0"/>
              <a:t>Heterogeneous follow-up CT scan protocol and duration </a:t>
            </a:r>
          </a:p>
          <a:p>
            <a:pPr lvl="1"/>
            <a:r>
              <a:rPr lang="en-US" altLang="ko-KR" dirty="0" smtClean="0"/>
              <a:t>Not all patients undergo tissue confirmation</a:t>
            </a:r>
          </a:p>
          <a:p>
            <a:pPr lvl="1"/>
            <a:r>
              <a:rPr lang="en-US" altLang="ko-KR" dirty="0" smtClean="0"/>
              <a:t>Difficulty to evaluate accurate size change and volume doubling time </a:t>
            </a:r>
          </a:p>
          <a:p>
            <a:r>
              <a:rPr lang="en-US" altLang="ko-KR" dirty="0" smtClean="0"/>
              <a:t>In conclusion</a:t>
            </a:r>
          </a:p>
          <a:p>
            <a:pPr lvl="1"/>
            <a:r>
              <a:rPr lang="en-US" altLang="ko-KR" sz="2000" dirty="0" smtClean="0"/>
              <a:t>90% of the </a:t>
            </a:r>
            <a:r>
              <a:rPr lang="en-US" altLang="ko-KR" sz="2000" dirty="0" smtClean="0"/>
              <a:t>screening-detected pure </a:t>
            </a:r>
            <a:r>
              <a:rPr lang="en-US" altLang="ko-KR" sz="2000" dirty="0" smtClean="0"/>
              <a:t>GGO lung nodules </a:t>
            </a:r>
            <a:endParaRPr lang="en-US" altLang="ko-KR" sz="2000" dirty="0" smtClean="0"/>
          </a:p>
          <a:p>
            <a:pPr lvl="2"/>
            <a:r>
              <a:rPr lang="en-US" altLang="ko-KR" sz="1800" dirty="0" smtClean="0"/>
              <a:t>not </a:t>
            </a:r>
            <a:r>
              <a:rPr lang="en-US" altLang="ko-KR" sz="1800" dirty="0" smtClean="0"/>
              <a:t>grow during </a:t>
            </a:r>
            <a:r>
              <a:rPr lang="en-US" altLang="ko-KR" sz="1800" dirty="0" smtClean="0"/>
              <a:t>long term follow-up (no </a:t>
            </a:r>
            <a:r>
              <a:rPr lang="en-US" altLang="ko-KR" sz="1800" dirty="0" smtClean="0"/>
              <a:t>history of </a:t>
            </a:r>
            <a:r>
              <a:rPr lang="en-US" altLang="ko-KR" sz="1800" dirty="0" smtClean="0"/>
              <a:t>malignancy)</a:t>
            </a:r>
          </a:p>
          <a:p>
            <a:pPr lvl="1"/>
            <a:r>
              <a:rPr lang="en-US" altLang="ko-KR" sz="2000" dirty="0" smtClean="0"/>
              <a:t>Most of growing </a:t>
            </a:r>
            <a:r>
              <a:rPr lang="en-US" altLang="ko-KR" sz="2000" dirty="0" smtClean="0"/>
              <a:t>nodules (</a:t>
            </a:r>
            <a:r>
              <a:rPr lang="en-US" altLang="ko-KR" sz="2000" dirty="0" smtClean="0"/>
              <a:t>9.8%) have an indolent clinical course (11of 12 confirmed as primary lung cancer)</a:t>
            </a:r>
          </a:p>
          <a:p>
            <a:pPr lvl="2"/>
            <a:r>
              <a:rPr lang="en-US" altLang="ko-KR" sz="1800" dirty="0" smtClean="0"/>
              <a:t>Strategy of long-term </a:t>
            </a:r>
            <a:r>
              <a:rPr lang="en-US" altLang="ko-KR" sz="1800" dirty="0" smtClean="0"/>
              <a:t>follow-up and selective surgery for </a:t>
            </a:r>
            <a:r>
              <a:rPr lang="en-US" altLang="ko-KR" sz="1800" dirty="0" smtClean="0"/>
              <a:t>growing nodules </a:t>
            </a:r>
          </a:p>
          <a:p>
            <a:pPr lvl="2"/>
            <a:endParaRPr lang="en-US" altLang="ko-KR" sz="1800" dirty="0" smtClean="0"/>
          </a:p>
          <a:p>
            <a:pPr lvl="1"/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Low-dose </a:t>
            </a:r>
            <a:r>
              <a:rPr lang="en-US" altLang="ko-KR" dirty="0"/>
              <a:t>CT (LDCT) </a:t>
            </a:r>
            <a:r>
              <a:rPr lang="en-US" altLang="ko-KR" dirty="0" smtClean="0"/>
              <a:t>scanning for lung </a:t>
            </a:r>
            <a:r>
              <a:rPr lang="en-US" altLang="ko-KR" dirty="0"/>
              <a:t>cancer </a:t>
            </a:r>
            <a:r>
              <a:rPr lang="en-US" altLang="ko-KR" dirty="0" smtClean="0"/>
              <a:t>screening has increased since 1990’s</a:t>
            </a:r>
            <a:endParaRPr lang="en-US" altLang="ko-KR" dirty="0" smtClean="0"/>
          </a:p>
          <a:p>
            <a:pPr lvl="2"/>
            <a:r>
              <a:rPr lang="en-US" altLang="ko-KR" dirty="0"/>
              <a:t>The National Lung Cancer Screening Trial in </a:t>
            </a:r>
            <a:r>
              <a:rPr lang="en-US" altLang="ko-KR" dirty="0" smtClean="0"/>
              <a:t>the United States: reduces mortality from lung </a:t>
            </a:r>
            <a:r>
              <a:rPr lang="en-US" altLang="ko-KR" dirty="0" smtClean="0"/>
              <a:t>cancer</a:t>
            </a:r>
          </a:p>
          <a:p>
            <a:pPr lvl="2"/>
            <a:endParaRPr lang="en-US" altLang="ko-KR" dirty="0" smtClean="0"/>
          </a:p>
          <a:p>
            <a:r>
              <a:rPr lang="en-US" altLang="ko-KR" dirty="0" smtClean="0"/>
              <a:t>Ground-glass </a:t>
            </a:r>
            <a:r>
              <a:rPr lang="en-US" altLang="ko-KR" dirty="0"/>
              <a:t>opacities (GGOs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/>
              <a:t>lesions of homogenous density and </a:t>
            </a:r>
            <a:r>
              <a:rPr lang="en-US" altLang="ko-KR" dirty="0" smtClean="0"/>
              <a:t>with hazy </a:t>
            </a:r>
            <a:r>
              <a:rPr lang="en-US" altLang="ko-KR" dirty="0"/>
              <a:t>increase in density in the lung </a:t>
            </a:r>
            <a:r>
              <a:rPr lang="en-US" altLang="ko-KR" dirty="0" smtClean="0"/>
              <a:t>field</a:t>
            </a:r>
          </a:p>
          <a:p>
            <a:pPr lvl="1"/>
            <a:r>
              <a:rPr lang="en-US" altLang="ko-KR" dirty="0" smtClean="0"/>
              <a:t>not </a:t>
            </a:r>
            <a:r>
              <a:rPr lang="en-US" altLang="ko-KR" dirty="0"/>
              <a:t>obscure the </a:t>
            </a:r>
            <a:r>
              <a:rPr lang="en-US" altLang="ko-KR" dirty="0" err="1"/>
              <a:t>bronchovascular</a:t>
            </a:r>
            <a:r>
              <a:rPr lang="en-US" altLang="ko-KR" dirty="0"/>
              <a:t> </a:t>
            </a:r>
            <a:r>
              <a:rPr lang="en-US" altLang="ko-KR" dirty="0" smtClean="0"/>
              <a:t>structure</a:t>
            </a:r>
          </a:p>
          <a:p>
            <a:pPr lvl="1"/>
            <a:r>
              <a:rPr lang="en-US" altLang="ko-KR" dirty="0" smtClean="0"/>
              <a:t>0.2% ~ 0.5% of screened populations</a:t>
            </a:r>
          </a:p>
          <a:p>
            <a:pPr lvl="1">
              <a:buNone/>
            </a:pP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Ground-glass opacities (GGOs)</a:t>
            </a:r>
          </a:p>
          <a:p>
            <a:pPr lvl="1"/>
            <a:r>
              <a:rPr lang="en-US" altLang="ko-KR" dirty="0" smtClean="0"/>
              <a:t>Benign ~ malignant disease</a:t>
            </a:r>
          </a:p>
          <a:p>
            <a:pPr lvl="1"/>
            <a:r>
              <a:rPr lang="en-US" altLang="ko-KR" dirty="0" smtClean="0"/>
              <a:t>Persistent focal GGOs &gt; 3 months</a:t>
            </a:r>
          </a:p>
          <a:p>
            <a:pPr lvl="2"/>
            <a:r>
              <a:rPr lang="en-US" altLang="ko-KR" dirty="0"/>
              <a:t>focal </a:t>
            </a:r>
            <a:r>
              <a:rPr lang="en-US" altLang="ko-KR" dirty="0" smtClean="0"/>
              <a:t>fibrosis</a:t>
            </a:r>
            <a:r>
              <a:rPr lang="en-US" altLang="ko-KR" dirty="0"/>
              <a:t>, </a:t>
            </a:r>
            <a:r>
              <a:rPr lang="en-US" altLang="ko-KR" dirty="0" smtClean="0"/>
              <a:t>atypical </a:t>
            </a:r>
            <a:r>
              <a:rPr lang="en-US" altLang="ko-KR" dirty="0" err="1" smtClean="0"/>
              <a:t>adenomatous</a:t>
            </a:r>
            <a:r>
              <a:rPr lang="en-US" altLang="ko-KR" dirty="0" smtClean="0"/>
              <a:t> </a:t>
            </a:r>
            <a:r>
              <a:rPr lang="en-US" altLang="ko-KR" dirty="0"/>
              <a:t>hyperplasia, </a:t>
            </a:r>
            <a:r>
              <a:rPr lang="en-US" altLang="ko-KR" dirty="0" err="1"/>
              <a:t>bronchoalveolar</a:t>
            </a:r>
            <a:r>
              <a:rPr lang="en-US" altLang="ko-KR" dirty="0"/>
              <a:t> carcinoma</a:t>
            </a:r>
            <a:r>
              <a:rPr lang="en-US" altLang="ko-KR" dirty="0" smtClean="0"/>
              <a:t>, and </a:t>
            </a:r>
            <a:r>
              <a:rPr lang="en-US" altLang="ko-KR" dirty="0"/>
              <a:t>invasive </a:t>
            </a:r>
            <a:r>
              <a:rPr lang="en-US" altLang="ko-KR" dirty="0" err="1" smtClean="0"/>
              <a:t>adenocarcinoma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Frequency of malignancy </a:t>
            </a:r>
          </a:p>
          <a:p>
            <a:pPr lvl="2"/>
            <a:r>
              <a:rPr lang="en-US" altLang="ko-KR" dirty="0" smtClean="0"/>
              <a:t>mixed GGO &gt; pure GGO in LDCT screening</a:t>
            </a:r>
          </a:p>
          <a:p>
            <a:pPr lvl="1"/>
            <a:r>
              <a:rPr lang="en-US" altLang="ko-KR" dirty="0" smtClean="0"/>
              <a:t>Grow slowly, natural history? </a:t>
            </a:r>
            <a:r>
              <a:rPr lang="en-US" altLang="ko-KR" dirty="0" err="1" smtClean="0"/>
              <a:t>Overdiagnosis</a:t>
            </a:r>
            <a:r>
              <a:rPr lang="en-US" altLang="ko-KR" dirty="0" smtClean="0"/>
              <a:t> bias?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purpose of study</a:t>
            </a:r>
          </a:p>
          <a:p>
            <a:pPr lvl="1"/>
            <a:r>
              <a:rPr lang="en-US" altLang="ko-KR" dirty="0" smtClean="0"/>
              <a:t>the </a:t>
            </a:r>
            <a:r>
              <a:rPr lang="en-US" altLang="ko-KR" dirty="0"/>
              <a:t>natural history of </a:t>
            </a:r>
            <a:r>
              <a:rPr lang="en-US" altLang="ko-KR" dirty="0" smtClean="0"/>
              <a:t>screening-detected pure </a:t>
            </a:r>
            <a:r>
              <a:rPr lang="en-US" altLang="ko-KR" dirty="0"/>
              <a:t>GGO nodules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long-term follow-up of  &gt; </a:t>
            </a:r>
            <a:r>
              <a:rPr lang="en-US" altLang="ko-KR" dirty="0"/>
              <a:t>2 years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patients </a:t>
            </a:r>
            <a:r>
              <a:rPr lang="en-US" altLang="ko-KR" dirty="0"/>
              <a:t>with no history of lung </a:t>
            </a:r>
            <a:r>
              <a:rPr lang="en-US" altLang="ko-KR" dirty="0" smtClean="0"/>
              <a:t>cancer or </a:t>
            </a:r>
            <a:r>
              <a:rPr lang="en-US" altLang="ko-KR" dirty="0"/>
              <a:t>other </a:t>
            </a:r>
            <a:r>
              <a:rPr lang="en-US" altLang="ko-KR" dirty="0" smtClean="0"/>
              <a:t>malignancy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Patients</a:t>
            </a:r>
          </a:p>
          <a:p>
            <a:pPr lvl="1"/>
            <a:r>
              <a:rPr lang="en-US" altLang="ko-KR" dirty="0" smtClean="0"/>
              <a:t>Retrospectively reviewed (1997.6~2006.10)</a:t>
            </a:r>
          </a:p>
          <a:p>
            <a:pPr lvl="1"/>
            <a:r>
              <a:rPr lang="en-US" altLang="ko-KR" dirty="0" smtClean="0"/>
              <a:t>Screening LDCT </a:t>
            </a:r>
            <a:r>
              <a:rPr lang="en-US" altLang="ko-KR" dirty="0"/>
              <a:t>at the Center for </a:t>
            </a:r>
            <a:r>
              <a:rPr lang="en-US" altLang="ko-KR" dirty="0" smtClean="0"/>
              <a:t>Health Promotion</a:t>
            </a:r>
            <a:r>
              <a:rPr lang="en-US" altLang="ko-KR" dirty="0"/>
              <a:t>, Samsung Medical Center (Seoul, South Korea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Inclusion criteria</a:t>
            </a:r>
          </a:p>
          <a:p>
            <a:pPr lvl="2"/>
            <a:r>
              <a:rPr lang="it-IT" altLang="ko-KR" dirty="0"/>
              <a:t>persistent, pure GGO lung </a:t>
            </a:r>
            <a:r>
              <a:rPr lang="it-IT" altLang="ko-KR" dirty="0" smtClean="0"/>
              <a:t>nodules</a:t>
            </a:r>
          </a:p>
          <a:p>
            <a:pPr lvl="2"/>
            <a:r>
              <a:rPr lang="en-US" altLang="ko-KR" dirty="0" smtClean="0"/>
              <a:t>Followed for &gt; </a:t>
            </a:r>
            <a:r>
              <a:rPr lang="en-US" altLang="ko-KR" dirty="0"/>
              <a:t>2 years after the initial LDCT </a:t>
            </a:r>
            <a:r>
              <a:rPr lang="en-US" altLang="ko-KR" dirty="0" smtClean="0"/>
              <a:t>scans	</a:t>
            </a:r>
          </a:p>
          <a:p>
            <a:pPr lvl="1"/>
            <a:r>
              <a:rPr lang="en-US" altLang="ko-KR" dirty="0" smtClean="0"/>
              <a:t>Exclusion criteria</a:t>
            </a:r>
          </a:p>
          <a:p>
            <a:pPr lvl="2"/>
            <a:r>
              <a:rPr lang="fr-FR" altLang="ko-KR" dirty="0"/>
              <a:t>transient GGO lung </a:t>
            </a:r>
            <a:r>
              <a:rPr lang="fr-FR" altLang="ko-KR" dirty="0" smtClean="0"/>
              <a:t>nodules</a:t>
            </a:r>
          </a:p>
          <a:p>
            <a:pPr lvl="2"/>
            <a:r>
              <a:rPr lang="fr-FR" altLang="ko-KR" dirty="0" smtClean="0"/>
              <a:t>diffuse </a:t>
            </a:r>
            <a:r>
              <a:rPr lang="fr-FR" altLang="ko-KR" dirty="0"/>
              <a:t>GGO lung </a:t>
            </a:r>
            <a:r>
              <a:rPr lang="fr-FR" altLang="ko-KR" dirty="0" smtClean="0"/>
              <a:t>lesions </a:t>
            </a:r>
            <a:r>
              <a:rPr lang="en-US" altLang="ko-KR" dirty="0" smtClean="0"/>
              <a:t>and </a:t>
            </a:r>
            <a:r>
              <a:rPr lang="en-US" altLang="ko-KR" dirty="0"/>
              <a:t>a suspicion of interstitial lung </a:t>
            </a:r>
            <a:r>
              <a:rPr lang="en-US" altLang="ko-KR" dirty="0" smtClean="0"/>
              <a:t>disease</a:t>
            </a:r>
          </a:p>
          <a:p>
            <a:pPr lvl="2"/>
            <a:r>
              <a:rPr lang="en-US" altLang="ko-KR" dirty="0" smtClean="0"/>
              <a:t>fibrotic </a:t>
            </a:r>
            <a:r>
              <a:rPr lang="en-US" altLang="ko-KR" dirty="0"/>
              <a:t>changes </a:t>
            </a:r>
            <a:r>
              <a:rPr lang="en-US" altLang="ko-KR" dirty="0" smtClean="0"/>
              <a:t>or </a:t>
            </a:r>
            <a:r>
              <a:rPr lang="en-US" altLang="ko-KR" dirty="0" err="1" smtClean="0"/>
              <a:t>bronchiolitis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confirmed </a:t>
            </a:r>
            <a:r>
              <a:rPr lang="en-US" altLang="ko-KR" dirty="0"/>
              <a:t>solid or mixed GGO nodule 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history </a:t>
            </a:r>
            <a:r>
              <a:rPr lang="en-US" altLang="ko-KR" dirty="0"/>
              <a:t>of previous primary lung </a:t>
            </a:r>
            <a:r>
              <a:rPr lang="en-US" altLang="ko-KR" dirty="0" smtClean="0"/>
              <a:t>cancer or </a:t>
            </a:r>
            <a:r>
              <a:rPr lang="en-US" altLang="ko-KR" dirty="0"/>
              <a:t>any other malignancy, 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resection </a:t>
            </a:r>
            <a:r>
              <a:rPr lang="en-US" altLang="ko-KR" dirty="0"/>
              <a:t>of GGO lung </a:t>
            </a:r>
            <a:r>
              <a:rPr lang="en-US" altLang="ko-KR" dirty="0" smtClean="0"/>
              <a:t>nodules within </a:t>
            </a:r>
            <a:r>
              <a:rPr lang="en-US" altLang="ko-KR" dirty="0"/>
              <a:t>2 </a:t>
            </a:r>
            <a:r>
              <a:rPr lang="en-US" altLang="ko-KR" dirty="0" smtClean="0"/>
              <a:t>years,</a:t>
            </a:r>
          </a:p>
          <a:p>
            <a:pPr lvl="2"/>
            <a:r>
              <a:rPr lang="en-US" altLang="ko-KR" dirty="0" smtClean="0"/>
              <a:t>failure </a:t>
            </a:r>
            <a:r>
              <a:rPr lang="en-US" altLang="ko-KR" dirty="0"/>
              <a:t>to undergo thin-section chest CT </a:t>
            </a:r>
            <a:r>
              <a:rPr lang="en-US" altLang="ko-KR" dirty="0" smtClean="0"/>
              <a:t>scans ( &lt; </a:t>
            </a:r>
            <a:r>
              <a:rPr lang="en-US" altLang="ko-KR" dirty="0"/>
              <a:t>2.5 mm) at the initial LDCT scan or during the </a:t>
            </a:r>
            <a:r>
              <a:rPr lang="en-US" altLang="ko-KR" dirty="0" smtClean="0"/>
              <a:t>follow-up period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CT Screening and Serial </a:t>
            </a:r>
            <a:r>
              <a:rPr lang="en-US" altLang="ko-KR" dirty="0" smtClean="0"/>
              <a:t>Follow-up</a:t>
            </a:r>
          </a:p>
          <a:p>
            <a:pPr lvl="1"/>
            <a:r>
              <a:rPr lang="en-US" altLang="ko-KR" dirty="0" smtClean="0"/>
              <a:t>CT scans</a:t>
            </a:r>
          </a:p>
          <a:p>
            <a:pPr lvl="2"/>
            <a:r>
              <a:rPr lang="en-US" altLang="ko-KR" dirty="0" smtClean="0"/>
              <a:t>a 64-detector row scanner, unenhanced helical technique </a:t>
            </a:r>
          </a:p>
          <a:p>
            <a:pPr lvl="3"/>
            <a:r>
              <a:rPr lang="en-US" altLang="ko-KR" dirty="0" smtClean="0"/>
              <a:t>1-mm section thickness (high-spatial-frequency algorithm)</a:t>
            </a:r>
          </a:p>
          <a:p>
            <a:pPr lvl="3"/>
            <a:r>
              <a:rPr lang="en-US" altLang="ko-KR" dirty="0" smtClean="0"/>
              <a:t>1990s : </a:t>
            </a:r>
            <a:r>
              <a:rPr lang="en-US" altLang="ko-KR" dirty="0" smtClean="0"/>
              <a:t>5-mm-thick </a:t>
            </a:r>
            <a:r>
              <a:rPr lang="en-US" altLang="ko-KR" dirty="0" smtClean="0"/>
              <a:t>reconstructions with single-detector scanner</a:t>
            </a:r>
          </a:p>
          <a:p>
            <a:pPr lvl="1"/>
            <a:r>
              <a:rPr lang="en-US" altLang="ko-KR" dirty="0" smtClean="0"/>
              <a:t>GGO with internal solid portion or diameter &gt;</a:t>
            </a:r>
            <a:r>
              <a:rPr lang="en-US" altLang="ko-KR" dirty="0" smtClean="0"/>
              <a:t>10mm</a:t>
            </a:r>
          </a:p>
          <a:p>
            <a:pPr lvl="1">
              <a:buNone/>
            </a:pPr>
            <a:r>
              <a:rPr lang="en-US" altLang="ko-KR" dirty="0" smtClean="0"/>
              <a:t> </a:t>
            </a:r>
            <a:r>
              <a:rPr lang="en-US" altLang="ko-KR" dirty="0" smtClean="0"/>
              <a:t>  </a:t>
            </a:r>
            <a:r>
              <a:rPr lang="en-US" altLang="ko-KR" dirty="0" smtClean="0"/>
              <a:t> </a:t>
            </a:r>
            <a:r>
              <a:rPr lang="en-US" altLang="ko-KR" dirty="0" smtClean="0"/>
              <a:t>-&gt; NAB or VATS</a:t>
            </a:r>
          </a:p>
          <a:p>
            <a:pPr lvl="1"/>
            <a:r>
              <a:rPr lang="en-US" altLang="ko-KR" dirty="0" smtClean="0"/>
              <a:t>GGO with &lt; 10mm without internal solid portion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 </a:t>
            </a:r>
            <a:r>
              <a:rPr lang="en-US" altLang="ko-KR" dirty="0" smtClean="0"/>
              <a:t> </a:t>
            </a:r>
            <a:r>
              <a:rPr lang="en-US" altLang="ko-KR" dirty="0" smtClean="0"/>
              <a:t>-&gt; </a:t>
            </a:r>
            <a:r>
              <a:rPr lang="en-US" altLang="ko-KR" dirty="0" smtClean="0"/>
              <a:t>3mo, 6mo, annually CT f/u</a:t>
            </a:r>
          </a:p>
          <a:p>
            <a:pPr lvl="2"/>
            <a:endParaRPr lang="en-US" altLang="ko-KR" sz="4000" dirty="0" smtClean="0"/>
          </a:p>
          <a:p>
            <a:pPr lvl="2"/>
            <a:endParaRPr lang="en-US" altLang="ko-KR" sz="3600" dirty="0" smtClean="0"/>
          </a:p>
          <a:p>
            <a:pPr lvl="2"/>
            <a:endParaRPr lang="en-US" altLang="ko-KR" sz="4000" dirty="0" smtClean="0"/>
          </a:p>
          <a:p>
            <a:pPr lvl="2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Radiologic Definition of GGO Nodules</a:t>
            </a:r>
          </a:p>
          <a:p>
            <a:pPr lvl="1"/>
            <a:r>
              <a:rPr lang="en-US" altLang="ko-KR" dirty="0" smtClean="0"/>
              <a:t>Tumor shadow disappearance rate (TDR)</a:t>
            </a:r>
          </a:p>
          <a:p>
            <a:pPr lvl="2"/>
            <a:r>
              <a:rPr lang="en-US" altLang="ko-KR" dirty="0" smtClean="0"/>
              <a:t>solid (TDR=1), mixed (0 &lt;TDR &lt; 1), </a:t>
            </a:r>
            <a:r>
              <a:rPr lang="it-IT" altLang="ko-KR" dirty="0" smtClean="0"/>
              <a:t>pure GGOs (TDR = 0)</a:t>
            </a:r>
          </a:p>
          <a:p>
            <a:pPr lvl="1"/>
            <a:r>
              <a:rPr lang="en-US" altLang="ko-KR" dirty="0" smtClean="0"/>
              <a:t> Size change of GGO nodule</a:t>
            </a:r>
          </a:p>
          <a:p>
            <a:pPr lvl="2"/>
            <a:r>
              <a:rPr lang="en-US" altLang="ko-KR" dirty="0" smtClean="0"/>
              <a:t>Increased (≥2mm)/unchanged/Decreased (≤2mm)</a:t>
            </a:r>
          </a:p>
          <a:p>
            <a:pPr lvl="1"/>
            <a:r>
              <a:rPr lang="en-US" altLang="ko-KR" dirty="0" smtClean="0"/>
              <a:t> Volume doubling time ( Initial –&gt; Final </a:t>
            </a:r>
            <a:r>
              <a:rPr lang="en-US" altLang="ko-KR" dirty="0" smtClean="0"/>
              <a:t>chest CT)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modified method of the Schwartz formula. </a:t>
            </a:r>
          </a:p>
          <a:p>
            <a:pPr lvl="1"/>
            <a:r>
              <a:rPr lang="en-US" altLang="ko-KR" dirty="0" smtClean="0"/>
              <a:t> Peripherally distribution</a:t>
            </a:r>
          </a:p>
          <a:p>
            <a:pPr lvl="2"/>
            <a:r>
              <a:rPr lang="en-US" altLang="ko-KR" dirty="0" smtClean="0"/>
              <a:t>located in the lateral two-thirds of the </a:t>
            </a:r>
            <a:r>
              <a:rPr lang="en-US" altLang="ko-KR" dirty="0" smtClean="0"/>
              <a:t>lung parenchyma </a:t>
            </a:r>
            <a:r>
              <a:rPr lang="en-US" altLang="ko-KR" dirty="0" smtClean="0"/>
              <a:t>on transverse CT scans.</a:t>
            </a:r>
            <a:endParaRPr lang="en-US" altLang="ko-KR" sz="4000" dirty="0" smtClean="0"/>
          </a:p>
          <a:p>
            <a:pPr lvl="2"/>
            <a:endParaRPr lang="en-US" altLang="ko-KR" sz="4400" dirty="0" smtClean="0"/>
          </a:p>
          <a:p>
            <a:pPr lvl="2"/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Surgery and </a:t>
            </a:r>
            <a:r>
              <a:rPr lang="en-US" altLang="ko-KR" dirty="0" err="1" smtClean="0"/>
              <a:t>Histopathologic</a:t>
            </a:r>
            <a:r>
              <a:rPr lang="en-US" altLang="ko-KR" dirty="0" smtClean="0"/>
              <a:t> Findings</a:t>
            </a:r>
          </a:p>
          <a:p>
            <a:pPr lvl="1"/>
            <a:r>
              <a:rPr lang="en-US" altLang="ko-KR" dirty="0" smtClean="0"/>
              <a:t>Surgical resection </a:t>
            </a:r>
          </a:p>
          <a:p>
            <a:pPr lvl="2"/>
            <a:r>
              <a:rPr lang="en-US" altLang="ko-KR" dirty="0" smtClean="0"/>
              <a:t>Growing pure GGO nodules (≥2 mm) </a:t>
            </a:r>
          </a:p>
          <a:p>
            <a:pPr lvl="2"/>
            <a:r>
              <a:rPr lang="en-US" altLang="ko-KR" dirty="0" smtClean="0"/>
              <a:t>New development of an internal solid portion.</a:t>
            </a:r>
          </a:p>
          <a:p>
            <a:pPr lvl="1"/>
            <a:r>
              <a:rPr lang="en-US" altLang="ko-KR" dirty="0" err="1" smtClean="0"/>
              <a:t>Histologic</a:t>
            </a:r>
            <a:r>
              <a:rPr lang="en-US" altLang="ko-KR" dirty="0" smtClean="0"/>
              <a:t> classification of </a:t>
            </a:r>
            <a:r>
              <a:rPr lang="en-US" altLang="ko-KR" dirty="0" err="1" smtClean="0"/>
              <a:t>adenocarcinoma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International Association for the Study of Lung Cancer/American Thoracic Society/European Respiratory Society classification of lung </a:t>
            </a:r>
            <a:r>
              <a:rPr lang="en-US" altLang="ko-KR" dirty="0" err="1" smtClean="0"/>
              <a:t>adenocarcinoma</a:t>
            </a:r>
            <a:endParaRPr lang="en-US" altLang="ko-KR" sz="4800" dirty="0" smtClean="0"/>
          </a:p>
          <a:p>
            <a:pPr lvl="1"/>
            <a:endParaRPr lang="en-US" altLang="ko-KR" sz="4400" dirty="0" smtClean="0"/>
          </a:p>
          <a:p>
            <a:pPr lvl="1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66"/>
            <a:ext cx="743747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-13443"/>
            <a:ext cx="5143536" cy="687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</TotalTime>
  <Words>633</Words>
  <Application>Microsoft Office PowerPoint</Application>
  <PresentationFormat>화면 슬라이드 쇼(4:3)</PresentationFormat>
  <Paragraphs>102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광장</vt:lpstr>
      <vt:lpstr>슬라이드 1</vt:lpstr>
      <vt:lpstr>Background</vt:lpstr>
      <vt:lpstr>Background</vt:lpstr>
      <vt:lpstr>Materials and Methods</vt:lpstr>
      <vt:lpstr>Materials and Methods</vt:lpstr>
      <vt:lpstr>Materials and Methods</vt:lpstr>
      <vt:lpstr>Materials and Methods</vt:lpstr>
      <vt:lpstr>Results</vt:lpstr>
      <vt:lpstr>Results</vt:lpstr>
      <vt:lpstr>Results</vt:lpstr>
      <vt:lpstr>Results</vt:lpstr>
      <vt:lpstr>Results</vt:lpstr>
      <vt:lpstr>Results</vt:lpstr>
      <vt:lpstr>Results</vt:lpstr>
      <vt:lpstr>Dicussion</vt:lpstr>
      <vt:lpstr>Dicussion</vt:lpstr>
      <vt:lpstr>Discussion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yuwdi002</dc:creator>
  <cp:lastModifiedBy>yuedj004</cp:lastModifiedBy>
  <cp:revision>22</cp:revision>
  <dcterms:created xsi:type="dcterms:W3CDTF">2013-05-15T03:00:05Z</dcterms:created>
  <dcterms:modified xsi:type="dcterms:W3CDTF">2013-05-15T13:15:09Z</dcterms:modified>
</cp:coreProperties>
</file>