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61" r:id="rId4"/>
    <p:sldId id="258" r:id="rId5"/>
    <p:sldId id="277" r:id="rId6"/>
    <p:sldId id="293" r:id="rId7"/>
    <p:sldId id="260" r:id="rId8"/>
    <p:sldId id="265" r:id="rId9"/>
    <p:sldId id="294" r:id="rId10"/>
    <p:sldId id="295" r:id="rId11"/>
    <p:sldId id="298" r:id="rId12"/>
    <p:sldId id="267" r:id="rId13"/>
    <p:sldId id="281" r:id="rId14"/>
    <p:sldId id="282" r:id="rId15"/>
    <p:sldId id="283" r:id="rId16"/>
    <p:sldId id="264" r:id="rId17"/>
    <p:sldId id="269" r:id="rId18"/>
    <p:sldId id="270" r:id="rId19"/>
    <p:sldId id="272" r:id="rId20"/>
    <p:sldId id="289" r:id="rId21"/>
    <p:sldId id="274" r:id="rId22"/>
    <p:sldId id="271" r:id="rId23"/>
    <p:sldId id="276" r:id="rId24"/>
    <p:sldId id="292" r:id="rId25"/>
    <p:sldId id="291" r:id="rId26"/>
    <p:sldId id="27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579" autoAdjust="0"/>
  </p:normalViewPr>
  <p:slideViewPr>
    <p:cSldViewPr snapToGrid="0" showGuides="1">
      <p:cViewPr>
        <p:scale>
          <a:sx n="117" d="100"/>
          <a:sy n="117" d="100"/>
        </p:scale>
        <p:origin x="-294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5A0311-B83F-4406-9266-42123C4E5308}" type="datetimeFigureOut">
              <a:rPr lang="ko-KR" altLang="en-US" smtClean="0"/>
              <a:t>2019-06-11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EA8F4E-3F05-4755-9AD3-9123F4D6932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6839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A8F4E-3F05-4755-9AD3-9123F4D6932B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06159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A8F4E-3F05-4755-9AD3-9123F4D6932B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06159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A8F4E-3F05-4755-9AD3-9123F4D6932B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0615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FA4D6-103A-49B0-B77F-943F1D1BBA70}" type="datetimeFigureOut">
              <a:rPr lang="ko-KR" altLang="en-US" smtClean="0"/>
              <a:t>2019-06-11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B6B93-F99A-4598-81BF-60A34782E1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114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FA4D6-103A-49B0-B77F-943F1D1BBA70}" type="datetimeFigureOut">
              <a:rPr lang="ko-KR" altLang="en-US" smtClean="0"/>
              <a:t>2019-06-11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B6B93-F99A-4598-81BF-60A34782E1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2495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FA4D6-103A-49B0-B77F-943F1D1BBA70}" type="datetimeFigureOut">
              <a:rPr lang="ko-KR" altLang="en-US" smtClean="0"/>
              <a:t>2019-06-11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B6B93-F99A-4598-81BF-60A34782E1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7428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FA4D6-103A-49B0-B77F-943F1D1BBA70}" type="datetimeFigureOut">
              <a:rPr lang="ko-KR" altLang="en-US" smtClean="0"/>
              <a:t>2019-06-11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B6B93-F99A-4598-81BF-60A34782E1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2255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FA4D6-103A-49B0-B77F-943F1D1BBA70}" type="datetimeFigureOut">
              <a:rPr lang="ko-KR" altLang="en-US" smtClean="0"/>
              <a:t>2019-06-11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B6B93-F99A-4598-81BF-60A34782E1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29935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FA4D6-103A-49B0-B77F-943F1D1BBA70}" type="datetimeFigureOut">
              <a:rPr lang="ko-KR" altLang="en-US" smtClean="0"/>
              <a:t>2019-06-11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B6B93-F99A-4598-81BF-60A34782E1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0017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FA4D6-103A-49B0-B77F-943F1D1BBA70}" type="datetimeFigureOut">
              <a:rPr lang="ko-KR" altLang="en-US" smtClean="0"/>
              <a:t>2019-06-11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B6B93-F99A-4598-81BF-60A34782E1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9210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FA4D6-103A-49B0-B77F-943F1D1BBA70}" type="datetimeFigureOut">
              <a:rPr lang="ko-KR" altLang="en-US" smtClean="0"/>
              <a:t>2019-06-11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B6B93-F99A-4598-81BF-60A34782E1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8042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FA4D6-103A-49B0-B77F-943F1D1BBA70}" type="datetimeFigureOut">
              <a:rPr lang="ko-KR" altLang="en-US" smtClean="0"/>
              <a:t>2019-06-11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B6B93-F99A-4598-81BF-60A34782E1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0566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FA4D6-103A-49B0-B77F-943F1D1BBA70}" type="datetimeFigureOut">
              <a:rPr lang="ko-KR" altLang="en-US" smtClean="0"/>
              <a:t>2019-06-11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B6B93-F99A-4598-81BF-60A34782E1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6163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FA4D6-103A-49B0-B77F-943F1D1BBA70}" type="datetimeFigureOut">
              <a:rPr lang="ko-KR" altLang="en-US" smtClean="0"/>
              <a:t>2019-06-11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B6B93-F99A-4598-81BF-60A34782E1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1685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1FA4D6-103A-49B0-B77F-943F1D1BBA70}" type="datetimeFigureOut">
              <a:rPr lang="ko-KR" altLang="en-US" smtClean="0"/>
              <a:t>2019-06-11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FB6B93-F99A-4598-81BF-60A34782E1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5779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Chest conference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smtClean="0"/>
              <a:t>2019.06.13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66275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271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789708"/>
            <a:ext cx="8488680" cy="798024"/>
          </a:xfrm>
        </p:spPr>
        <p:txBody>
          <a:bodyPr>
            <a:noAutofit/>
          </a:bodyPr>
          <a:lstStyle/>
          <a:p>
            <a:r>
              <a:rPr lang="en-US" altLang="ko-KR" sz="3600" dirty="0" smtClean="0"/>
              <a:t>Pathological diagnosis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83814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000" dirty="0"/>
              <a:t>Adenocarcinoma, see note.</a:t>
            </a:r>
          </a:p>
          <a:p>
            <a:pPr marL="0" indent="0">
              <a:buNone/>
            </a:pPr>
            <a:endParaRPr lang="en-US" altLang="ko-KR" sz="2000" dirty="0"/>
          </a:p>
          <a:p>
            <a:pPr marL="0" indent="0">
              <a:buNone/>
            </a:pPr>
            <a:r>
              <a:rPr lang="en-US" altLang="ko-KR" sz="2000" dirty="0"/>
              <a:t>Note) An additional report will follow after </a:t>
            </a:r>
            <a:r>
              <a:rPr lang="en-US" altLang="ko-KR" sz="2000" dirty="0" err="1"/>
              <a:t>immunohistochemical</a:t>
            </a:r>
            <a:r>
              <a:rPr lang="en-US" altLang="ko-KR" sz="2000" dirty="0"/>
              <a:t> staining and EGFR mutation testing.</a:t>
            </a:r>
          </a:p>
          <a:p>
            <a:pPr marL="0" indent="0">
              <a:buNone/>
            </a:pPr>
            <a:endParaRPr lang="en-US" altLang="ko-KR" sz="2000" dirty="0"/>
          </a:p>
          <a:p>
            <a:pPr marL="0" indent="0">
              <a:buNone/>
            </a:pPr>
            <a:r>
              <a:rPr lang="en-US" altLang="ko-KR" sz="2000" dirty="0"/>
              <a:t>[Additional report-1]</a:t>
            </a:r>
          </a:p>
          <a:p>
            <a:pPr marL="0" indent="0">
              <a:buNone/>
            </a:pPr>
            <a:r>
              <a:rPr lang="en-US" altLang="ko-KR" sz="2000" dirty="0"/>
              <a:t>The </a:t>
            </a:r>
            <a:r>
              <a:rPr lang="en-US" altLang="ko-KR" sz="2000" dirty="0" err="1"/>
              <a:t>immunohistochemical</a:t>
            </a:r>
            <a:r>
              <a:rPr lang="en-US" altLang="ko-KR" sz="2000" dirty="0"/>
              <a:t> stain results:</a:t>
            </a:r>
          </a:p>
          <a:p>
            <a:pPr marL="0" indent="0">
              <a:buNone/>
            </a:pPr>
            <a:r>
              <a:rPr lang="en-US" altLang="ko-KR" sz="2000" dirty="0"/>
              <a:t>ALK (D5F3) and ROS1: Negative in tumor cells (no detectable staining) </a:t>
            </a:r>
          </a:p>
          <a:p>
            <a:pPr marL="0" indent="0">
              <a:buNone/>
            </a:pPr>
            <a:endParaRPr lang="en-US" altLang="ko-KR" sz="2000" dirty="0"/>
          </a:p>
          <a:p>
            <a:pPr marL="0" indent="0">
              <a:buNone/>
            </a:pPr>
            <a:r>
              <a:rPr lang="en-US" altLang="ko-KR" sz="2000" dirty="0"/>
              <a:t>[Additional Report-2]</a:t>
            </a:r>
          </a:p>
          <a:p>
            <a:pPr marL="0" indent="0">
              <a:buNone/>
            </a:pPr>
            <a:r>
              <a:rPr lang="en-US" altLang="ko-KR" sz="2000" dirty="0"/>
              <a:t>&lt;VENTANA PD-L1 (SP263) Assay Result&gt;</a:t>
            </a:r>
          </a:p>
          <a:p>
            <a:pPr marL="0" indent="0">
              <a:buNone/>
            </a:pPr>
            <a:r>
              <a:rPr lang="en-US" altLang="ko-KR" sz="2000" dirty="0"/>
              <a:t>-Tumor Proportion Score: 95%</a:t>
            </a:r>
          </a:p>
          <a:p>
            <a:pPr marL="0" indent="0">
              <a:buNone/>
            </a:pPr>
            <a:endParaRPr lang="en-US" altLang="ko-KR" sz="2000" dirty="0"/>
          </a:p>
          <a:p>
            <a:pPr marL="0" indent="0">
              <a:buNone/>
            </a:pPr>
            <a:r>
              <a:rPr lang="en-US" altLang="ko-KR" sz="2000" dirty="0"/>
              <a:t>[Additional Report-3]</a:t>
            </a:r>
          </a:p>
          <a:p>
            <a:pPr marL="0" indent="0">
              <a:buNone/>
            </a:pPr>
            <a:r>
              <a:rPr lang="en-US" altLang="ko-KR" sz="2000" dirty="0"/>
              <a:t>EGFR mutation (PNA </a:t>
            </a:r>
            <a:r>
              <a:rPr lang="en-US" altLang="ko-KR" sz="2000" dirty="0" err="1"/>
              <a:t>Mutyper</a:t>
            </a:r>
            <a:r>
              <a:rPr lang="en-US" altLang="ko-KR" sz="2000" dirty="0"/>
              <a:t> real time PCR): E19 del Mutant</a:t>
            </a:r>
          </a:p>
          <a:p>
            <a:endParaRPr lang="en-US" altLang="ko-KR" sz="2000" dirty="0"/>
          </a:p>
          <a:p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5112035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689319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SS18-48013</a:t>
            </a:r>
            <a:r>
              <a:rPr lang="en-US" altLang="ko-KR" dirty="0"/>
              <a:t/>
            </a:r>
            <a:br>
              <a:rPr lang="en-US" altLang="ko-KR" dirty="0"/>
            </a:b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00684"/>
            <a:ext cx="10515600" cy="4351338"/>
          </a:xfrm>
        </p:spPr>
        <p:txBody>
          <a:bodyPr/>
          <a:lstStyle/>
          <a:p>
            <a:r>
              <a:rPr lang="en-US" altLang="ko-KR" dirty="0"/>
              <a:t>Brain, craniotomy and removal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929863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3220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5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8214" y="359229"/>
            <a:ext cx="8099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TTF-1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140215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/>
          <p:cNvGraphicFramePr>
            <a:graphicFrameLocks noGrp="1"/>
          </p:cNvGraphicFramePr>
          <p:nvPr>
            <p:ph idx="1"/>
          </p:nvPr>
        </p:nvGraphicFramePr>
        <p:xfrm>
          <a:off x="838200" y="3406934"/>
          <a:ext cx="10515600" cy="365760"/>
        </p:xfrm>
        <a:graphic>
          <a:graphicData uri="http://schemas.openxmlformats.org/drawingml/2006/table">
            <a:tbl>
              <a:tblPr/>
              <a:tblGrid>
                <a:gridCol w="10515600"/>
              </a:tblGrid>
              <a:tr h="0">
                <a:tc>
                  <a:txBody>
                    <a:bodyPr/>
                    <a:lstStyle/>
                    <a:p>
                      <a:endParaRPr lang="en-US" altLang="ko-KR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6" name="제목 1"/>
          <p:cNvSpPr txBox="1">
            <a:spLocks/>
          </p:cNvSpPr>
          <p:nvPr/>
        </p:nvSpPr>
        <p:spPr>
          <a:xfrm>
            <a:off x="838200" y="789708"/>
            <a:ext cx="8488680" cy="798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3600" smtClean="0"/>
              <a:t>Pathological diagnosis</a:t>
            </a:r>
            <a:endParaRPr lang="ko-KR" altLang="en-US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1041400" y="2071076"/>
            <a:ext cx="970475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A. Brain tumor: Metastatic adenocarcinoma, clinically from lung, see Note</a:t>
            </a:r>
          </a:p>
          <a:p>
            <a:r>
              <a:rPr lang="en-US" altLang="ko-KR" sz="2000" dirty="0"/>
              <a:t>B. Normal: Free from tumor</a:t>
            </a:r>
          </a:p>
          <a:p>
            <a:endParaRPr lang="en-US" altLang="ko-KR" sz="2000" dirty="0"/>
          </a:p>
          <a:p>
            <a:r>
              <a:rPr lang="en-US" altLang="ko-KR" sz="2000" dirty="0"/>
              <a:t>Note)</a:t>
            </a:r>
          </a:p>
          <a:p>
            <a:r>
              <a:rPr lang="en-US" altLang="ko-KR" sz="2000" dirty="0"/>
              <a:t>1. The </a:t>
            </a:r>
            <a:r>
              <a:rPr lang="en-US" altLang="ko-KR" sz="2000" dirty="0" err="1"/>
              <a:t>immunohistochemical</a:t>
            </a:r>
            <a:r>
              <a:rPr lang="en-US" altLang="ko-KR" sz="2000" dirty="0"/>
              <a:t> stain results:</a:t>
            </a:r>
          </a:p>
          <a:p>
            <a:r>
              <a:rPr lang="en-US" altLang="ko-KR" sz="2000" dirty="0"/>
              <a:t>TTF-1: positive in tumor cells</a:t>
            </a:r>
          </a:p>
          <a:p>
            <a:r>
              <a:rPr lang="en-US" altLang="ko-KR" sz="2000" dirty="0"/>
              <a:t>p40: negative in tumor cells</a:t>
            </a:r>
          </a:p>
          <a:p>
            <a:endParaRPr lang="en-US" altLang="ko-KR" sz="2000" dirty="0"/>
          </a:p>
          <a:p>
            <a:r>
              <a:rPr lang="en-US" altLang="ko-KR" sz="2000" dirty="0"/>
              <a:t>2. </a:t>
            </a:r>
            <a:r>
              <a:rPr lang="ko-KR" altLang="en-US" sz="2000" dirty="0"/>
              <a:t>이러한</a:t>
            </a:r>
            <a:r>
              <a:rPr lang="en-US" altLang="ko-KR" sz="2000" dirty="0"/>
              <a:t> </a:t>
            </a:r>
            <a:r>
              <a:rPr lang="ko-KR" altLang="en-US" sz="2000" dirty="0"/>
              <a:t>면역조직화학염색</a:t>
            </a:r>
            <a:r>
              <a:rPr lang="en-US" altLang="ko-KR" sz="2000" dirty="0"/>
              <a:t> </a:t>
            </a:r>
            <a:r>
              <a:rPr lang="ko-KR" altLang="en-US" sz="2000" dirty="0"/>
              <a:t>결과는</a:t>
            </a:r>
            <a:r>
              <a:rPr lang="en-US" altLang="ko-KR" sz="2000" dirty="0"/>
              <a:t> lung </a:t>
            </a:r>
            <a:r>
              <a:rPr lang="ko-KR" altLang="en-US" sz="2000" dirty="0"/>
              <a:t>에서</a:t>
            </a:r>
            <a:r>
              <a:rPr lang="en-US" altLang="ko-KR" sz="2000" dirty="0"/>
              <a:t> </a:t>
            </a:r>
            <a:r>
              <a:rPr lang="ko-KR" altLang="en-US" sz="2000" dirty="0"/>
              <a:t>기원한</a:t>
            </a:r>
            <a:r>
              <a:rPr lang="en-US" altLang="ko-KR" sz="2000" dirty="0"/>
              <a:t> adenocarcinoma </a:t>
            </a:r>
            <a:r>
              <a:rPr lang="ko-KR" altLang="en-US" sz="2000" dirty="0"/>
              <a:t>를</a:t>
            </a:r>
            <a:r>
              <a:rPr lang="en-US" altLang="ko-KR" sz="2000" dirty="0"/>
              <a:t> </a:t>
            </a:r>
            <a:r>
              <a:rPr lang="ko-KR" altLang="en-US" sz="2000" dirty="0"/>
              <a:t>지지하는</a:t>
            </a:r>
            <a:r>
              <a:rPr lang="en-US" altLang="ko-KR" sz="2000" dirty="0"/>
              <a:t> </a:t>
            </a:r>
            <a:r>
              <a:rPr lang="ko-KR" altLang="en-US" sz="2000" dirty="0"/>
              <a:t>소견입니다</a:t>
            </a:r>
            <a:r>
              <a:rPr lang="en-US" altLang="ko-KR" sz="2000" dirty="0"/>
              <a:t>.</a:t>
            </a:r>
          </a:p>
          <a:p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3336979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Case 3) </a:t>
            </a:r>
            <a:r>
              <a:rPr lang="ko-KR" altLang="en-US" dirty="0" smtClean="0"/>
              <a:t>김</a:t>
            </a:r>
            <a:r>
              <a:rPr lang="en-US" altLang="ko-KR" dirty="0" smtClean="0"/>
              <a:t>O</a:t>
            </a:r>
            <a:r>
              <a:rPr lang="ko-KR" altLang="en-US" dirty="0" smtClean="0"/>
              <a:t>종 </a:t>
            </a:r>
            <a:r>
              <a:rPr lang="en-US" altLang="ko-KR" dirty="0" smtClean="0"/>
              <a:t>(</a:t>
            </a:r>
            <a:r>
              <a:rPr lang="en-US" altLang="ko-KR" dirty="0"/>
              <a:t>8746400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328651" y="1817313"/>
            <a:ext cx="10515600" cy="4351338"/>
          </a:xfrm>
        </p:spPr>
        <p:txBody>
          <a:bodyPr>
            <a:normAutofit/>
          </a:bodyPr>
          <a:lstStyle/>
          <a:p>
            <a:r>
              <a:rPr lang="en-US" altLang="ko-KR" sz="3200" dirty="0" smtClean="0"/>
              <a:t>SF19-00977</a:t>
            </a:r>
            <a:endParaRPr lang="en-US" altLang="ko-KR" sz="3200" dirty="0" smtClean="0"/>
          </a:p>
          <a:p>
            <a:r>
              <a:rPr lang="en-US" altLang="ko-KR" sz="3200" dirty="0" smtClean="0"/>
              <a:t>SS19-12660</a:t>
            </a:r>
            <a:endParaRPr lang="en-US" altLang="ko-KR" sz="3200" dirty="0" smtClean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ko-KR" altLang="en-US" dirty="0" smtClean="0"/>
          </a:p>
          <a:p>
            <a:pPr marL="0" indent="0">
              <a:buNone/>
            </a:pPr>
            <a:endParaRPr lang="en-US" altLang="ko-KR" sz="3200" dirty="0" smtClean="0"/>
          </a:p>
        </p:txBody>
      </p:sp>
    </p:spTree>
    <p:extLst>
      <p:ext uri="{BB962C8B-B14F-4D97-AF65-F5344CB8AC3E}">
        <p14:creationId xmlns:p14="http://schemas.microsoft.com/office/powerpoint/2010/main" val="7279525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689319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SF19-00977</a:t>
            </a:r>
            <a:r>
              <a:rPr lang="en-US" altLang="ko-KR" dirty="0"/>
              <a:t/>
            </a:r>
            <a:br>
              <a:rPr lang="en-US" altLang="ko-KR" dirty="0"/>
            </a:b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00684"/>
            <a:ext cx="10515600" cy="4351338"/>
          </a:xfrm>
        </p:spPr>
        <p:txBody>
          <a:bodyPr/>
          <a:lstStyle/>
          <a:p>
            <a:r>
              <a:rPr lang="en-US" altLang="ko-KR" sz="3200" dirty="0"/>
              <a:t> </a:t>
            </a:r>
            <a:r>
              <a:rPr lang="en-US" altLang="ko-KR" dirty="0"/>
              <a:t>Lung, right upper lobe, lobectomy and frozen section examination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02831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8151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Case 1) </a:t>
            </a:r>
            <a:r>
              <a:rPr lang="ko-KR" altLang="ko-KR" dirty="0" smtClean="0"/>
              <a:t>김</a:t>
            </a:r>
            <a:r>
              <a:rPr lang="en-US" altLang="ko-KR" dirty="0" smtClean="0"/>
              <a:t>O</a:t>
            </a:r>
            <a:r>
              <a:rPr lang="ko-KR" altLang="en-US" dirty="0" err="1" smtClean="0"/>
              <a:t>숙</a:t>
            </a:r>
            <a:r>
              <a:rPr lang="en-US" altLang="ko-KR" dirty="0" smtClean="0"/>
              <a:t> (</a:t>
            </a:r>
            <a:r>
              <a:rPr lang="en-US" altLang="ko-KR" dirty="0"/>
              <a:t>8739053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328651" y="1817313"/>
            <a:ext cx="10515600" cy="4351338"/>
          </a:xfrm>
        </p:spPr>
        <p:txBody>
          <a:bodyPr>
            <a:normAutofit/>
          </a:bodyPr>
          <a:lstStyle/>
          <a:p>
            <a:r>
              <a:rPr lang="en-US" altLang="ko-KR" sz="3200" dirty="0" smtClean="0"/>
              <a:t>SS19-10592</a:t>
            </a:r>
            <a:endParaRPr lang="en-US" altLang="ko-KR" sz="3200" dirty="0" smtClean="0"/>
          </a:p>
        </p:txBody>
      </p:sp>
    </p:spTree>
    <p:extLst>
      <p:ext uri="{BB962C8B-B14F-4D97-AF65-F5344CB8AC3E}">
        <p14:creationId xmlns:p14="http://schemas.microsoft.com/office/powerpoint/2010/main" val="23060045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68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789708"/>
            <a:ext cx="8488680" cy="798024"/>
          </a:xfrm>
        </p:spPr>
        <p:txBody>
          <a:bodyPr>
            <a:noAutofit/>
          </a:bodyPr>
          <a:lstStyle/>
          <a:p>
            <a:r>
              <a:rPr lang="en-US" altLang="ko-KR" sz="3600" dirty="0" smtClean="0"/>
              <a:t>Pathological diagnosis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984948" y="1496255"/>
            <a:ext cx="5111052" cy="4351338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altLang="ko-KR" sz="3600" dirty="0"/>
              <a:t>Lung, right upper lobe: </a:t>
            </a:r>
          </a:p>
          <a:p>
            <a:pPr marL="0" indent="0">
              <a:buNone/>
            </a:pPr>
            <a:r>
              <a:rPr lang="en-US" altLang="ko-KR" sz="3600" dirty="0"/>
              <a:t>Adenocarcinoma, invasive, acinar predominant </a:t>
            </a:r>
          </a:p>
          <a:p>
            <a:pPr marL="0" indent="0">
              <a:buNone/>
            </a:pPr>
            <a:endParaRPr lang="en-US" altLang="ko-KR" sz="3600" dirty="0"/>
          </a:p>
          <a:p>
            <a:pPr marL="0" indent="0">
              <a:buNone/>
            </a:pPr>
            <a:r>
              <a:rPr lang="en-US" altLang="ko-KR" sz="3600" dirty="0"/>
              <a:t>◇ Tumor size (total): 1.7x1.0cm</a:t>
            </a:r>
          </a:p>
          <a:p>
            <a:pPr marL="0" indent="0">
              <a:buNone/>
            </a:pPr>
            <a:r>
              <a:rPr lang="en-US" altLang="ko-KR" sz="3600" dirty="0"/>
              <a:t>◇ Tumor size (invasive): 1.0cm</a:t>
            </a:r>
          </a:p>
          <a:p>
            <a:pPr marL="0" indent="0">
              <a:buNone/>
            </a:pPr>
            <a:r>
              <a:rPr lang="en-US" altLang="ko-KR" sz="3600" dirty="0"/>
              <a:t>◇ Bronchial involvement: Not involved</a:t>
            </a:r>
          </a:p>
          <a:p>
            <a:pPr marL="0" indent="0">
              <a:buNone/>
            </a:pPr>
            <a:r>
              <a:rPr lang="en-US" altLang="ko-KR" sz="3600" dirty="0"/>
              <a:t>◇ Pleura, visceral: Not involved (PL0) </a:t>
            </a:r>
          </a:p>
          <a:p>
            <a:pPr marL="0" indent="0">
              <a:buNone/>
            </a:pPr>
            <a:r>
              <a:rPr lang="en-US" altLang="ko-KR" sz="3600" dirty="0"/>
              <a:t>◇ Necrosis: Absent </a:t>
            </a:r>
          </a:p>
          <a:p>
            <a:pPr marL="0" indent="0">
              <a:buNone/>
            </a:pPr>
            <a:r>
              <a:rPr lang="en-US" altLang="ko-KR" sz="3600" dirty="0"/>
              <a:t>◇ Lymphovascular invasion: Not identified </a:t>
            </a:r>
          </a:p>
          <a:p>
            <a:pPr marL="0" indent="0">
              <a:buNone/>
            </a:pPr>
            <a:r>
              <a:rPr lang="en-US" altLang="ko-KR" sz="3600" dirty="0"/>
              <a:t>◇ Perineural invasion: Not identified </a:t>
            </a:r>
          </a:p>
          <a:p>
            <a:pPr marL="0" indent="0">
              <a:buNone/>
            </a:pPr>
            <a:r>
              <a:rPr lang="en-US" altLang="ko-KR" sz="3600" dirty="0"/>
              <a:t>◇ Spread through air spaces: Not identified </a:t>
            </a:r>
          </a:p>
          <a:p>
            <a:pPr marL="0" indent="0">
              <a:buNone/>
            </a:pPr>
            <a:r>
              <a:rPr lang="en-US" altLang="ko-KR" sz="3600" dirty="0"/>
              <a:t>◇ Non-neoplastic lung: Not remarkable</a:t>
            </a:r>
          </a:p>
          <a:p>
            <a:pPr marL="0" indent="0">
              <a:buNone/>
            </a:pPr>
            <a:r>
              <a:rPr lang="en-US" altLang="ko-KR" sz="3600" dirty="0"/>
              <a:t>◇ Resection margin, bronchus: Free of carcinoma (safety margin: 3.0cm) </a:t>
            </a:r>
          </a:p>
          <a:p>
            <a:pPr marL="0" indent="0">
              <a:buNone/>
            </a:pPr>
            <a:r>
              <a:rPr lang="fr-FR" altLang="ko-KR" sz="3600" dirty="0"/>
              <a:t>◇ Histologic component: acinar 70%, lepidic 30%</a:t>
            </a:r>
          </a:p>
          <a:p>
            <a:pPr marL="0" indent="0">
              <a:buNone/>
            </a:pPr>
            <a:r>
              <a:rPr lang="en-US" altLang="ko-KR" sz="3600" dirty="0"/>
              <a:t>◇ pT1aN0 (AJCC 8th ed.), according to invasive </a:t>
            </a:r>
            <a:r>
              <a:rPr lang="en-US" altLang="ko-KR" sz="3600" dirty="0" smtClean="0"/>
              <a:t>size</a:t>
            </a:r>
            <a:endParaRPr lang="en-US" altLang="ko-KR" sz="3600" dirty="0"/>
          </a:p>
        </p:txBody>
      </p:sp>
      <p:sp>
        <p:nvSpPr>
          <p:cNvPr id="4" name="내용 개체 틀 2"/>
          <p:cNvSpPr txBox="1">
            <a:spLocks/>
          </p:cNvSpPr>
          <p:nvPr/>
        </p:nvSpPr>
        <p:spPr>
          <a:xfrm>
            <a:off x="6096000" y="1518026"/>
            <a:ext cx="511105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400" dirty="0" smtClean="0"/>
              <a:t>[Additional report]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400" dirty="0" smtClean="0"/>
              <a:t>The </a:t>
            </a:r>
            <a:r>
              <a:rPr lang="en-US" altLang="ko-KR" sz="1400" dirty="0" err="1" smtClean="0"/>
              <a:t>immunohistochemical</a:t>
            </a:r>
            <a:r>
              <a:rPr lang="en-US" altLang="ko-KR" sz="1400" dirty="0" smtClean="0"/>
              <a:t> stain results: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400" dirty="0" smtClean="0"/>
              <a:t>ALK (D5F3): Negative in tumor cells (no detectable staining)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ko-KR" sz="140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400" dirty="0" smtClean="0"/>
              <a:t>[Additional Report]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400" dirty="0" smtClean="0"/>
              <a:t>EGFR mutation (PNA </a:t>
            </a:r>
            <a:r>
              <a:rPr lang="en-US" altLang="ko-KR" sz="1400" dirty="0" err="1" smtClean="0"/>
              <a:t>Mutyper</a:t>
            </a:r>
            <a:r>
              <a:rPr lang="en-US" altLang="ko-KR" sz="1400" dirty="0" smtClean="0"/>
              <a:t> real time PCR): L858R Mutant</a:t>
            </a:r>
          </a:p>
          <a:p>
            <a:endParaRPr lang="en-US" altLang="ko-KR" sz="2000" dirty="0" smtClean="0"/>
          </a:p>
          <a:p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30273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689319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SS19-12660</a:t>
            </a:r>
            <a:r>
              <a:rPr lang="en-US" altLang="ko-KR" dirty="0"/>
              <a:t/>
            </a:r>
            <a:br>
              <a:rPr lang="en-US" altLang="ko-KR" dirty="0"/>
            </a:b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00684"/>
            <a:ext cx="10515600" cy="4351338"/>
          </a:xfrm>
        </p:spPr>
        <p:txBody>
          <a:bodyPr/>
          <a:lstStyle/>
          <a:p>
            <a:r>
              <a:rPr lang="en-US" altLang="ko-KR" sz="3200" dirty="0"/>
              <a:t> </a:t>
            </a:r>
            <a:r>
              <a:rPr lang="en-US" altLang="ko-KR" dirty="0"/>
              <a:t>Lung, right upper lobe, lobectomy and mediastinal lymph node dissection</a:t>
            </a:r>
          </a:p>
          <a:p>
            <a:r>
              <a:rPr lang="en-US" altLang="ko-KR" dirty="0"/>
              <a:t>Lung, right middle lobe, wedge resection</a:t>
            </a:r>
            <a:endParaRPr lang="en-US" altLang="ko-KR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838200" y="3818414"/>
          <a:ext cx="10515600" cy="365760"/>
        </p:xfrm>
        <a:graphic>
          <a:graphicData uri="http://schemas.openxmlformats.org/drawingml/2006/table">
            <a:tbl>
              <a:tblPr/>
              <a:tblGrid>
                <a:gridCol w="10515600"/>
              </a:tblGrid>
              <a:tr h="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7591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5864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883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883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641223"/>
            <a:ext cx="8488680" cy="798024"/>
          </a:xfrm>
        </p:spPr>
        <p:txBody>
          <a:bodyPr>
            <a:noAutofit/>
          </a:bodyPr>
          <a:lstStyle/>
          <a:p>
            <a:r>
              <a:rPr lang="en-US" altLang="ko-KR" sz="3600" dirty="0" smtClean="0"/>
              <a:t>Pathological diagnosis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025769" y="1821298"/>
            <a:ext cx="5070231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1400" dirty="0"/>
              <a:t>Lung, right upper lobe: </a:t>
            </a:r>
          </a:p>
          <a:p>
            <a:pPr marL="0" indent="0">
              <a:buNone/>
            </a:pPr>
            <a:r>
              <a:rPr lang="en-US" altLang="ko-KR" sz="1400" dirty="0"/>
              <a:t>1. Status post wedge resection for frozen examination (see SF19-00977)</a:t>
            </a:r>
          </a:p>
          <a:p>
            <a:pPr marL="0" indent="0">
              <a:buNone/>
            </a:pPr>
            <a:r>
              <a:rPr lang="en-US" altLang="ko-KR" sz="1400" dirty="0"/>
              <a:t>2. No residual carcinoma</a:t>
            </a:r>
          </a:p>
          <a:p>
            <a:pPr marL="0" indent="0">
              <a:buNone/>
            </a:pPr>
            <a:r>
              <a:rPr lang="en-US" altLang="ko-KR" sz="1400" dirty="0"/>
              <a:t>◇ Non-neoplastic lung: Not remarkable</a:t>
            </a:r>
          </a:p>
          <a:p>
            <a:pPr marL="0" indent="0">
              <a:buNone/>
            </a:pPr>
            <a:r>
              <a:rPr lang="en-US" altLang="ko-KR" sz="1400" dirty="0"/>
              <a:t>◇ Resection margins, bronchus and vessel: Free of carcinoma </a:t>
            </a:r>
          </a:p>
          <a:p>
            <a:pPr marL="0" indent="0">
              <a:buNone/>
            </a:pPr>
            <a:r>
              <a:rPr lang="en-US" altLang="ko-KR" sz="1400" dirty="0"/>
              <a:t>◇ Lymph nodes, </a:t>
            </a:r>
            <a:r>
              <a:rPr lang="en-US" altLang="ko-KR" sz="1400" dirty="0" err="1"/>
              <a:t>peribronchial</a:t>
            </a:r>
            <a:r>
              <a:rPr lang="en-US" altLang="ko-KR" sz="1400" dirty="0"/>
              <a:t> (0/2): Free of carcinoma</a:t>
            </a:r>
          </a:p>
          <a:p>
            <a:pPr marL="0" indent="0">
              <a:buNone/>
            </a:pPr>
            <a:r>
              <a:rPr lang="en-US" altLang="ko-KR" sz="1400" dirty="0"/>
              <a:t>◇ Lymph nodes, separately sent: upper </a:t>
            </a:r>
            <a:r>
              <a:rPr lang="en-US" altLang="ko-KR" sz="1400" dirty="0" err="1"/>
              <a:t>paratracheal</a:t>
            </a:r>
            <a:r>
              <a:rPr lang="en-US" altLang="ko-KR" sz="1400" dirty="0"/>
              <a:t> (0/5), lower </a:t>
            </a:r>
            <a:r>
              <a:rPr lang="en-US" altLang="ko-KR" sz="1400" dirty="0" err="1"/>
              <a:t>paratracheal</a:t>
            </a:r>
            <a:r>
              <a:rPr lang="en-US" altLang="ko-KR" sz="1400" dirty="0"/>
              <a:t> (0/5), </a:t>
            </a:r>
            <a:r>
              <a:rPr lang="en-US" altLang="ko-KR" sz="1400" dirty="0" err="1"/>
              <a:t>subcarinal</a:t>
            </a:r>
            <a:r>
              <a:rPr lang="en-US" altLang="ko-KR" sz="1400" dirty="0"/>
              <a:t> (0/10), IPL (0/2), hilar (0/9) and </a:t>
            </a:r>
            <a:r>
              <a:rPr lang="en-US" altLang="ko-KR" sz="1400" dirty="0" err="1"/>
              <a:t>interlobar</a:t>
            </a:r>
            <a:r>
              <a:rPr lang="en-US" altLang="ko-KR" sz="1400" dirty="0"/>
              <a:t> (0/3); total (0/34): Free of </a:t>
            </a:r>
            <a:r>
              <a:rPr lang="en-US" altLang="ko-KR" sz="1400" dirty="0" smtClean="0"/>
              <a:t>carcinoma</a:t>
            </a:r>
          </a:p>
          <a:p>
            <a:pPr marL="0" indent="0">
              <a:buNone/>
            </a:pPr>
            <a:r>
              <a:rPr lang="en-US" altLang="ko-KR" sz="1400" dirty="0"/>
              <a:t>Lung, right middle lobe: </a:t>
            </a:r>
            <a:endParaRPr lang="en-US" altLang="ko-KR" sz="1400" dirty="0"/>
          </a:p>
          <a:p>
            <a:pPr marL="0" indent="0">
              <a:buNone/>
            </a:pPr>
            <a:r>
              <a:rPr lang="en-US" altLang="ko-KR" sz="1400" dirty="0" smtClean="0"/>
              <a:t>Adenocarcinoma</a:t>
            </a:r>
            <a:r>
              <a:rPr lang="en-US" altLang="ko-KR" sz="1400" dirty="0"/>
              <a:t>, invasive, </a:t>
            </a:r>
            <a:r>
              <a:rPr lang="en-US" altLang="ko-KR" sz="1400" dirty="0" err="1"/>
              <a:t>lepidic</a:t>
            </a:r>
            <a:r>
              <a:rPr lang="en-US" altLang="ko-KR" sz="1400" dirty="0"/>
              <a:t> predominant</a:t>
            </a:r>
          </a:p>
          <a:p>
            <a:pPr marL="0" indent="0">
              <a:buNone/>
            </a:pPr>
            <a:r>
              <a:rPr lang="en-US" altLang="ko-KR" sz="1400" dirty="0" smtClean="0"/>
              <a:t>◇ </a:t>
            </a:r>
            <a:r>
              <a:rPr lang="en-US" altLang="ko-KR" sz="1400" dirty="0"/>
              <a:t>Tumor size (total): 1.4x0.9cm</a:t>
            </a:r>
          </a:p>
          <a:p>
            <a:pPr marL="0" indent="0">
              <a:buNone/>
            </a:pPr>
            <a:r>
              <a:rPr lang="en-US" altLang="ko-KR" sz="1400" dirty="0"/>
              <a:t>◇ Tumor size (invasive): 0.7cm</a:t>
            </a:r>
          </a:p>
          <a:p>
            <a:pPr marL="0" indent="0">
              <a:buNone/>
            </a:pPr>
            <a:r>
              <a:rPr lang="en-US" altLang="ko-KR" sz="1400" dirty="0"/>
              <a:t>◇ Bronchial involvement: Not </a:t>
            </a:r>
            <a:r>
              <a:rPr lang="en-US" altLang="ko-KR" sz="1400" dirty="0" smtClean="0"/>
              <a:t>involved</a:t>
            </a:r>
            <a:endParaRPr lang="en-US" altLang="ko-KR" sz="1400" dirty="0"/>
          </a:p>
        </p:txBody>
      </p:sp>
      <p:sp>
        <p:nvSpPr>
          <p:cNvPr id="4" name="내용 개체 틀 2"/>
          <p:cNvSpPr txBox="1">
            <a:spLocks/>
          </p:cNvSpPr>
          <p:nvPr/>
        </p:nvSpPr>
        <p:spPr>
          <a:xfrm>
            <a:off x="6096000" y="1769591"/>
            <a:ext cx="5070231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600" dirty="0"/>
              <a:t>◇ Pleura, visceral: Not involved (PL0)</a:t>
            </a:r>
          </a:p>
          <a:p>
            <a:pPr marL="0" indent="0">
              <a:buNone/>
            </a:pPr>
            <a:r>
              <a:rPr lang="en-US" altLang="ko-KR" sz="1600" dirty="0"/>
              <a:t>◇ Necrosis: Absent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600" dirty="0" smtClean="0"/>
              <a:t>◇ Lymphovascular invasion: Not identified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600" dirty="0" smtClean="0"/>
              <a:t>◇ Perineural invasion: Not identified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600" dirty="0" smtClean="0"/>
              <a:t>◇ Spread through air spaces: Not identified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600" dirty="0" smtClean="0"/>
              <a:t>◇ Non-neoplastic lung: Not remarkable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600" dirty="0" smtClean="0"/>
              <a:t>◇ Resection margin, </a:t>
            </a:r>
            <a:r>
              <a:rPr lang="en-US" altLang="ko-KR" sz="1600" dirty="0" err="1" smtClean="0"/>
              <a:t>parenchyme</a:t>
            </a:r>
            <a:r>
              <a:rPr lang="en-US" altLang="ko-KR" sz="1600" dirty="0" smtClean="0"/>
              <a:t>: Abutting of tumor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600" dirty="0" smtClean="0"/>
              <a:t>◇ Histologic component: </a:t>
            </a:r>
            <a:r>
              <a:rPr lang="en-US" altLang="ko-KR" sz="1600" dirty="0" err="1" smtClean="0"/>
              <a:t>lepidic</a:t>
            </a:r>
            <a:r>
              <a:rPr lang="en-US" altLang="ko-KR" sz="1600" dirty="0" smtClean="0"/>
              <a:t> 55%, acinar 45%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600" dirty="0" smtClean="0"/>
              <a:t>◇ pT1aN0 (AJCC 8th ed.), according to invasive size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ko-KR" sz="160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600" dirty="0" smtClean="0"/>
              <a:t>Note) </a:t>
            </a:r>
            <a:r>
              <a:rPr lang="ko-KR" altLang="en-US" sz="1600" dirty="0" smtClean="0"/>
              <a:t>두</a:t>
            </a:r>
            <a:r>
              <a:rPr lang="en-US" altLang="ko-KR" sz="1600" dirty="0" smtClean="0"/>
              <a:t> mass </a:t>
            </a:r>
            <a:r>
              <a:rPr lang="ko-KR" altLang="en-US" sz="1600" dirty="0" smtClean="0"/>
              <a:t>모두</a:t>
            </a:r>
            <a:r>
              <a:rPr lang="en-US" altLang="ko-KR" sz="1600" dirty="0" smtClean="0"/>
              <a:t> </a:t>
            </a:r>
            <a:r>
              <a:rPr lang="en-US" altLang="ko-KR" sz="1600" dirty="0" err="1" smtClean="0"/>
              <a:t>lepidic</a:t>
            </a:r>
            <a:r>
              <a:rPr lang="en-US" altLang="ko-KR" sz="1600" dirty="0" smtClean="0"/>
              <a:t> component</a:t>
            </a:r>
            <a:r>
              <a:rPr lang="ko-KR" altLang="en-US" sz="1600" dirty="0" smtClean="0"/>
              <a:t>가</a:t>
            </a:r>
            <a:r>
              <a:rPr lang="en-US" altLang="ko-KR" sz="1600" dirty="0" smtClean="0"/>
              <a:t> </a:t>
            </a:r>
            <a:r>
              <a:rPr lang="ko-KR" altLang="en-US" sz="1600" dirty="0" smtClean="0"/>
              <a:t>존재하여</a:t>
            </a:r>
            <a:r>
              <a:rPr lang="en-US" altLang="ko-KR" sz="1600" dirty="0" smtClean="0"/>
              <a:t> double primary tumor</a:t>
            </a:r>
            <a:r>
              <a:rPr lang="ko-KR" altLang="en-US" sz="1600" dirty="0" smtClean="0"/>
              <a:t>로</a:t>
            </a:r>
            <a:r>
              <a:rPr lang="en-US" altLang="ko-KR" sz="1600" dirty="0" smtClean="0"/>
              <a:t> </a:t>
            </a:r>
            <a:r>
              <a:rPr lang="ko-KR" altLang="en-US" sz="1600" dirty="0" smtClean="0"/>
              <a:t>판단하였습니다</a:t>
            </a:r>
            <a:r>
              <a:rPr lang="en-US" altLang="ko-KR" sz="1600" dirty="0" smtClean="0"/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ko-KR" sz="160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600" dirty="0" smtClean="0"/>
              <a:t>[Additional Report]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600" dirty="0" smtClean="0"/>
              <a:t>Lung, right middle lobe mass: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600" dirty="0" smtClean="0"/>
              <a:t>EGFR mutation (PNA </a:t>
            </a:r>
            <a:r>
              <a:rPr lang="en-US" altLang="ko-KR" sz="1600" dirty="0" err="1" smtClean="0"/>
              <a:t>Mutyper</a:t>
            </a:r>
            <a:r>
              <a:rPr lang="en-US" altLang="ko-KR" sz="1600" dirty="0" smtClean="0"/>
              <a:t> real time PCR): L858R Mutant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ko-KR" sz="20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3604985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689319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SS19-10592</a:t>
            </a:r>
            <a:r>
              <a:rPr lang="en-US" altLang="ko-KR" dirty="0"/>
              <a:t/>
            </a:r>
            <a:br>
              <a:rPr lang="en-US" altLang="ko-KR" dirty="0"/>
            </a:b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00684"/>
            <a:ext cx="10515600" cy="4351338"/>
          </a:xfrm>
        </p:spPr>
        <p:txBody>
          <a:bodyPr/>
          <a:lstStyle/>
          <a:p>
            <a:r>
              <a:rPr lang="en-US" altLang="ko-KR" dirty="0"/>
              <a:t>Lung, left </a:t>
            </a:r>
            <a:r>
              <a:rPr lang="en-US" altLang="ko-KR" dirty="0" err="1"/>
              <a:t>loer</a:t>
            </a:r>
            <a:r>
              <a:rPr lang="en-US" altLang="ko-KR" dirty="0"/>
              <a:t> lobe, CT guided biopsy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93783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78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38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7586" y="359229"/>
            <a:ext cx="595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p40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70301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789708"/>
            <a:ext cx="8488680" cy="798024"/>
          </a:xfrm>
        </p:spPr>
        <p:txBody>
          <a:bodyPr>
            <a:noAutofit/>
          </a:bodyPr>
          <a:lstStyle/>
          <a:p>
            <a:r>
              <a:rPr lang="en-US" altLang="ko-KR" sz="3600" dirty="0" smtClean="0"/>
              <a:t>Pathological diagnosis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83814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400" dirty="0" smtClean="0"/>
              <a:t>Non-small </a:t>
            </a:r>
            <a:r>
              <a:rPr lang="en-US" altLang="ko-KR" sz="2400" dirty="0"/>
              <a:t>cell carcinoma, favoring squamous cell carcinoma, see note.</a:t>
            </a:r>
          </a:p>
          <a:p>
            <a:pPr marL="0" indent="0">
              <a:buNone/>
            </a:pPr>
            <a:endParaRPr lang="en-US" altLang="ko-KR" sz="2400" dirty="0"/>
          </a:p>
          <a:p>
            <a:pPr marL="0" indent="0">
              <a:buNone/>
            </a:pPr>
            <a:r>
              <a:rPr lang="en-US" altLang="ko-KR" sz="2400" dirty="0"/>
              <a:t>Note)</a:t>
            </a:r>
          </a:p>
          <a:p>
            <a:pPr marL="0" indent="0">
              <a:buNone/>
            </a:pPr>
            <a:r>
              <a:rPr lang="en-US" altLang="ko-KR" sz="2400" dirty="0"/>
              <a:t>1. </a:t>
            </a:r>
            <a:r>
              <a:rPr lang="en-US" altLang="ko-KR" sz="2400" dirty="0" err="1"/>
              <a:t>Immunohistochemical</a:t>
            </a:r>
            <a:r>
              <a:rPr lang="en-US" altLang="ko-KR" sz="2400" dirty="0"/>
              <a:t> staining results:</a:t>
            </a:r>
          </a:p>
          <a:p>
            <a:pPr marL="0" indent="0">
              <a:buNone/>
            </a:pPr>
            <a:r>
              <a:rPr lang="en-US" altLang="ko-KR" sz="2400" dirty="0"/>
              <a:t>p40: Positive in tumor cells</a:t>
            </a:r>
          </a:p>
          <a:p>
            <a:pPr marL="0" indent="0">
              <a:buNone/>
            </a:pPr>
            <a:r>
              <a:rPr lang="en-US" altLang="ko-KR" sz="2400" dirty="0"/>
              <a:t>TTF-1: Negative in tumor cells</a:t>
            </a:r>
          </a:p>
          <a:p>
            <a:pPr marL="0" indent="0">
              <a:buNone/>
            </a:pPr>
            <a:r>
              <a:rPr lang="en-US" altLang="ko-KR" sz="2400" dirty="0"/>
              <a:t>ALK (D5F3) and ROS1: Negative in tumor cells (no detectable staining) </a:t>
            </a:r>
          </a:p>
          <a:p>
            <a:pPr marL="0" indent="0">
              <a:buNone/>
            </a:pPr>
            <a:endParaRPr lang="en-US" altLang="ko-KR" sz="2400" dirty="0"/>
          </a:p>
          <a:p>
            <a:pPr marL="0" indent="0">
              <a:buNone/>
            </a:pPr>
            <a:r>
              <a:rPr lang="en-US" altLang="ko-KR" sz="2400" dirty="0"/>
              <a:t>2. &lt;VENTANA PD-L1 (SP263) Assay Result&gt;</a:t>
            </a:r>
          </a:p>
          <a:p>
            <a:pPr marL="0" indent="0">
              <a:buNone/>
            </a:pPr>
            <a:r>
              <a:rPr lang="en-US" altLang="ko-KR" sz="2400" dirty="0"/>
              <a:t>-Tumor Proportion Score: 80%</a:t>
            </a:r>
          </a:p>
          <a:p>
            <a:pPr marL="0" indent="0">
              <a:buNone/>
            </a:pPr>
            <a:endParaRPr lang="en-US" altLang="ko-KR" sz="2400" dirty="0"/>
          </a:p>
          <a:p>
            <a:pPr marL="0" indent="0">
              <a:buNone/>
            </a:pPr>
            <a:r>
              <a:rPr lang="en-US" altLang="ko-KR" sz="2400" dirty="0"/>
              <a:t>3. EGFR mutation (PNA </a:t>
            </a:r>
            <a:r>
              <a:rPr lang="en-US" altLang="ko-KR" sz="2400" dirty="0" err="1"/>
              <a:t>Mutyper</a:t>
            </a:r>
            <a:r>
              <a:rPr lang="en-US" altLang="ko-KR" sz="2400" dirty="0"/>
              <a:t> real time PCR): E19 del Mutant</a:t>
            </a:r>
          </a:p>
        </p:txBody>
      </p:sp>
    </p:spTree>
    <p:extLst>
      <p:ext uri="{BB962C8B-B14F-4D97-AF65-F5344CB8AC3E}">
        <p14:creationId xmlns:p14="http://schemas.microsoft.com/office/powerpoint/2010/main" val="128850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Case 2) </a:t>
            </a:r>
            <a:r>
              <a:rPr lang="ko-KR" altLang="en-US" dirty="0" smtClean="0"/>
              <a:t>이</a:t>
            </a:r>
            <a:r>
              <a:rPr lang="en-US" altLang="ko-KR" dirty="0" smtClean="0"/>
              <a:t>O</a:t>
            </a:r>
            <a:r>
              <a:rPr lang="ko-KR" altLang="en-US" dirty="0" smtClean="0"/>
              <a:t>서 </a:t>
            </a:r>
            <a:r>
              <a:rPr lang="en-US" altLang="ko-KR" dirty="0" smtClean="0"/>
              <a:t>(</a:t>
            </a:r>
            <a:r>
              <a:rPr lang="en-US" altLang="ko-KR" dirty="0"/>
              <a:t>8696472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328651" y="1817313"/>
            <a:ext cx="10515600" cy="4351338"/>
          </a:xfrm>
        </p:spPr>
        <p:txBody>
          <a:bodyPr>
            <a:normAutofit/>
          </a:bodyPr>
          <a:lstStyle/>
          <a:p>
            <a:r>
              <a:rPr lang="en-US" altLang="ko-KR" sz="3200" dirty="0" smtClean="0"/>
              <a:t>SS18-48013</a:t>
            </a:r>
            <a:endParaRPr lang="en-US" altLang="ko-KR" sz="3200" dirty="0"/>
          </a:p>
          <a:p>
            <a:r>
              <a:rPr lang="en-US" altLang="ko-KR" sz="3200" dirty="0" smtClean="0"/>
              <a:t>SS18-47256</a:t>
            </a:r>
            <a:endParaRPr lang="en-US" altLang="ko-KR" sz="3200" dirty="0" smtClean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ko-KR" altLang="en-US" dirty="0" smtClean="0"/>
          </a:p>
          <a:p>
            <a:pPr marL="0" indent="0">
              <a:buNone/>
            </a:pPr>
            <a:endParaRPr lang="en-US" altLang="ko-KR" sz="3200" dirty="0" smtClean="0"/>
          </a:p>
        </p:txBody>
      </p:sp>
    </p:spTree>
    <p:extLst>
      <p:ext uri="{BB962C8B-B14F-4D97-AF65-F5344CB8AC3E}">
        <p14:creationId xmlns:p14="http://schemas.microsoft.com/office/powerpoint/2010/main" val="35708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689319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SS18-47256</a:t>
            </a:r>
            <a:r>
              <a:rPr lang="en-US" altLang="ko-KR" dirty="0"/>
              <a:t/>
            </a:r>
            <a:br>
              <a:rPr lang="en-US" altLang="ko-KR" dirty="0"/>
            </a:b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00684"/>
            <a:ext cx="10515600" cy="4351338"/>
          </a:xfrm>
        </p:spPr>
        <p:txBody>
          <a:bodyPr/>
          <a:lstStyle/>
          <a:p>
            <a:r>
              <a:rPr lang="en-US" altLang="ko-KR" sz="3200" dirty="0"/>
              <a:t>Lung, right upper lobe, CT-guided biopsy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997261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429</TotalTime>
  <Words>703</Words>
  <Application>Microsoft Office PowerPoint</Application>
  <PresentationFormat>사용자 지정</PresentationFormat>
  <Paragraphs>118</Paragraphs>
  <Slides>26</Slides>
  <Notes>3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27" baseType="lpstr">
      <vt:lpstr>Office 테마</vt:lpstr>
      <vt:lpstr>Chest conference</vt:lpstr>
      <vt:lpstr>Case 1) 김O숙 (8739053)</vt:lpstr>
      <vt:lpstr>SS19-10592 </vt:lpstr>
      <vt:lpstr>PowerPoint 프레젠테이션</vt:lpstr>
      <vt:lpstr>PowerPoint 프레젠테이션</vt:lpstr>
      <vt:lpstr>PowerPoint 프레젠테이션</vt:lpstr>
      <vt:lpstr>Pathological diagnosis</vt:lpstr>
      <vt:lpstr>Case 2) 이O서 (8696472)</vt:lpstr>
      <vt:lpstr>SS18-47256 </vt:lpstr>
      <vt:lpstr>PowerPoint 프레젠테이션</vt:lpstr>
      <vt:lpstr>Pathological diagnosis</vt:lpstr>
      <vt:lpstr>SS18-48013 </vt:lpstr>
      <vt:lpstr>PowerPoint 프레젠테이션</vt:lpstr>
      <vt:lpstr>PowerPoint 프레젠테이션</vt:lpstr>
      <vt:lpstr>PowerPoint 프레젠테이션</vt:lpstr>
      <vt:lpstr>PowerPoint 프레젠테이션</vt:lpstr>
      <vt:lpstr>Case 3) 김O종 (8746400)</vt:lpstr>
      <vt:lpstr>SF19-00977 </vt:lpstr>
      <vt:lpstr>PowerPoint 프레젠테이션</vt:lpstr>
      <vt:lpstr>PowerPoint 프레젠테이션</vt:lpstr>
      <vt:lpstr>Pathological diagnosis</vt:lpstr>
      <vt:lpstr>SS19-12660 </vt:lpstr>
      <vt:lpstr>PowerPoint 프레젠테이션</vt:lpstr>
      <vt:lpstr>PowerPoint 프레젠테이션</vt:lpstr>
      <vt:lpstr>PowerPoint 프레젠테이션</vt:lpstr>
      <vt:lpstr>Pathological diagnosis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Chest conference</dc:title>
  <dc:creator>yudp3021</dc:creator>
  <cp:lastModifiedBy>SV537OXWDS002</cp:lastModifiedBy>
  <cp:revision>8</cp:revision>
  <dcterms:created xsi:type="dcterms:W3CDTF">2019-04-30T01:00:57Z</dcterms:created>
  <dcterms:modified xsi:type="dcterms:W3CDTF">2019-06-11T06:24:22Z</dcterms:modified>
</cp:coreProperties>
</file>